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9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9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6FFCF-1E7B-45EE-9012-1A4CF3A3D4C6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E9DD-7FEE-4F45-9669-DA54A52DCE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920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6FFCF-1E7B-45EE-9012-1A4CF3A3D4C6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E9DD-7FEE-4F45-9669-DA54A52DCE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975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6FFCF-1E7B-45EE-9012-1A4CF3A3D4C6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E9DD-7FEE-4F45-9669-DA54A52DCE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771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6FFCF-1E7B-45EE-9012-1A4CF3A3D4C6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E9DD-7FEE-4F45-9669-DA54A52DCE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838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6FFCF-1E7B-45EE-9012-1A4CF3A3D4C6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E9DD-7FEE-4F45-9669-DA54A52DCE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111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6FFCF-1E7B-45EE-9012-1A4CF3A3D4C6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E9DD-7FEE-4F45-9669-DA54A52DCE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662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6FFCF-1E7B-45EE-9012-1A4CF3A3D4C6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E9DD-7FEE-4F45-9669-DA54A52DCE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28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6FFCF-1E7B-45EE-9012-1A4CF3A3D4C6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E9DD-7FEE-4F45-9669-DA54A52DCE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43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6FFCF-1E7B-45EE-9012-1A4CF3A3D4C6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E9DD-7FEE-4F45-9669-DA54A52DCE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395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6FFCF-1E7B-45EE-9012-1A4CF3A3D4C6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E9DD-7FEE-4F45-9669-DA54A52DCE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288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6FFCF-1E7B-45EE-9012-1A4CF3A3D4C6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E9DD-7FEE-4F45-9669-DA54A52DCE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669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6FFCF-1E7B-45EE-9012-1A4CF3A3D4C6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6E9DD-7FEE-4F45-9669-DA54A52DCE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753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g"/><Relationship Id="rId13" Type="http://schemas.openxmlformats.org/officeDocument/2006/relationships/image" Target="../media/image67.jpg"/><Relationship Id="rId3" Type="http://schemas.openxmlformats.org/officeDocument/2006/relationships/image" Target="../media/image57.jpg"/><Relationship Id="rId7" Type="http://schemas.openxmlformats.org/officeDocument/2006/relationships/image" Target="../media/image61.jpg"/><Relationship Id="rId12" Type="http://schemas.openxmlformats.org/officeDocument/2006/relationships/image" Target="../media/image66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jpeg"/><Relationship Id="rId11" Type="http://schemas.openxmlformats.org/officeDocument/2006/relationships/image" Target="../media/image65.jpg"/><Relationship Id="rId5" Type="http://schemas.openxmlformats.org/officeDocument/2006/relationships/image" Target="../media/image59.jpg"/><Relationship Id="rId10" Type="http://schemas.openxmlformats.org/officeDocument/2006/relationships/image" Target="../media/image64.jpg"/><Relationship Id="rId4" Type="http://schemas.openxmlformats.org/officeDocument/2006/relationships/image" Target="../media/image58.jpg"/><Relationship Id="rId9" Type="http://schemas.openxmlformats.org/officeDocument/2006/relationships/image" Target="../media/image63.jpg"/><Relationship Id="rId14" Type="http://schemas.openxmlformats.org/officeDocument/2006/relationships/image" Target="../media/image68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g"/><Relationship Id="rId13" Type="http://schemas.openxmlformats.org/officeDocument/2006/relationships/image" Target="../media/image80.jpg"/><Relationship Id="rId3" Type="http://schemas.openxmlformats.org/officeDocument/2006/relationships/image" Target="../media/image70.jpg"/><Relationship Id="rId7" Type="http://schemas.openxmlformats.org/officeDocument/2006/relationships/image" Target="../media/image74.jpg"/><Relationship Id="rId12" Type="http://schemas.openxmlformats.org/officeDocument/2006/relationships/image" Target="../media/image79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g"/><Relationship Id="rId11" Type="http://schemas.openxmlformats.org/officeDocument/2006/relationships/image" Target="../media/image78.jpg"/><Relationship Id="rId5" Type="http://schemas.openxmlformats.org/officeDocument/2006/relationships/image" Target="../media/image72.jpg"/><Relationship Id="rId15" Type="http://schemas.openxmlformats.org/officeDocument/2006/relationships/image" Target="../media/image82.jpg"/><Relationship Id="rId10" Type="http://schemas.openxmlformats.org/officeDocument/2006/relationships/image" Target="../media/image77.jpg"/><Relationship Id="rId4" Type="http://schemas.openxmlformats.org/officeDocument/2006/relationships/image" Target="../media/image71.jpg"/><Relationship Id="rId9" Type="http://schemas.openxmlformats.org/officeDocument/2006/relationships/image" Target="../media/image76.jpeg"/><Relationship Id="rId14" Type="http://schemas.openxmlformats.org/officeDocument/2006/relationships/image" Target="../media/image8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g"/><Relationship Id="rId5" Type="http://schemas.openxmlformats.org/officeDocument/2006/relationships/image" Target="../media/image86.jpg"/><Relationship Id="rId4" Type="http://schemas.openxmlformats.org/officeDocument/2006/relationships/image" Target="../media/image85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g"/><Relationship Id="rId13" Type="http://schemas.openxmlformats.org/officeDocument/2006/relationships/image" Target="../media/image99.jpg"/><Relationship Id="rId3" Type="http://schemas.openxmlformats.org/officeDocument/2006/relationships/image" Target="../media/image89.jpg"/><Relationship Id="rId7" Type="http://schemas.openxmlformats.org/officeDocument/2006/relationships/image" Target="../media/image93.jpg"/><Relationship Id="rId12" Type="http://schemas.openxmlformats.org/officeDocument/2006/relationships/image" Target="../media/image98.jpg"/><Relationship Id="rId2" Type="http://schemas.openxmlformats.org/officeDocument/2006/relationships/image" Target="../media/image88.jpg"/><Relationship Id="rId16" Type="http://schemas.openxmlformats.org/officeDocument/2006/relationships/image" Target="../media/image10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jpeg"/><Relationship Id="rId11" Type="http://schemas.openxmlformats.org/officeDocument/2006/relationships/image" Target="../media/image97.jpg"/><Relationship Id="rId5" Type="http://schemas.openxmlformats.org/officeDocument/2006/relationships/image" Target="../media/image91.jpg"/><Relationship Id="rId15" Type="http://schemas.openxmlformats.org/officeDocument/2006/relationships/image" Target="../media/image101.jpg"/><Relationship Id="rId10" Type="http://schemas.openxmlformats.org/officeDocument/2006/relationships/image" Target="../media/image96.jpeg"/><Relationship Id="rId4" Type="http://schemas.openxmlformats.org/officeDocument/2006/relationships/image" Target="../media/image90.jpeg"/><Relationship Id="rId9" Type="http://schemas.openxmlformats.org/officeDocument/2006/relationships/image" Target="../media/image95.jpg"/><Relationship Id="rId14" Type="http://schemas.openxmlformats.org/officeDocument/2006/relationships/image" Target="../media/image100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jpg"/><Relationship Id="rId3" Type="http://schemas.openxmlformats.org/officeDocument/2006/relationships/image" Target="../media/image104.jpg"/><Relationship Id="rId7" Type="http://schemas.openxmlformats.org/officeDocument/2006/relationships/image" Target="../media/image108.jpg"/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105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g"/><Relationship Id="rId13" Type="http://schemas.openxmlformats.org/officeDocument/2006/relationships/image" Target="../media/image121.jpg"/><Relationship Id="rId3" Type="http://schemas.openxmlformats.org/officeDocument/2006/relationships/image" Target="../media/image111.jpg"/><Relationship Id="rId7" Type="http://schemas.openxmlformats.org/officeDocument/2006/relationships/image" Target="../media/image115.jpg"/><Relationship Id="rId12" Type="http://schemas.openxmlformats.org/officeDocument/2006/relationships/image" Target="../media/image120.jpg"/><Relationship Id="rId2" Type="http://schemas.openxmlformats.org/officeDocument/2006/relationships/image" Target="../media/image110.jpg"/><Relationship Id="rId16" Type="http://schemas.openxmlformats.org/officeDocument/2006/relationships/image" Target="../media/image12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4.jpg"/><Relationship Id="rId11" Type="http://schemas.openxmlformats.org/officeDocument/2006/relationships/image" Target="../media/image119.jpg"/><Relationship Id="rId5" Type="http://schemas.openxmlformats.org/officeDocument/2006/relationships/image" Target="../media/image113.jpg"/><Relationship Id="rId15" Type="http://schemas.openxmlformats.org/officeDocument/2006/relationships/image" Target="../media/image123.jpg"/><Relationship Id="rId10" Type="http://schemas.openxmlformats.org/officeDocument/2006/relationships/image" Target="../media/image118.jpg"/><Relationship Id="rId4" Type="http://schemas.openxmlformats.org/officeDocument/2006/relationships/image" Target="../media/image112.jpg"/><Relationship Id="rId9" Type="http://schemas.openxmlformats.org/officeDocument/2006/relationships/image" Target="../media/image117.jpg"/><Relationship Id="rId14" Type="http://schemas.openxmlformats.org/officeDocument/2006/relationships/image" Target="../media/image12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g"/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13" Type="http://schemas.openxmlformats.org/officeDocument/2006/relationships/image" Target="../media/image24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12" Type="http://schemas.openxmlformats.org/officeDocument/2006/relationships/image" Target="../media/image23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11" Type="http://schemas.openxmlformats.org/officeDocument/2006/relationships/image" Target="../media/image22.jpg"/><Relationship Id="rId5" Type="http://schemas.openxmlformats.org/officeDocument/2006/relationships/image" Target="../media/image16.jpg"/><Relationship Id="rId10" Type="http://schemas.openxmlformats.org/officeDocument/2006/relationships/image" Target="../media/image21.jpg"/><Relationship Id="rId4" Type="http://schemas.openxmlformats.org/officeDocument/2006/relationships/image" Target="../media/image15.jpg"/><Relationship Id="rId9" Type="http://schemas.openxmlformats.org/officeDocument/2006/relationships/image" Target="../media/image20.jpg"/><Relationship Id="rId14" Type="http://schemas.openxmlformats.org/officeDocument/2006/relationships/image" Target="../media/image2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13" Type="http://schemas.openxmlformats.org/officeDocument/2006/relationships/image" Target="../media/image39.jpg"/><Relationship Id="rId18" Type="http://schemas.openxmlformats.org/officeDocument/2006/relationships/image" Target="../media/image44.jpg"/><Relationship Id="rId3" Type="http://schemas.openxmlformats.org/officeDocument/2006/relationships/image" Target="../media/image29.jpeg"/><Relationship Id="rId7" Type="http://schemas.openxmlformats.org/officeDocument/2006/relationships/image" Target="../media/image33.jpg"/><Relationship Id="rId12" Type="http://schemas.openxmlformats.org/officeDocument/2006/relationships/image" Target="../media/image38.jpg"/><Relationship Id="rId17" Type="http://schemas.openxmlformats.org/officeDocument/2006/relationships/image" Target="../media/image43.jpg"/><Relationship Id="rId2" Type="http://schemas.openxmlformats.org/officeDocument/2006/relationships/image" Target="../media/image28.jpg"/><Relationship Id="rId16" Type="http://schemas.openxmlformats.org/officeDocument/2006/relationships/image" Target="../media/image42.jpg"/><Relationship Id="rId20" Type="http://schemas.openxmlformats.org/officeDocument/2006/relationships/image" Target="../media/image4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g"/><Relationship Id="rId11" Type="http://schemas.openxmlformats.org/officeDocument/2006/relationships/image" Target="../media/image37.jpeg"/><Relationship Id="rId5" Type="http://schemas.openxmlformats.org/officeDocument/2006/relationships/image" Target="../media/image31.jpg"/><Relationship Id="rId15" Type="http://schemas.openxmlformats.org/officeDocument/2006/relationships/image" Target="../media/image41.jpg"/><Relationship Id="rId10" Type="http://schemas.openxmlformats.org/officeDocument/2006/relationships/image" Target="../media/image36.jpg"/><Relationship Id="rId19" Type="http://schemas.openxmlformats.org/officeDocument/2006/relationships/image" Target="../media/image45.jpg"/><Relationship Id="rId4" Type="http://schemas.openxmlformats.org/officeDocument/2006/relationships/image" Target="../media/image30.jpg"/><Relationship Id="rId9" Type="http://schemas.openxmlformats.org/officeDocument/2006/relationships/image" Target="../media/image35.jpg"/><Relationship Id="rId14" Type="http://schemas.openxmlformats.org/officeDocument/2006/relationships/image" Target="../media/image40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48.jpeg"/><Relationship Id="rId7" Type="http://schemas.openxmlformats.org/officeDocument/2006/relationships/image" Target="../media/image52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10" Type="http://schemas.openxmlformats.org/officeDocument/2006/relationships/image" Target="../media/image55.jpg"/><Relationship Id="rId4" Type="http://schemas.openxmlformats.org/officeDocument/2006/relationships/image" Target="../media/image49.jpg"/><Relationship Id="rId9" Type="http://schemas.openxmlformats.org/officeDocument/2006/relationships/image" Target="../media/image5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276225" y="285750"/>
            <a:ext cx="9305111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/>
              <a:t>Patient #1 </a:t>
            </a:r>
            <a:endParaRPr lang="de-DE" b="1" dirty="0"/>
          </a:p>
          <a:p>
            <a:r>
              <a:rPr lang="de-DE" sz="1400" dirty="0" smtClean="0"/>
              <a:t>-      </a:t>
            </a:r>
            <a:r>
              <a:rPr lang="de-DE" sz="1400" dirty="0" err="1" smtClean="0"/>
              <a:t>Female</a:t>
            </a:r>
            <a:r>
              <a:rPr lang="de-DE" sz="1400" dirty="0" smtClean="0"/>
              <a:t>, 60-years-old</a:t>
            </a:r>
          </a:p>
          <a:p>
            <a:pPr marL="285750" indent="-285750">
              <a:buFontTx/>
              <a:buChar char="-"/>
            </a:pPr>
            <a:r>
              <a:rPr lang="de-DE" sz="1400" dirty="0" err="1" smtClean="0"/>
              <a:t>Aneurysm</a:t>
            </a:r>
            <a:r>
              <a:rPr lang="de-DE" sz="1400" dirty="0"/>
              <a:t>: </a:t>
            </a:r>
            <a:r>
              <a:rPr lang="de-DE" sz="1400" dirty="0" err="1"/>
              <a:t>AcomA</a:t>
            </a:r>
            <a:r>
              <a:rPr lang="de-DE" sz="1400" dirty="0"/>
              <a:t>, SAH: HH I, Fisher </a:t>
            </a:r>
            <a:r>
              <a:rPr lang="de-DE" sz="1400" dirty="0" smtClean="0"/>
              <a:t>3(CCT 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4 </a:t>
            </a:r>
            <a:r>
              <a:rPr lang="de-DE" sz="1400" dirty="0" err="1" smtClean="0"/>
              <a:t>and</a:t>
            </a:r>
            <a:r>
              <a:rPr lang="de-DE" sz="1400" dirty="0" smtClean="0"/>
              <a:t> </a:t>
            </a:r>
            <a:r>
              <a:rPr lang="de-DE" sz="1400" dirty="0"/>
              <a:t>DSA 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5)</a:t>
            </a:r>
          </a:p>
          <a:p>
            <a:pPr marL="285750" indent="-285750">
              <a:buFontTx/>
              <a:buChar char="-"/>
            </a:pPr>
            <a:r>
              <a:rPr lang="de-DE" sz="1400" dirty="0" err="1"/>
              <a:t>Aneurysm</a:t>
            </a:r>
            <a:r>
              <a:rPr lang="de-DE" sz="1400" dirty="0"/>
              <a:t> </a:t>
            </a:r>
            <a:r>
              <a:rPr lang="de-DE" sz="1400" dirty="0" err="1"/>
              <a:t>t</a:t>
            </a:r>
            <a:r>
              <a:rPr lang="de-DE" sz="1400" dirty="0" err="1" smtClean="0"/>
              <a:t>reatment</a:t>
            </a:r>
            <a:r>
              <a:rPr lang="de-DE" sz="1400" dirty="0"/>
              <a:t>: </a:t>
            </a:r>
            <a:r>
              <a:rPr lang="de-DE" sz="1400" dirty="0" err="1"/>
              <a:t>coil</a:t>
            </a:r>
            <a:r>
              <a:rPr lang="de-DE" sz="1400" dirty="0"/>
              <a:t> </a:t>
            </a:r>
            <a:r>
              <a:rPr lang="de-DE" sz="1400" dirty="0" err="1" smtClean="0"/>
              <a:t>occlusion</a:t>
            </a:r>
            <a:r>
              <a:rPr lang="de-DE" sz="1400" dirty="0" smtClean="0"/>
              <a:t> (</a:t>
            </a:r>
            <a:r>
              <a:rPr lang="de-DE" sz="1400" dirty="0"/>
              <a:t>DSA </a:t>
            </a:r>
            <a:r>
              <a:rPr lang="de-DE" sz="1400" dirty="0" err="1"/>
              <a:t>day</a:t>
            </a:r>
            <a:r>
              <a:rPr lang="de-DE" sz="1400" dirty="0"/>
              <a:t> 5)</a:t>
            </a:r>
          </a:p>
          <a:p>
            <a:r>
              <a:rPr lang="de-DE" sz="1400" dirty="0" smtClean="0"/>
              <a:t>       </a:t>
            </a:r>
            <a:r>
              <a:rPr lang="de-DE" sz="1400" dirty="0" err="1"/>
              <a:t>S</a:t>
            </a:r>
            <a:r>
              <a:rPr lang="de-DE" sz="1400" dirty="0" err="1" smtClean="0"/>
              <a:t>evere</a:t>
            </a:r>
            <a:r>
              <a:rPr lang="de-DE" sz="1400" dirty="0" smtClean="0"/>
              <a:t> </a:t>
            </a:r>
            <a:r>
              <a:rPr lang="de-DE" sz="1400" dirty="0" err="1"/>
              <a:t>Vasospasm</a:t>
            </a:r>
            <a:r>
              <a:rPr lang="de-DE" sz="1400" dirty="0" smtClean="0"/>
              <a:t>: ACA </a:t>
            </a:r>
            <a:r>
              <a:rPr lang="de-DE" sz="1400" dirty="0" err="1" smtClean="0"/>
              <a:t>left</a:t>
            </a:r>
            <a:r>
              <a:rPr lang="de-DE" sz="1400" dirty="0" smtClean="0"/>
              <a:t> </a:t>
            </a:r>
            <a:r>
              <a:rPr lang="de-DE" sz="1400" dirty="0"/>
              <a:t>(DSA 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5)</a:t>
            </a:r>
          </a:p>
          <a:p>
            <a:r>
              <a:rPr lang="de-DE" sz="1400" dirty="0" smtClean="0"/>
              <a:t>      Treatment: -</a:t>
            </a:r>
            <a:r>
              <a:rPr lang="de-DE" sz="1400" dirty="0" err="1" smtClean="0"/>
              <a:t>Periprocedural</a:t>
            </a:r>
            <a:r>
              <a:rPr lang="de-DE" sz="1400" dirty="0" smtClean="0"/>
              <a:t> </a:t>
            </a:r>
            <a:r>
              <a:rPr lang="de-DE" sz="1400" dirty="0" err="1" smtClean="0"/>
              <a:t>medication</a:t>
            </a:r>
            <a:r>
              <a:rPr lang="de-DE" sz="1400" dirty="0" smtClean="0"/>
              <a:t>: 6 mg </a:t>
            </a:r>
            <a:r>
              <a:rPr lang="de-DE" sz="1400" dirty="0" err="1" smtClean="0"/>
              <a:t>milrinone</a:t>
            </a:r>
            <a:r>
              <a:rPr lang="de-DE" sz="1400" dirty="0" smtClean="0"/>
              <a:t> IA, 5000 IU non-</a:t>
            </a:r>
            <a:r>
              <a:rPr lang="de-DE" sz="1400" dirty="0" err="1" smtClean="0"/>
              <a:t>fractionated</a:t>
            </a:r>
            <a:r>
              <a:rPr lang="de-DE" sz="1400" dirty="0" smtClean="0"/>
              <a:t> Heparin IV, 500 mg ASA IV                    </a:t>
            </a:r>
          </a:p>
          <a:p>
            <a:r>
              <a:rPr lang="de-DE" sz="1400" dirty="0" smtClean="0"/>
              <a:t>                            -Stent </a:t>
            </a:r>
            <a:r>
              <a:rPr lang="de-DE" sz="1400" dirty="0" err="1" smtClean="0"/>
              <a:t>implantation</a:t>
            </a:r>
            <a:r>
              <a:rPr lang="de-DE" sz="1400" dirty="0" smtClean="0"/>
              <a:t>: ACA </a:t>
            </a:r>
            <a:r>
              <a:rPr lang="de-DE" sz="1400" dirty="0" err="1" smtClean="0"/>
              <a:t>left</a:t>
            </a:r>
            <a:r>
              <a:rPr lang="de-DE" sz="1400" dirty="0" smtClean="0"/>
              <a:t> A1-A2</a:t>
            </a:r>
          </a:p>
          <a:p>
            <a:r>
              <a:rPr lang="de-DE" sz="1400" dirty="0"/>
              <a:t>                            - </a:t>
            </a:r>
            <a:r>
              <a:rPr lang="de-DE" sz="1400" dirty="0" err="1"/>
              <a:t>Microcatheter</a:t>
            </a:r>
            <a:r>
              <a:rPr lang="de-DE" sz="1400" dirty="0"/>
              <a:t>: Headway21</a:t>
            </a:r>
          </a:p>
          <a:p>
            <a:r>
              <a:rPr lang="de-DE" sz="1400" dirty="0"/>
              <a:t>                            </a:t>
            </a:r>
            <a:r>
              <a:rPr lang="de-DE" sz="1400" dirty="0" smtClean="0"/>
              <a:t>-</a:t>
            </a:r>
            <a:r>
              <a:rPr lang="de-DE" sz="1400" dirty="0"/>
              <a:t>Stent: </a:t>
            </a:r>
            <a:r>
              <a:rPr lang="de-DE" sz="1400" dirty="0" err="1"/>
              <a:t>Solitaire</a:t>
            </a:r>
            <a:r>
              <a:rPr lang="de-DE" sz="1400" dirty="0"/>
              <a:t> 4 x 15 mm </a:t>
            </a:r>
          </a:p>
          <a:p>
            <a:r>
              <a:rPr lang="de-DE" sz="1400" dirty="0"/>
              <a:t>                            </a:t>
            </a:r>
            <a:r>
              <a:rPr lang="de-DE" sz="1400" dirty="0" smtClean="0"/>
              <a:t>-</a:t>
            </a:r>
            <a:r>
              <a:rPr lang="de-DE" sz="1400" dirty="0"/>
              <a:t>TCD: </a:t>
            </a:r>
            <a:r>
              <a:rPr lang="de-DE" sz="1400" dirty="0" smtClean="0"/>
              <a:t>50 </a:t>
            </a:r>
            <a:r>
              <a:rPr lang="de-DE" sz="1400" dirty="0" smtClean="0"/>
              <a:t>cm/s ACA </a:t>
            </a:r>
            <a:r>
              <a:rPr lang="de-DE" sz="1400" dirty="0" err="1"/>
              <a:t>left</a:t>
            </a:r>
            <a:r>
              <a:rPr lang="de-DE" sz="1400" dirty="0"/>
              <a:t> </a:t>
            </a:r>
            <a:r>
              <a:rPr lang="de-DE" sz="1400" dirty="0" err="1"/>
              <a:t>one</a:t>
            </a:r>
            <a:r>
              <a:rPr lang="de-DE" sz="1400" dirty="0"/>
              <a:t> 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err="1"/>
              <a:t>later</a:t>
            </a:r>
            <a:r>
              <a:rPr lang="de-DE" sz="1400" dirty="0"/>
              <a:t> (</a:t>
            </a:r>
            <a:r>
              <a:rPr lang="de-DE" sz="1400" dirty="0" err="1"/>
              <a:t>day</a:t>
            </a:r>
            <a:r>
              <a:rPr lang="de-DE" sz="1400" dirty="0"/>
              <a:t> 6)</a:t>
            </a:r>
          </a:p>
          <a:p>
            <a:r>
              <a:rPr lang="de-DE" sz="1400" dirty="0"/>
              <a:t>-      </a:t>
            </a:r>
            <a:r>
              <a:rPr lang="de-DE" sz="1400" dirty="0" err="1"/>
              <a:t>No</a:t>
            </a:r>
            <a:r>
              <a:rPr lang="de-DE" sz="1400" dirty="0"/>
              <a:t> additional </a:t>
            </a:r>
            <a:r>
              <a:rPr lang="de-DE" sz="1400" dirty="0" err="1"/>
              <a:t>vasospasm</a:t>
            </a:r>
            <a:r>
              <a:rPr lang="de-DE" sz="1400" dirty="0"/>
              <a:t> </a:t>
            </a:r>
            <a:r>
              <a:rPr lang="de-DE" sz="1400" dirty="0" err="1"/>
              <a:t>treatment</a:t>
            </a:r>
            <a:r>
              <a:rPr lang="de-DE" sz="1400" dirty="0"/>
              <a:t> </a:t>
            </a:r>
            <a:r>
              <a:rPr lang="de-DE" sz="1400" dirty="0" err="1"/>
              <a:t>required</a:t>
            </a:r>
            <a:endParaRPr lang="de-DE" sz="1400" dirty="0"/>
          </a:p>
          <a:p>
            <a:r>
              <a:rPr lang="de-DE" sz="1400" dirty="0"/>
              <a:t>-      </a:t>
            </a:r>
            <a:r>
              <a:rPr lang="de-DE" sz="1400" dirty="0" err="1"/>
              <a:t>Aneurysm</a:t>
            </a:r>
            <a:r>
              <a:rPr lang="de-DE" sz="1400" dirty="0"/>
              <a:t> </a:t>
            </a:r>
            <a:r>
              <a:rPr lang="de-DE" sz="1400" dirty="0" err="1"/>
              <a:t>re-coiling</a:t>
            </a:r>
            <a:r>
              <a:rPr lang="de-DE" sz="1400" dirty="0"/>
              <a:t> on </a:t>
            </a:r>
            <a:r>
              <a:rPr lang="de-DE" sz="1400" dirty="0" err="1"/>
              <a:t>days</a:t>
            </a:r>
            <a:r>
              <a:rPr lang="de-DE" sz="1400" dirty="0"/>
              <a:t> 465 </a:t>
            </a:r>
            <a:r>
              <a:rPr lang="de-DE" sz="1400" dirty="0" err="1"/>
              <a:t>and</a:t>
            </a:r>
            <a:r>
              <a:rPr lang="de-DE" sz="1400" dirty="0"/>
              <a:t> 1395</a:t>
            </a:r>
          </a:p>
          <a:p>
            <a:r>
              <a:rPr lang="de-DE" sz="1400" dirty="0"/>
              <a:t>-      </a:t>
            </a:r>
            <a:r>
              <a:rPr lang="de-DE" sz="1400" dirty="0" smtClean="0"/>
              <a:t>Control </a:t>
            </a:r>
            <a:r>
              <a:rPr lang="de-DE" sz="1400" dirty="0"/>
              <a:t>MRI (</a:t>
            </a:r>
            <a:r>
              <a:rPr lang="de-DE" sz="1400" dirty="0" err="1"/>
              <a:t>day</a:t>
            </a:r>
            <a:r>
              <a:rPr lang="de-DE" sz="1400" dirty="0"/>
              <a:t> 3320):  gliotic </a:t>
            </a:r>
            <a:r>
              <a:rPr lang="de-DE" sz="1400" dirty="0" err="1"/>
              <a:t>scar</a:t>
            </a:r>
            <a:r>
              <a:rPr lang="de-DE" sz="1400" dirty="0"/>
              <a:t> </a:t>
            </a:r>
            <a:r>
              <a:rPr lang="de-DE" sz="1400" dirty="0" err="1"/>
              <a:t>of</a:t>
            </a:r>
            <a:r>
              <a:rPr lang="de-DE" sz="1400" dirty="0"/>
              <a:t>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left</a:t>
            </a:r>
            <a:r>
              <a:rPr lang="de-DE" sz="1400" dirty="0"/>
              <a:t> frontal lobe; </a:t>
            </a:r>
            <a:r>
              <a:rPr lang="de-DE" sz="1400" dirty="0" err="1"/>
              <a:t>mRS</a:t>
            </a:r>
            <a:r>
              <a:rPr lang="de-DE" sz="1400" dirty="0"/>
              <a:t> 0</a:t>
            </a:r>
          </a:p>
          <a:p>
            <a:r>
              <a:rPr lang="de-DE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713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276225" y="285750"/>
            <a:ext cx="11064183" cy="63401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/>
              <a:t>Patient #4</a:t>
            </a:r>
            <a:endParaRPr lang="de-DE" dirty="0" smtClean="0"/>
          </a:p>
          <a:p>
            <a:r>
              <a:rPr lang="de-DE" sz="1400" dirty="0" smtClean="0"/>
              <a:t>-    </a:t>
            </a:r>
            <a:r>
              <a:rPr lang="de-DE" sz="1400" dirty="0" err="1" smtClean="0"/>
              <a:t>Female</a:t>
            </a:r>
            <a:r>
              <a:rPr lang="de-DE" sz="1400" dirty="0" smtClean="0"/>
              <a:t>, 47-years-old</a:t>
            </a:r>
          </a:p>
          <a:p>
            <a:r>
              <a:rPr lang="de-DE" sz="1400" dirty="0" smtClean="0"/>
              <a:t>-    </a:t>
            </a:r>
            <a:r>
              <a:rPr lang="de-DE" sz="1400" dirty="0" err="1" smtClean="0"/>
              <a:t>Aneurysm</a:t>
            </a:r>
            <a:r>
              <a:rPr lang="de-DE" sz="1400" dirty="0"/>
              <a:t>: ICA </a:t>
            </a:r>
            <a:r>
              <a:rPr lang="de-DE" sz="1400" dirty="0" err="1"/>
              <a:t>paraophthalmic</a:t>
            </a:r>
            <a:r>
              <a:rPr lang="de-DE" sz="1400" dirty="0"/>
              <a:t>, SAH: HH V, Fisher 4 (CCT </a:t>
            </a:r>
            <a:r>
              <a:rPr lang="de-DE" sz="1400" dirty="0" err="1"/>
              <a:t>and</a:t>
            </a:r>
            <a:r>
              <a:rPr lang="de-DE" sz="1400" dirty="0"/>
              <a:t> DSA </a:t>
            </a:r>
            <a:r>
              <a:rPr lang="de-DE" sz="1400" dirty="0" err="1"/>
              <a:t>day</a:t>
            </a:r>
            <a:r>
              <a:rPr lang="de-DE" sz="1400" dirty="0"/>
              <a:t> 1)</a:t>
            </a:r>
          </a:p>
          <a:p>
            <a:r>
              <a:rPr lang="de-DE" sz="1400" dirty="0"/>
              <a:t>-   </a:t>
            </a:r>
            <a:r>
              <a:rPr lang="de-DE" sz="1400" dirty="0" smtClean="0"/>
              <a:t> </a:t>
            </a:r>
            <a:r>
              <a:rPr lang="de-DE" sz="1400" dirty="0" err="1" smtClean="0"/>
              <a:t>Aneurysm</a:t>
            </a:r>
            <a:r>
              <a:rPr lang="de-DE" sz="1400" dirty="0" smtClean="0"/>
              <a:t> </a:t>
            </a:r>
            <a:r>
              <a:rPr lang="de-DE" sz="1400" dirty="0" err="1"/>
              <a:t>t</a:t>
            </a:r>
            <a:r>
              <a:rPr lang="de-DE" sz="1400" dirty="0" err="1" smtClean="0"/>
              <a:t>reatment</a:t>
            </a:r>
            <a:r>
              <a:rPr lang="de-DE" sz="1400" dirty="0"/>
              <a:t>: </a:t>
            </a:r>
            <a:r>
              <a:rPr lang="de-DE" sz="1400" dirty="0" err="1"/>
              <a:t>Bifurcation</a:t>
            </a:r>
            <a:r>
              <a:rPr lang="de-DE" sz="1400" dirty="0"/>
              <a:t> Stent-</a:t>
            </a:r>
            <a:r>
              <a:rPr lang="de-DE" sz="1400" dirty="0" err="1"/>
              <a:t>Assisted</a:t>
            </a:r>
            <a:r>
              <a:rPr lang="de-DE" sz="1400" dirty="0"/>
              <a:t> </a:t>
            </a:r>
            <a:r>
              <a:rPr lang="de-DE" sz="1400" dirty="0" err="1"/>
              <a:t>Coil</a:t>
            </a:r>
            <a:r>
              <a:rPr lang="de-DE" sz="1400" dirty="0"/>
              <a:t> </a:t>
            </a:r>
            <a:r>
              <a:rPr lang="de-DE" sz="1400" dirty="0" err="1"/>
              <a:t>Embolization</a:t>
            </a:r>
            <a:r>
              <a:rPr lang="de-DE" sz="1400" dirty="0"/>
              <a:t>: 1x pCONus2_HPC (</a:t>
            </a:r>
            <a:r>
              <a:rPr lang="de-DE" sz="1400" dirty="0" err="1"/>
              <a:t>phenox</a:t>
            </a:r>
            <a:r>
              <a:rPr lang="de-DE" sz="1400" dirty="0"/>
              <a:t>) </a:t>
            </a:r>
            <a:r>
              <a:rPr lang="de-DE" sz="1400" dirty="0" err="1"/>
              <a:t>and</a:t>
            </a:r>
            <a:r>
              <a:rPr lang="de-DE" sz="1400" dirty="0"/>
              <a:t> 18 </a:t>
            </a:r>
            <a:r>
              <a:rPr lang="de-DE" sz="1400" dirty="0" err="1"/>
              <a:t>coils</a:t>
            </a:r>
            <a:r>
              <a:rPr lang="de-DE" sz="1400" dirty="0"/>
              <a:t> </a:t>
            </a:r>
          </a:p>
          <a:p>
            <a:r>
              <a:rPr lang="de-DE" sz="1400" dirty="0"/>
              <a:t>   </a:t>
            </a:r>
            <a:r>
              <a:rPr lang="de-DE" sz="1400" dirty="0" smtClean="0"/>
              <a:t>   </a:t>
            </a:r>
            <a:r>
              <a:rPr lang="de-DE" sz="1400" dirty="0" err="1" smtClean="0"/>
              <a:t>periprocedural</a:t>
            </a:r>
            <a:r>
              <a:rPr lang="de-DE" sz="1400" dirty="0" smtClean="0"/>
              <a:t> </a:t>
            </a:r>
            <a:r>
              <a:rPr lang="de-DE" sz="1400" dirty="0" err="1"/>
              <a:t>medication</a:t>
            </a:r>
            <a:r>
              <a:rPr lang="de-DE" sz="1400" dirty="0"/>
              <a:t>: </a:t>
            </a:r>
            <a:r>
              <a:rPr lang="de-DE" sz="1400" dirty="0" smtClean="0"/>
              <a:t> 1000 </a:t>
            </a:r>
            <a:r>
              <a:rPr lang="de-DE" sz="1400" dirty="0"/>
              <a:t>mg ASA IV</a:t>
            </a:r>
            <a:r>
              <a:rPr lang="de-DE" sz="1400" dirty="0" smtClean="0"/>
              <a:t>, </a:t>
            </a:r>
            <a:r>
              <a:rPr lang="de-DE" sz="1400" dirty="0"/>
              <a:t>3000 IU non-</a:t>
            </a:r>
            <a:r>
              <a:rPr lang="de-DE" sz="1400" dirty="0" err="1"/>
              <a:t>fractionated</a:t>
            </a:r>
            <a:r>
              <a:rPr lang="de-DE" sz="1400" dirty="0"/>
              <a:t> Heparin </a:t>
            </a:r>
            <a:r>
              <a:rPr lang="de-DE" sz="1400" dirty="0" smtClean="0"/>
              <a:t>IV</a:t>
            </a:r>
          </a:p>
          <a:p>
            <a:r>
              <a:rPr lang="de-DE" sz="1400" dirty="0" smtClean="0"/>
              <a:t>-     </a:t>
            </a:r>
            <a:r>
              <a:rPr lang="de-DE" sz="1400" dirty="0" err="1" smtClean="0"/>
              <a:t>rebleeding</a:t>
            </a:r>
            <a:r>
              <a:rPr lang="de-DE" sz="1400" dirty="0" smtClean="0"/>
              <a:t> (CCT </a:t>
            </a:r>
            <a:r>
              <a:rPr lang="de-DE" sz="1400" dirty="0" err="1" smtClean="0"/>
              <a:t>day</a:t>
            </a:r>
            <a:r>
              <a:rPr lang="de-DE" sz="1400" dirty="0" smtClean="0"/>
              <a:t> 2)</a:t>
            </a:r>
          </a:p>
          <a:p>
            <a:r>
              <a:rPr lang="de-DE" sz="1400" dirty="0" smtClean="0"/>
              <a:t>-     </a:t>
            </a:r>
            <a:r>
              <a:rPr lang="en-US" sz="1400" dirty="0" err="1" smtClean="0"/>
              <a:t>Extracranial</a:t>
            </a:r>
            <a:r>
              <a:rPr lang="en-US" sz="1400" dirty="0" smtClean="0"/>
              <a:t> </a:t>
            </a:r>
            <a:r>
              <a:rPr lang="en-US" sz="1400" dirty="0"/>
              <a:t>dissection of the left </a:t>
            </a:r>
            <a:r>
              <a:rPr lang="en-US" sz="1400" dirty="0" smtClean="0"/>
              <a:t>ICA and </a:t>
            </a:r>
            <a:r>
              <a:rPr lang="de-DE" sz="1400" dirty="0" err="1"/>
              <a:t>Vasospasm</a:t>
            </a:r>
            <a:r>
              <a:rPr lang="de-DE" sz="1400" dirty="0"/>
              <a:t>: M1, M2, A1 </a:t>
            </a:r>
            <a:r>
              <a:rPr lang="de-DE" sz="1400" dirty="0" err="1"/>
              <a:t>and</a:t>
            </a:r>
            <a:r>
              <a:rPr lang="de-DE" sz="1400" dirty="0"/>
              <a:t> A2 </a:t>
            </a:r>
            <a:r>
              <a:rPr lang="de-DE" sz="1400" dirty="0" err="1"/>
              <a:t>left</a:t>
            </a:r>
            <a:r>
              <a:rPr lang="de-DE" sz="1400" dirty="0"/>
              <a:t> (DSA </a:t>
            </a:r>
            <a:r>
              <a:rPr lang="de-DE" sz="1400" dirty="0" err="1"/>
              <a:t>day</a:t>
            </a:r>
            <a:r>
              <a:rPr lang="de-DE" sz="1400" dirty="0"/>
              <a:t> 6)</a:t>
            </a:r>
          </a:p>
          <a:p>
            <a:r>
              <a:rPr lang="de-DE" sz="1400" dirty="0"/>
              <a:t>       </a:t>
            </a:r>
            <a:r>
              <a:rPr lang="de-DE" sz="1400" dirty="0" smtClean="0"/>
              <a:t>Treatment</a:t>
            </a:r>
            <a:r>
              <a:rPr lang="de-DE" sz="1400" dirty="0"/>
              <a:t>:   -</a:t>
            </a:r>
            <a:r>
              <a:rPr lang="de-DE" sz="1400" dirty="0" err="1"/>
              <a:t>periprocedural</a:t>
            </a:r>
            <a:r>
              <a:rPr lang="de-DE" sz="1400" dirty="0"/>
              <a:t> </a:t>
            </a:r>
            <a:r>
              <a:rPr lang="de-DE" sz="1400" dirty="0" err="1"/>
              <a:t>medication</a:t>
            </a:r>
            <a:r>
              <a:rPr lang="de-DE" sz="1400" dirty="0"/>
              <a:t>: 180 mg </a:t>
            </a:r>
            <a:r>
              <a:rPr lang="de-DE" sz="1400" dirty="0" err="1"/>
              <a:t>Ticagrelor</a:t>
            </a:r>
            <a:r>
              <a:rPr lang="de-DE" sz="1400" dirty="0"/>
              <a:t> PO, 10 mg </a:t>
            </a:r>
            <a:r>
              <a:rPr lang="de-DE" sz="1400" dirty="0" err="1"/>
              <a:t>Eptifibatid</a:t>
            </a:r>
            <a:r>
              <a:rPr lang="de-DE" sz="1400" dirty="0"/>
              <a:t> IV,  </a:t>
            </a:r>
            <a:r>
              <a:rPr lang="de-DE" sz="1400" dirty="0" smtClean="0"/>
              <a:t>4 </a:t>
            </a:r>
            <a:r>
              <a:rPr lang="de-DE" sz="1400" dirty="0"/>
              <a:t>mg </a:t>
            </a:r>
            <a:r>
              <a:rPr lang="de-DE" sz="1400" dirty="0" err="1"/>
              <a:t>milrinone</a:t>
            </a:r>
            <a:r>
              <a:rPr lang="de-DE" sz="1400" dirty="0"/>
              <a:t> IA, 1 x 20 µg Prostaglandin E1  IA </a:t>
            </a:r>
          </a:p>
          <a:p>
            <a:r>
              <a:rPr lang="de-DE" sz="1400" dirty="0"/>
              <a:t>                                -Stent-PTA:  </a:t>
            </a:r>
            <a:r>
              <a:rPr lang="de-DE" sz="1400" dirty="0" err="1"/>
              <a:t>pITA</a:t>
            </a:r>
            <a:r>
              <a:rPr lang="de-DE" sz="1400" dirty="0"/>
              <a:t> 4/40 mm (</a:t>
            </a:r>
            <a:r>
              <a:rPr lang="de-DE" sz="1400" dirty="0" err="1"/>
              <a:t>phenox</a:t>
            </a:r>
            <a:r>
              <a:rPr lang="de-DE" sz="1400" dirty="0"/>
              <a:t>),  </a:t>
            </a:r>
            <a:r>
              <a:rPr lang="de-DE" sz="1400" dirty="0" err="1"/>
              <a:t>Carotid</a:t>
            </a:r>
            <a:r>
              <a:rPr lang="de-DE" sz="1400" dirty="0"/>
              <a:t> </a:t>
            </a:r>
            <a:r>
              <a:rPr lang="de-DE" sz="1400" dirty="0" err="1"/>
              <a:t>Wallstent</a:t>
            </a:r>
            <a:r>
              <a:rPr lang="de-DE" sz="1400" dirty="0"/>
              <a:t> 5/30 mm </a:t>
            </a:r>
            <a:endParaRPr lang="de-DE" sz="1400" dirty="0" smtClean="0"/>
          </a:p>
          <a:p>
            <a:pPr marL="285750" indent="-285750">
              <a:buFontTx/>
              <a:buChar char="-"/>
            </a:pPr>
            <a:r>
              <a:rPr lang="de-DE" sz="1400" dirty="0" err="1" smtClean="0"/>
              <a:t>Severe</a:t>
            </a:r>
            <a:r>
              <a:rPr lang="de-DE" sz="1400" dirty="0" smtClean="0"/>
              <a:t> </a:t>
            </a:r>
            <a:r>
              <a:rPr lang="de-DE" sz="1400" dirty="0" err="1"/>
              <a:t>Vasospasm</a:t>
            </a:r>
            <a:r>
              <a:rPr lang="de-DE" sz="1400" dirty="0"/>
              <a:t>: </a:t>
            </a:r>
            <a:r>
              <a:rPr lang="de-DE" sz="1400" dirty="0" smtClean="0"/>
              <a:t>MCA </a:t>
            </a:r>
            <a:r>
              <a:rPr lang="de-DE" sz="1400" dirty="0" err="1" smtClean="0"/>
              <a:t>and</a:t>
            </a:r>
            <a:r>
              <a:rPr lang="de-DE" sz="1400" dirty="0" smtClean="0"/>
              <a:t> ACA </a:t>
            </a:r>
            <a:r>
              <a:rPr lang="de-DE" sz="1400" dirty="0" err="1" smtClean="0"/>
              <a:t>right</a:t>
            </a:r>
            <a:r>
              <a:rPr lang="de-DE" sz="1400" dirty="0" smtClean="0"/>
              <a:t> </a:t>
            </a:r>
            <a:r>
              <a:rPr lang="de-DE" sz="1400" dirty="0"/>
              <a:t>(DSA </a:t>
            </a:r>
            <a:r>
              <a:rPr lang="de-DE" sz="1400" dirty="0" err="1" smtClean="0"/>
              <a:t>day</a:t>
            </a:r>
            <a:r>
              <a:rPr lang="de-DE" sz="1400" dirty="0" smtClean="0"/>
              <a:t> 7)</a:t>
            </a:r>
          </a:p>
          <a:p>
            <a:r>
              <a:rPr lang="de-DE" sz="1400" dirty="0"/>
              <a:t> </a:t>
            </a:r>
            <a:r>
              <a:rPr lang="de-DE" sz="1400" dirty="0" smtClean="0"/>
              <a:t>      Treatment: -</a:t>
            </a:r>
            <a:r>
              <a:rPr lang="de-DE" sz="1400" dirty="0" err="1" smtClean="0"/>
              <a:t>Periprocedural</a:t>
            </a:r>
            <a:r>
              <a:rPr lang="de-DE" sz="1400" dirty="0" smtClean="0"/>
              <a:t> </a:t>
            </a:r>
            <a:r>
              <a:rPr lang="de-DE" sz="1400" dirty="0" err="1" smtClean="0"/>
              <a:t>medication</a:t>
            </a:r>
            <a:r>
              <a:rPr lang="de-DE" sz="1400" dirty="0" smtClean="0"/>
              <a:t>: 5000 </a:t>
            </a:r>
            <a:r>
              <a:rPr lang="de-DE" sz="1400" dirty="0"/>
              <a:t>IU non-</a:t>
            </a:r>
            <a:r>
              <a:rPr lang="de-DE" sz="1400" dirty="0" err="1"/>
              <a:t>fractionated</a:t>
            </a:r>
            <a:r>
              <a:rPr lang="de-DE" sz="1400" dirty="0"/>
              <a:t> Heparin </a:t>
            </a:r>
            <a:r>
              <a:rPr lang="de-DE" sz="1400" dirty="0" smtClean="0"/>
              <a:t>IV, </a:t>
            </a:r>
            <a:r>
              <a:rPr lang="de-DE" sz="1400" dirty="0"/>
              <a:t>1 x 20 µg Prostaglandin E1  IA </a:t>
            </a:r>
          </a:p>
          <a:p>
            <a:r>
              <a:rPr lang="de-DE" sz="1400" dirty="0" smtClean="0"/>
              <a:t>                            - </a:t>
            </a:r>
            <a:r>
              <a:rPr lang="en-US" sz="1400" dirty="0"/>
              <a:t>long-term intra-arterial selective infusion of </a:t>
            </a:r>
            <a:r>
              <a:rPr lang="en-US" sz="1400" dirty="0" err="1"/>
              <a:t>nimodipine</a:t>
            </a:r>
            <a:r>
              <a:rPr lang="de-DE" sz="1400" dirty="0"/>
              <a:t> </a:t>
            </a:r>
            <a:r>
              <a:rPr lang="de-DE" sz="1400" dirty="0" smtClean="0"/>
              <a:t>ICA </a:t>
            </a:r>
            <a:r>
              <a:rPr lang="de-DE" sz="1400" dirty="0" err="1" smtClean="0"/>
              <a:t>left</a:t>
            </a:r>
            <a:endParaRPr lang="de-DE" sz="1400" dirty="0" smtClean="0"/>
          </a:p>
          <a:p>
            <a:r>
              <a:rPr lang="de-DE" sz="1400" dirty="0"/>
              <a:t>-       </a:t>
            </a:r>
            <a:r>
              <a:rPr lang="de-DE" sz="1400" dirty="0" smtClean="0"/>
              <a:t>Moderate </a:t>
            </a:r>
            <a:r>
              <a:rPr lang="de-DE" sz="1400" dirty="0" err="1"/>
              <a:t>Vasospasm</a:t>
            </a:r>
            <a:r>
              <a:rPr lang="de-DE" sz="1400" dirty="0" smtClean="0"/>
              <a:t>: M1, M2 </a:t>
            </a:r>
            <a:r>
              <a:rPr lang="de-DE" sz="1400" dirty="0" err="1" smtClean="0"/>
              <a:t>left</a:t>
            </a:r>
            <a:r>
              <a:rPr lang="de-DE" sz="1400" dirty="0" smtClean="0"/>
              <a:t> </a:t>
            </a:r>
            <a:r>
              <a:rPr lang="en-US" sz="1400" dirty="0" smtClean="0"/>
              <a:t>; </a:t>
            </a:r>
            <a:r>
              <a:rPr lang="de-DE" sz="1400" dirty="0" err="1" smtClean="0"/>
              <a:t>severe</a:t>
            </a:r>
            <a:r>
              <a:rPr lang="de-DE" sz="1400" dirty="0" smtClean="0"/>
              <a:t> </a:t>
            </a:r>
            <a:r>
              <a:rPr lang="de-DE" sz="1400" dirty="0" err="1"/>
              <a:t>Vasospasm</a:t>
            </a:r>
            <a:r>
              <a:rPr lang="de-DE" sz="1400" dirty="0"/>
              <a:t>: M1 </a:t>
            </a:r>
            <a:r>
              <a:rPr lang="de-DE" sz="1400" dirty="0" err="1"/>
              <a:t>and</a:t>
            </a:r>
            <a:r>
              <a:rPr lang="de-DE" sz="1400" dirty="0"/>
              <a:t> M2 </a:t>
            </a:r>
            <a:r>
              <a:rPr lang="de-DE" sz="1400" dirty="0" err="1"/>
              <a:t>right</a:t>
            </a:r>
            <a:r>
              <a:rPr lang="de-DE" sz="1400" dirty="0"/>
              <a:t>, A1, A2 </a:t>
            </a:r>
            <a:r>
              <a:rPr lang="de-DE" sz="1400" dirty="0" err="1"/>
              <a:t>left</a:t>
            </a:r>
            <a:r>
              <a:rPr lang="de-DE" sz="1400" dirty="0"/>
              <a:t> (DSA </a:t>
            </a:r>
            <a:r>
              <a:rPr lang="de-DE" sz="1400" dirty="0" err="1"/>
              <a:t>day</a:t>
            </a:r>
            <a:r>
              <a:rPr lang="de-DE" sz="1400" dirty="0"/>
              <a:t> 11), </a:t>
            </a:r>
          </a:p>
          <a:p>
            <a:r>
              <a:rPr lang="de-DE" sz="1400" dirty="0"/>
              <a:t>        Treatment: - </a:t>
            </a:r>
            <a:r>
              <a:rPr lang="de-DE" sz="1400" dirty="0" err="1"/>
              <a:t>Periprocedural</a:t>
            </a:r>
            <a:r>
              <a:rPr lang="de-DE" sz="1400" dirty="0"/>
              <a:t> </a:t>
            </a:r>
            <a:r>
              <a:rPr lang="de-DE" sz="1400" dirty="0" err="1"/>
              <a:t>medication</a:t>
            </a:r>
            <a:r>
              <a:rPr lang="de-DE" sz="1400" dirty="0"/>
              <a:t>: 12 mg </a:t>
            </a:r>
            <a:r>
              <a:rPr lang="de-DE" sz="1400" dirty="0" err="1"/>
              <a:t>milrinone</a:t>
            </a:r>
            <a:r>
              <a:rPr lang="de-DE" sz="1400" dirty="0"/>
              <a:t> IA, 3000 IU non-</a:t>
            </a:r>
            <a:r>
              <a:rPr lang="de-DE" sz="1400" dirty="0" err="1"/>
              <a:t>fractionated</a:t>
            </a:r>
            <a:r>
              <a:rPr lang="de-DE" sz="1400" dirty="0"/>
              <a:t> Heparin IV</a:t>
            </a:r>
          </a:p>
          <a:p>
            <a:r>
              <a:rPr lang="de-DE" sz="1400" dirty="0"/>
              <a:t>                             - </a:t>
            </a:r>
            <a:r>
              <a:rPr lang="en-US" sz="1400" dirty="0"/>
              <a:t>mechanical dilatation using </a:t>
            </a:r>
            <a:r>
              <a:rPr lang="de-DE" sz="1400" dirty="0" err="1" smtClean="0"/>
              <a:t>pRELAX</a:t>
            </a:r>
            <a:r>
              <a:rPr lang="de-DE" sz="1400" dirty="0" smtClean="0"/>
              <a:t> Device</a:t>
            </a:r>
            <a:r>
              <a:rPr lang="en-US" sz="1400" dirty="0" smtClean="0"/>
              <a:t> </a:t>
            </a:r>
            <a:r>
              <a:rPr lang="en-US" sz="1400" dirty="0"/>
              <a:t>(</a:t>
            </a:r>
            <a:r>
              <a:rPr lang="de-DE" sz="1400" dirty="0" err="1"/>
              <a:t>pRELAX</a:t>
            </a:r>
            <a:r>
              <a:rPr lang="de-DE" sz="1400" dirty="0"/>
              <a:t> 4/20, </a:t>
            </a:r>
            <a:r>
              <a:rPr lang="de-DE" sz="1400" dirty="0" err="1"/>
              <a:t>Phenox</a:t>
            </a:r>
            <a:r>
              <a:rPr lang="de-DE" sz="1400" dirty="0"/>
              <a:t>), </a:t>
            </a:r>
            <a:r>
              <a:rPr lang="en-US" sz="1400" dirty="0"/>
              <a:t>long-term intra-arterial selective infusion of </a:t>
            </a:r>
            <a:r>
              <a:rPr lang="en-US" sz="1400" dirty="0" err="1"/>
              <a:t>nimodipine</a:t>
            </a:r>
            <a:r>
              <a:rPr lang="de-DE" sz="1400" dirty="0"/>
              <a:t> </a:t>
            </a:r>
            <a:r>
              <a:rPr lang="de-DE" sz="1400" dirty="0" err="1"/>
              <a:t>for</a:t>
            </a:r>
            <a:r>
              <a:rPr lang="de-DE" sz="1400" dirty="0"/>
              <a:t> 3 </a:t>
            </a:r>
            <a:r>
              <a:rPr lang="de-DE" sz="1400" dirty="0" err="1"/>
              <a:t>days</a:t>
            </a:r>
            <a:endParaRPr lang="de-DE" sz="1400" dirty="0"/>
          </a:p>
          <a:p>
            <a:r>
              <a:rPr lang="de-DE" sz="1400" dirty="0"/>
              <a:t> </a:t>
            </a:r>
            <a:r>
              <a:rPr lang="de-DE" sz="1400" dirty="0" smtClean="0"/>
              <a:t>                               ICA </a:t>
            </a:r>
            <a:r>
              <a:rPr lang="de-DE" sz="1400" dirty="0" err="1" smtClean="0"/>
              <a:t>both</a:t>
            </a:r>
            <a:r>
              <a:rPr lang="de-DE" sz="1400" dirty="0" smtClean="0"/>
              <a:t> </a:t>
            </a:r>
            <a:r>
              <a:rPr lang="de-DE" sz="1400" dirty="0" err="1" smtClean="0"/>
              <a:t>sides</a:t>
            </a:r>
            <a:endParaRPr lang="de-DE" sz="1400" dirty="0" smtClean="0"/>
          </a:p>
          <a:p>
            <a:r>
              <a:rPr lang="de-DE" sz="1400" dirty="0" smtClean="0"/>
              <a:t>                               </a:t>
            </a:r>
            <a:r>
              <a:rPr lang="de-DE" sz="1400" dirty="0" err="1" smtClean="0"/>
              <a:t>Bail</a:t>
            </a:r>
            <a:r>
              <a:rPr lang="de-DE" sz="1400" dirty="0" smtClean="0"/>
              <a:t> out </a:t>
            </a:r>
            <a:r>
              <a:rPr lang="de-DE" sz="1400" dirty="0" err="1" smtClean="0"/>
              <a:t>Stenting</a:t>
            </a:r>
            <a:r>
              <a:rPr lang="de-DE" sz="1400" dirty="0" smtClean="0"/>
              <a:t> MCA </a:t>
            </a:r>
            <a:r>
              <a:rPr lang="de-DE" sz="1400" dirty="0" err="1" smtClean="0"/>
              <a:t>right</a:t>
            </a:r>
            <a:r>
              <a:rPr lang="de-DE" sz="1400" dirty="0" smtClean="0"/>
              <a:t> M1-M2 </a:t>
            </a:r>
          </a:p>
          <a:p>
            <a:r>
              <a:rPr lang="de-DE" sz="1400" dirty="0" smtClean="0"/>
              <a:t>                               </a:t>
            </a:r>
            <a:r>
              <a:rPr lang="de-DE" sz="1400" dirty="0" err="1"/>
              <a:t>Microcatheter</a:t>
            </a:r>
            <a:r>
              <a:rPr lang="de-DE" sz="1400" dirty="0"/>
              <a:t>: </a:t>
            </a:r>
            <a:r>
              <a:rPr lang="de-DE" sz="1400" dirty="0" err="1"/>
              <a:t>Prowler</a:t>
            </a:r>
            <a:r>
              <a:rPr lang="de-DE" sz="1400" dirty="0"/>
              <a:t> Select Plus </a:t>
            </a:r>
          </a:p>
          <a:p>
            <a:r>
              <a:rPr lang="de-DE" sz="1400" dirty="0"/>
              <a:t>                               Stent: </a:t>
            </a:r>
            <a:r>
              <a:rPr lang="de-DE" sz="1400" dirty="0" err="1"/>
              <a:t>Codman</a:t>
            </a:r>
            <a:r>
              <a:rPr lang="de-DE" sz="1400" dirty="0"/>
              <a:t> Enterprise </a:t>
            </a:r>
            <a:r>
              <a:rPr lang="de-DE" sz="1400" dirty="0" smtClean="0"/>
              <a:t>2 </a:t>
            </a:r>
            <a:r>
              <a:rPr lang="de-DE" sz="1400" dirty="0"/>
              <a:t>x </a:t>
            </a:r>
            <a:r>
              <a:rPr lang="de-DE" sz="1400" dirty="0" smtClean="0"/>
              <a:t>30 mm </a:t>
            </a:r>
            <a:endParaRPr lang="de-DE" sz="1400" dirty="0"/>
          </a:p>
          <a:p>
            <a:r>
              <a:rPr lang="de-DE" sz="1400" dirty="0"/>
              <a:t>                               TCD: </a:t>
            </a:r>
            <a:r>
              <a:rPr lang="de-DE" sz="1400" dirty="0" smtClean="0"/>
              <a:t>95 cm/s MCA </a:t>
            </a:r>
            <a:r>
              <a:rPr lang="de-DE" sz="1400" dirty="0" err="1"/>
              <a:t>right</a:t>
            </a:r>
            <a:r>
              <a:rPr lang="de-DE" sz="1400" dirty="0"/>
              <a:t> </a:t>
            </a:r>
            <a:r>
              <a:rPr lang="de-DE" sz="1400" dirty="0" err="1"/>
              <a:t>one</a:t>
            </a:r>
            <a:r>
              <a:rPr lang="de-DE" sz="1400" dirty="0"/>
              <a:t> 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err="1"/>
              <a:t>later</a:t>
            </a:r>
            <a:r>
              <a:rPr lang="de-DE" sz="1400" dirty="0"/>
              <a:t> (</a:t>
            </a:r>
            <a:r>
              <a:rPr lang="de-DE" sz="1400" dirty="0" err="1"/>
              <a:t>day</a:t>
            </a:r>
            <a:r>
              <a:rPr lang="de-DE" sz="1400" dirty="0"/>
              <a:t> 9</a:t>
            </a:r>
            <a:r>
              <a:rPr lang="de-DE" sz="1400" dirty="0" smtClean="0"/>
              <a:t>)</a:t>
            </a:r>
            <a:endParaRPr lang="de-DE" sz="1400" dirty="0"/>
          </a:p>
          <a:p>
            <a:r>
              <a:rPr lang="de-DE" sz="1400" dirty="0"/>
              <a:t>-       moderate </a:t>
            </a:r>
            <a:r>
              <a:rPr lang="de-DE" sz="1400" dirty="0" err="1"/>
              <a:t>Vasospasm</a:t>
            </a:r>
            <a:r>
              <a:rPr lang="de-DE" sz="1400" dirty="0"/>
              <a:t>: M1, M2 </a:t>
            </a:r>
            <a:r>
              <a:rPr lang="de-DE" sz="1400" dirty="0" err="1"/>
              <a:t>left</a:t>
            </a:r>
            <a:r>
              <a:rPr lang="de-DE" sz="1400" dirty="0"/>
              <a:t> </a:t>
            </a:r>
            <a:r>
              <a:rPr lang="de-DE" sz="1400" dirty="0" err="1"/>
              <a:t>and</a:t>
            </a:r>
            <a:r>
              <a:rPr lang="de-DE" sz="1400" dirty="0"/>
              <a:t> </a:t>
            </a:r>
            <a:r>
              <a:rPr lang="de-DE" sz="1400" dirty="0" smtClean="0"/>
              <a:t>ACA </a:t>
            </a:r>
            <a:r>
              <a:rPr lang="de-DE" sz="1400" dirty="0" err="1" smtClean="0"/>
              <a:t>right</a:t>
            </a:r>
            <a:r>
              <a:rPr lang="de-DE" sz="1400" dirty="0" smtClean="0"/>
              <a:t>  (</a:t>
            </a:r>
            <a:r>
              <a:rPr lang="de-DE" sz="1400" dirty="0"/>
              <a:t>DSA 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12), </a:t>
            </a:r>
            <a:endParaRPr lang="de-DE" sz="1400" dirty="0"/>
          </a:p>
          <a:p>
            <a:r>
              <a:rPr lang="de-DE" sz="1400" dirty="0"/>
              <a:t>        Treatment: - Change </a:t>
            </a:r>
            <a:r>
              <a:rPr lang="de-DE" sz="1400" dirty="0" err="1"/>
              <a:t>of</a:t>
            </a:r>
            <a:r>
              <a:rPr lang="de-DE" sz="1400" dirty="0"/>
              <a:t> </a:t>
            </a:r>
            <a:r>
              <a:rPr lang="de-DE" sz="1400" dirty="0" err="1"/>
              <a:t>Microcatheter</a:t>
            </a:r>
            <a:r>
              <a:rPr lang="de-DE" sz="1400" dirty="0"/>
              <a:t> </a:t>
            </a:r>
            <a:r>
              <a:rPr lang="de-DE" sz="1400" dirty="0" err="1"/>
              <a:t>for</a:t>
            </a:r>
            <a:r>
              <a:rPr lang="de-DE" sz="1400" dirty="0"/>
              <a:t>  </a:t>
            </a:r>
            <a:r>
              <a:rPr lang="en-US" sz="1400" dirty="0"/>
              <a:t>long-term intra-arterial selective infusion of </a:t>
            </a:r>
            <a:r>
              <a:rPr lang="en-US" sz="1400" dirty="0" err="1"/>
              <a:t>nimodipine</a:t>
            </a:r>
            <a:r>
              <a:rPr lang="en-US" sz="1400" dirty="0"/>
              <a:t> </a:t>
            </a:r>
            <a:r>
              <a:rPr lang="en-US" sz="1400" dirty="0" smtClean="0"/>
              <a:t>, </a:t>
            </a:r>
            <a:r>
              <a:rPr lang="de-DE" sz="1400" dirty="0"/>
              <a:t>ICA </a:t>
            </a:r>
            <a:r>
              <a:rPr lang="de-DE" sz="1400" dirty="0" err="1"/>
              <a:t>both</a:t>
            </a:r>
            <a:r>
              <a:rPr lang="de-DE" sz="1400" dirty="0"/>
              <a:t> </a:t>
            </a:r>
            <a:r>
              <a:rPr lang="de-DE" sz="1400" dirty="0" err="1" smtClean="0"/>
              <a:t>sides</a:t>
            </a:r>
            <a:endParaRPr lang="de-DE" sz="1400" dirty="0" smtClean="0"/>
          </a:p>
          <a:p>
            <a:pPr marL="285750" indent="-285750">
              <a:buFontTx/>
              <a:buChar char="-"/>
            </a:pPr>
            <a:r>
              <a:rPr lang="de-DE" sz="1400" dirty="0" smtClean="0"/>
              <a:t>Control </a:t>
            </a:r>
            <a:r>
              <a:rPr lang="de-DE" sz="1400" dirty="0"/>
              <a:t>CCT (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14): Brain Defekt after ICA </a:t>
            </a:r>
            <a:r>
              <a:rPr lang="en-US" sz="1400" dirty="0"/>
              <a:t>dissection </a:t>
            </a:r>
            <a:endParaRPr lang="en-US" sz="1400" dirty="0" smtClean="0"/>
          </a:p>
          <a:p>
            <a:r>
              <a:rPr lang="de-DE" sz="1400" dirty="0" smtClean="0"/>
              <a:t>        moderate </a:t>
            </a:r>
            <a:r>
              <a:rPr lang="de-DE" sz="1400" dirty="0" err="1"/>
              <a:t>Vasospasm</a:t>
            </a:r>
            <a:r>
              <a:rPr lang="de-DE" sz="1400" dirty="0"/>
              <a:t>: M1, M2 </a:t>
            </a:r>
            <a:r>
              <a:rPr lang="de-DE" sz="1400" dirty="0" err="1"/>
              <a:t>left</a:t>
            </a:r>
            <a:r>
              <a:rPr lang="de-DE" sz="1400" dirty="0"/>
              <a:t> </a:t>
            </a:r>
            <a:r>
              <a:rPr lang="de-DE" sz="1400" dirty="0" err="1"/>
              <a:t>and</a:t>
            </a:r>
            <a:r>
              <a:rPr lang="de-DE" sz="1400" dirty="0"/>
              <a:t> ACA </a:t>
            </a:r>
            <a:r>
              <a:rPr lang="de-DE" sz="1400" dirty="0" err="1"/>
              <a:t>right</a:t>
            </a:r>
            <a:r>
              <a:rPr lang="de-DE" sz="1400" dirty="0"/>
              <a:t>  (DSA 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14)</a:t>
            </a:r>
            <a:endParaRPr lang="de-DE" sz="1400" dirty="0"/>
          </a:p>
          <a:p>
            <a:r>
              <a:rPr lang="de-DE" sz="1400" dirty="0"/>
              <a:t>        Treatment: - Change </a:t>
            </a:r>
            <a:r>
              <a:rPr lang="de-DE" sz="1400" dirty="0" err="1"/>
              <a:t>of</a:t>
            </a:r>
            <a:r>
              <a:rPr lang="de-DE" sz="1400" dirty="0"/>
              <a:t> </a:t>
            </a:r>
            <a:r>
              <a:rPr lang="de-DE" sz="1400" dirty="0" err="1"/>
              <a:t>Microcatheter</a:t>
            </a:r>
            <a:r>
              <a:rPr lang="de-DE" sz="1400" dirty="0"/>
              <a:t> </a:t>
            </a:r>
            <a:r>
              <a:rPr lang="de-DE" sz="1400" dirty="0" err="1"/>
              <a:t>for</a:t>
            </a:r>
            <a:r>
              <a:rPr lang="de-DE" sz="1400" dirty="0"/>
              <a:t>  </a:t>
            </a:r>
            <a:r>
              <a:rPr lang="en-US" sz="1400" dirty="0"/>
              <a:t>long-term intra-arterial selective infusion of </a:t>
            </a:r>
            <a:r>
              <a:rPr lang="en-US" sz="1400" dirty="0" err="1"/>
              <a:t>nimodipine</a:t>
            </a:r>
            <a:r>
              <a:rPr lang="en-US" sz="1400" dirty="0"/>
              <a:t> , </a:t>
            </a:r>
            <a:r>
              <a:rPr lang="de-DE" sz="1400" dirty="0"/>
              <a:t>ICA </a:t>
            </a:r>
            <a:r>
              <a:rPr lang="de-DE" sz="1400" dirty="0" err="1"/>
              <a:t>both</a:t>
            </a:r>
            <a:r>
              <a:rPr lang="de-DE" sz="1400" dirty="0"/>
              <a:t> </a:t>
            </a:r>
            <a:r>
              <a:rPr lang="de-DE" sz="1400" dirty="0" err="1"/>
              <a:t>sides</a:t>
            </a:r>
            <a:endParaRPr lang="de-DE" sz="1400" dirty="0"/>
          </a:p>
          <a:p>
            <a:pPr marL="285750" indent="-285750">
              <a:buFontTx/>
              <a:buChar char="-"/>
            </a:pPr>
            <a:endParaRPr lang="de-DE" sz="1400" dirty="0"/>
          </a:p>
          <a:p>
            <a:pPr marL="285750" indent="-285750">
              <a:buFontTx/>
              <a:buChar char="-"/>
            </a:pPr>
            <a:endParaRPr lang="de-DE" sz="1400" dirty="0" smtClean="0"/>
          </a:p>
          <a:p>
            <a:pPr marL="285750" indent="-285750">
              <a:buFontTx/>
              <a:buChar char="-"/>
            </a:pPr>
            <a:endParaRPr lang="de-DE" sz="1400" dirty="0" smtClean="0"/>
          </a:p>
          <a:p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158310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342900" y="381000"/>
            <a:ext cx="88011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de-DE" sz="1400" dirty="0"/>
              <a:t>Control DSA (</a:t>
            </a:r>
            <a:r>
              <a:rPr lang="de-DE" sz="1400" dirty="0" err="1"/>
              <a:t>day</a:t>
            </a:r>
            <a:r>
              <a:rPr lang="de-DE" sz="1400" dirty="0"/>
              <a:t> 17): </a:t>
            </a:r>
            <a:r>
              <a:rPr lang="de-DE" sz="1400" dirty="0" err="1"/>
              <a:t>no</a:t>
            </a:r>
            <a:r>
              <a:rPr lang="de-DE" sz="1400" dirty="0"/>
              <a:t> </a:t>
            </a:r>
            <a:r>
              <a:rPr lang="de-DE" sz="1400" dirty="0" err="1"/>
              <a:t>Vasospasm</a:t>
            </a:r>
            <a:r>
              <a:rPr lang="de-DE" sz="1400" dirty="0"/>
              <a:t> </a:t>
            </a:r>
          </a:p>
          <a:p>
            <a:pPr marL="285750" indent="-285750">
              <a:buFontTx/>
              <a:buChar char="-"/>
            </a:pPr>
            <a:r>
              <a:rPr lang="de-DE" sz="1400" dirty="0"/>
              <a:t>Control CCT (</a:t>
            </a:r>
            <a:r>
              <a:rPr lang="de-DE" sz="1400" dirty="0" err="1"/>
              <a:t>day</a:t>
            </a:r>
            <a:r>
              <a:rPr lang="de-DE" sz="1400" dirty="0"/>
              <a:t> 29)</a:t>
            </a:r>
          </a:p>
          <a:p>
            <a:pPr marL="285750" indent="-285750">
              <a:buFontTx/>
              <a:buChar char="-"/>
            </a:pPr>
            <a:r>
              <a:rPr lang="de-DE" sz="1400" dirty="0"/>
              <a:t>Control DSA (</a:t>
            </a:r>
            <a:r>
              <a:rPr lang="de-DE" sz="1400" dirty="0" err="1"/>
              <a:t>day</a:t>
            </a:r>
            <a:r>
              <a:rPr lang="de-DE" sz="1400" dirty="0"/>
              <a:t> 211): </a:t>
            </a:r>
            <a:r>
              <a:rPr lang="de-DE" sz="1400" dirty="0" err="1"/>
              <a:t>Aneurysm</a:t>
            </a:r>
            <a:r>
              <a:rPr lang="de-DE" sz="1400" dirty="0"/>
              <a:t> </a:t>
            </a:r>
            <a:r>
              <a:rPr lang="de-DE" sz="1400" dirty="0" err="1"/>
              <a:t>reperfusion</a:t>
            </a:r>
            <a:r>
              <a:rPr lang="de-DE" sz="1400" dirty="0"/>
              <a:t>; </a:t>
            </a:r>
            <a:r>
              <a:rPr lang="de-DE" sz="1400" dirty="0" err="1"/>
              <a:t>Retreatment</a:t>
            </a:r>
            <a:r>
              <a:rPr lang="de-DE" sz="1400" dirty="0"/>
              <a:t> after 253 </a:t>
            </a:r>
            <a:r>
              <a:rPr lang="de-DE" sz="1400" dirty="0" err="1"/>
              <a:t>days</a:t>
            </a:r>
            <a:r>
              <a:rPr lang="de-DE" sz="1400" dirty="0"/>
              <a:t> Flow </a:t>
            </a:r>
            <a:r>
              <a:rPr lang="de-DE" sz="1400" dirty="0" err="1"/>
              <a:t>Diverter-Assisted</a:t>
            </a:r>
            <a:r>
              <a:rPr lang="de-DE" sz="1400" dirty="0"/>
              <a:t> </a:t>
            </a:r>
            <a:r>
              <a:rPr lang="de-DE" sz="1400" dirty="0" err="1"/>
              <a:t>Coil</a:t>
            </a:r>
            <a:r>
              <a:rPr lang="de-DE" sz="1400" dirty="0"/>
              <a:t> </a:t>
            </a:r>
            <a:r>
              <a:rPr lang="de-DE" sz="1400" dirty="0" err="1"/>
              <a:t>Embolization</a:t>
            </a:r>
            <a:r>
              <a:rPr lang="de-DE" sz="1400" dirty="0"/>
              <a:t>: 1 x p64 4/15 (</a:t>
            </a:r>
            <a:r>
              <a:rPr lang="de-DE" sz="1400" dirty="0" err="1"/>
              <a:t>phenox</a:t>
            </a:r>
            <a:r>
              <a:rPr lang="de-DE" sz="1400" dirty="0"/>
              <a:t>) </a:t>
            </a:r>
            <a:r>
              <a:rPr lang="de-DE" sz="1400" dirty="0" err="1"/>
              <a:t>and</a:t>
            </a:r>
            <a:r>
              <a:rPr lang="de-DE" sz="1400" dirty="0"/>
              <a:t> 8 </a:t>
            </a:r>
            <a:r>
              <a:rPr lang="de-DE" sz="1400" dirty="0" err="1"/>
              <a:t>coils</a:t>
            </a:r>
            <a:r>
              <a:rPr lang="de-DE" sz="1400" dirty="0"/>
              <a:t> </a:t>
            </a:r>
          </a:p>
          <a:p>
            <a:pPr marL="285750" indent="-285750">
              <a:buFontTx/>
              <a:buChar char="-"/>
            </a:pPr>
            <a:r>
              <a:rPr lang="de-DE" sz="1400" dirty="0"/>
              <a:t> Control DSA (</a:t>
            </a:r>
            <a:r>
              <a:rPr lang="de-DE" sz="1400" dirty="0" err="1"/>
              <a:t>day</a:t>
            </a:r>
            <a:r>
              <a:rPr lang="de-DE" sz="1400" dirty="0"/>
              <a:t> 855)</a:t>
            </a:r>
          </a:p>
          <a:p>
            <a:pPr marL="285750" indent="-285750">
              <a:buFontTx/>
              <a:buChar char="-"/>
            </a:pPr>
            <a:r>
              <a:rPr lang="de-DE" sz="1400" dirty="0"/>
              <a:t> last </a:t>
            </a:r>
            <a:r>
              <a:rPr lang="de-DE" sz="1400" dirty="0" err="1"/>
              <a:t>control</a:t>
            </a:r>
            <a:r>
              <a:rPr lang="de-DE" sz="1400" dirty="0"/>
              <a:t> MRI (</a:t>
            </a:r>
            <a:r>
              <a:rPr lang="de-DE" sz="1400" dirty="0" err="1"/>
              <a:t>day</a:t>
            </a:r>
            <a:r>
              <a:rPr lang="de-DE" sz="1400" dirty="0"/>
              <a:t> 860): </a:t>
            </a:r>
            <a:r>
              <a:rPr lang="en-US" sz="1400" dirty="0"/>
              <a:t>no relevant </a:t>
            </a:r>
            <a:r>
              <a:rPr lang="en-US" sz="1400" dirty="0" err="1"/>
              <a:t>gliotic</a:t>
            </a:r>
            <a:r>
              <a:rPr lang="en-US" sz="1400" dirty="0"/>
              <a:t> scars in the supply area of the right MCA</a:t>
            </a:r>
            <a:r>
              <a:rPr lang="de-DE" sz="1400" dirty="0"/>
              <a:t>; </a:t>
            </a:r>
            <a:r>
              <a:rPr lang="de-DE" sz="1400" dirty="0" err="1"/>
              <a:t>mRS</a:t>
            </a:r>
            <a:r>
              <a:rPr lang="de-DE" sz="1400" dirty="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1356305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feld 41"/>
          <p:cNvSpPr txBox="1"/>
          <p:nvPr/>
        </p:nvSpPr>
        <p:spPr>
          <a:xfrm>
            <a:off x="0" y="6537067"/>
            <a:ext cx="1909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Thrombus </a:t>
            </a:r>
            <a:r>
              <a:rPr lang="de-DE" dirty="0" err="1" smtClean="0">
                <a:solidFill>
                  <a:schemeClr val="bg1"/>
                </a:solidFill>
              </a:rPr>
              <a:t>post</a:t>
            </a:r>
            <a:r>
              <a:rPr lang="de-DE" dirty="0" smtClean="0">
                <a:solidFill>
                  <a:schemeClr val="bg1"/>
                </a:solidFill>
              </a:rPr>
              <a:t> LIF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Grafik 3"/>
          <p:cNvPicPr preferRelativeResize="0"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9" t="4456" r="24455" b="2907"/>
          <a:stretch/>
        </p:blipFill>
        <p:spPr>
          <a:xfrm>
            <a:off x="0" y="0"/>
            <a:ext cx="1818000" cy="2192400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0" y="1823068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1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5" name="Grafik 4"/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14" t="19954" r="25248" b="5318"/>
          <a:stretch/>
        </p:blipFill>
        <p:spPr>
          <a:xfrm>
            <a:off x="1818000" y="0"/>
            <a:ext cx="1818000" cy="21924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1818000" y="1823068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1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6" name="Grafik 5"/>
          <p:cNvPicPr preferRelativeResize="0"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3" t="7901" r="32383" b="10483"/>
          <a:stretch/>
        </p:blipFill>
        <p:spPr>
          <a:xfrm>
            <a:off x="3636000" y="0"/>
            <a:ext cx="1818000" cy="2192400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3636000" y="1823068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1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8" name="Grafik 7"/>
          <p:cNvPicPr preferRelativeResize="0"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58" t="46127" r="25511" b="688"/>
          <a:stretch/>
        </p:blipFill>
        <p:spPr>
          <a:xfrm>
            <a:off x="5454000" y="0"/>
            <a:ext cx="1818000" cy="2192400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5454000" y="1823068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1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10" name="Grafik 9"/>
          <p:cNvPicPr preferRelativeResize="0"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4" t="5147" r="18641"/>
          <a:stretch/>
        </p:blipFill>
        <p:spPr>
          <a:xfrm>
            <a:off x="7272000" y="0"/>
            <a:ext cx="1818000" cy="2192400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7272000" y="1823068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2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12" name="Grafik 11"/>
          <p:cNvPicPr preferRelativeResize="0">
            <a:picLocks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3" t="33385" r="34231" b="11363"/>
          <a:stretch/>
        </p:blipFill>
        <p:spPr>
          <a:xfrm>
            <a:off x="0" y="2188531"/>
            <a:ext cx="1818000" cy="2192400"/>
          </a:xfrm>
          <a:prstGeom prst="rect">
            <a:avLst/>
          </a:prstGeom>
        </p:spPr>
      </p:pic>
      <p:sp>
        <p:nvSpPr>
          <p:cNvPr id="17" name="Textfeld 16"/>
          <p:cNvSpPr txBox="1"/>
          <p:nvPr/>
        </p:nvSpPr>
        <p:spPr>
          <a:xfrm>
            <a:off x="-26746" y="4015468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6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14" name="Grafik 13"/>
          <p:cNvPicPr preferRelativeResize="0">
            <a:picLocks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1" t="8957" r="25907" b="3228"/>
          <a:stretch/>
        </p:blipFill>
        <p:spPr>
          <a:xfrm>
            <a:off x="1818000" y="2192400"/>
            <a:ext cx="1818000" cy="2192400"/>
          </a:xfrm>
          <a:prstGeom prst="rect">
            <a:avLst/>
          </a:prstGeom>
        </p:spPr>
      </p:pic>
      <p:sp>
        <p:nvSpPr>
          <p:cNvPr id="20" name="Pfeil nach unten 19"/>
          <p:cNvSpPr/>
          <p:nvPr/>
        </p:nvSpPr>
        <p:spPr>
          <a:xfrm rot="2498698">
            <a:off x="2870822" y="3021420"/>
            <a:ext cx="125324" cy="235193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feld 20"/>
          <p:cNvSpPr txBox="1"/>
          <p:nvPr/>
        </p:nvSpPr>
        <p:spPr>
          <a:xfrm>
            <a:off x="1832907" y="4041757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6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18" name="Grafik 17"/>
          <p:cNvPicPr preferRelativeResize="0">
            <a:picLocks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71" t="37860" r="23662" b="2219"/>
          <a:stretch/>
        </p:blipFill>
        <p:spPr>
          <a:xfrm>
            <a:off x="3635999" y="2192400"/>
            <a:ext cx="1818000" cy="2192400"/>
          </a:xfrm>
          <a:prstGeom prst="rect">
            <a:avLst/>
          </a:prstGeom>
        </p:spPr>
      </p:pic>
      <p:sp>
        <p:nvSpPr>
          <p:cNvPr id="23" name="Textfeld 22"/>
          <p:cNvSpPr txBox="1"/>
          <p:nvPr/>
        </p:nvSpPr>
        <p:spPr>
          <a:xfrm>
            <a:off x="3580455" y="4004476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6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22" name="Grafik 21"/>
          <p:cNvPicPr preferRelativeResize="0">
            <a:picLocks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1" t="848" r="20920" b="8584"/>
          <a:stretch/>
        </p:blipFill>
        <p:spPr>
          <a:xfrm>
            <a:off x="5454000" y="2192400"/>
            <a:ext cx="1818000" cy="2192400"/>
          </a:xfrm>
          <a:prstGeom prst="rect">
            <a:avLst/>
          </a:prstGeom>
        </p:spPr>
      </p:pic>
      <p:sp>
        <p:nvSpPr>
          <p:cNvPr id="25" name="Textfeld 24"/>
          <p:cNvSpPr txBox="1"/>
          <p:nvPr/>
        </p:nvSpPr>
        <p:spPr>
          <a:xfrm>
            <a:off x="5454000" y="4041757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6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26" name="Pfeil nach unten 25"/>
          <p:cNvSpPr/>
          <p:nvPr/>
        </p:nvSpPr>
        <p:spPr>
          <a:xfrm rot="2498698">
            <a:off x="6428327" y="3224698"/>
            <a:ext cx="125324" cy="235193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Grafik 23"/>
          <p:cNvPicPr preferRelativeResize="0">
            <a:picLocks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11" t="26475" r="22336" b="3962"/>
          <a:stretch/>
        </p:blipFill>
        <p:spPr>
          <a:xfrm>
            <a:off x="7271999" y="2192400"/>
            <a:ext cx="1818000" cy="2192400"/>
          </a:xfrm>
          <a:prstGeom prst="rect">
            <a:avLst/>
          </a:prstGeom>
        </p:spPr>
      </p:pic>
      <p:sp>
        <p:nvSpPr>
          <p:cNvPr id="28" name="Textfeld 27"/>
          <p:cNvSpPr txBox="1"/>
          <p:nvPr/>
        </p:nvSpPr>
        <p:spPr>
          <a:xfrm>
            <a:off x="7262262" y="4041757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6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27" name="Grafik 26"/>
          <p:cNvPicPr preferRelativeResize="0">
            <a:picLocks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8" t="41417" r="33306" b="2793"/>
          <a:stretch/>
        </p:blipFill>
        <p:spPr>
          <a:xfrm>
            <a:off x="0" y="4377062"/>
            <a:ext cx="1818000" cy="2192400"/>
          </a:xfrm>
          <a:prstGeom prst="rect">
            <a:avLst/>
          </a:prstGeom>
        </p:spPr>
      </p:pic>
      <p:sp>
        <p:nvSpPr>
          <p:cNvPr id="30" name="Textfeld 29"/>
          <p:cNvSpPr txBox="1"/>
          <p:nvPr/>
        </p:nvSpPr>
        <p:spPr>
          <a:xfrm>
            <a:off x="0" y="6196261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7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29" name="Grafik 28"/>
          <p:cNvPicPr preferRelativeResize="0">
            <a:picLocks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13" t="39067" r="24241" b="1700"/>
          <a:stretch/>
        </p:blipFill>
        <p:spPr>
          <a:xfrm>
            <a:off x="1817999" y="4380931"/>
            <a:ext cx="1818000" cy="2192400"/>
          </a:xfrm>
          <a:prstGeom prst="rect">
            <a:avLst/>
          </a:prstGeom>
        </p:spPr>
      </p:pic>
      <p:sp>
        <p:nvSpPr>
          <p:cNvPr id="32" name="Textfeld 31"/>
          <p:cNvSpPr txBox="1"/>
          <p:nvPr/>
        </p:nvSpPr>
        <p:spPr>
          <a:xfrm>
            <a:off x="1735708" y="6203999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7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31" name="Grafik 30"/>
          <p:cNvPicPr preferRelativeResize="0">
            <a:picLocks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09" t="31837" r="24767" b="2733"/>
          <a:stretch/>
        </p:blipFill>
        <p:spPr>
          <a:xfrm>
            <a:off x="3631130" y="4384800"/>
            <a:ext cx="1818000" cy="2192400"/>
          </a:xfrm>
          <a:prstGeom prst="rect">
            <a:avLst/>
          </a:prstGeom>
        </p:spPr>
      </p:pic>
      <p:sp>
        <p:nvSpPr>
          <p:cNvPr id="34" name="Textfeld 33"/>
          <p:cNvSpPr txBox="1"/>
          <p:nvPr/>
        </p:nvSpPr>
        <p:spPr>
          <a:xfrm>
            <a:off x="3563507" y="6193007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7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33" name="Textfeld 13"/>
          <p:cNvSpPr txBox="1"/>
          <p:nvPr/>
        </p:nvSpPr>
        <p:spPr>
          <a:xfrm>
            <a:off x="6452138" y="3000516"/>
            <a:ext cx="715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 err="1" smtClean="0">
                <a:solidFill>
                  <a:schemeClr val="bg1"/>
                </a:solidFill>
              </a:rPr>
              <a:t>stent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Textfeld 13"/>
          <p:cNvSpPr txBox="1"/>
          <p:nvPr/>
        </p:nvSpPr>
        <p:spPr>
          <a:xfrm>
            <a:off x="2808512" y="2728938"/>
            <a:ext cx="822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 err="1" smtClean="0">
                <a:solidFill>
                  <a:schemeClr val="bg1"/>
                </a:solidFill>
              </a:rPr>
              <a:t>dissection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6" name="Textfeld 35"/>
          <p:cNvSpPr txBox="1"/>
          <p:nvPr/>
        </p:nvSpPr>
        <p:spPr>
          <a:xfrm>
            <a:off x="4525479" y="4099465"/>
            <a:ext cx="923651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050" dirty="0" err="1" smtClean="0"/>
              <a:t>pre</a:t>
            </a:r>
            <a:r>
              <a:rPr lang="de-DE" sz="1050" dirty="0" smtClean="0"/>
              <a:t> </a:t>
            </a:r>
            <a:r>
              <a:rPr lang="de-DE" sz="1050" dirty="0" err="1" smtClean="0"/>
              <a:t>milrinone</a:t>
            </a:r>
            <a:endParaRPr lang="en-US" sz="1050" dirty="0"/>
          </a:p>
        </p:txBody>
      </p:sp>
      <p:sp>
        <p:nvSpPr>
          <p:cNvPr id="37" name="Textfeld 36"/>
          <p:cNvSpPr txBox="1"/>
          <p:nvPr/>
        </p:nvSpPr>
        <p:spPr>
          <a:xfrm>
            <a:off x="7969180" y="4119892"/>
            <a:ext cx="1120820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050" dirty="0" err="1"/>
              <a:t>p</a:t>
            </a:r>
            <a:r>
              <a:rPr lang="de-DE" sz="1050" dirty="0" err="1" smtClean="0"/>
              <a:t>ost</a:t>
            </a:r>
            <a:r>
              <a:rPr lang="de-DE" sz="1050" dirty="0" smtClean="0"/>
              <a:t> </a:t>
            </a:r>
            <a:r>
              <a:rPr lang="de-DE" sz="1050" dirty="0" err="1" smtClean="0"/>
              <a:t>milrinone</a:t>
            </a:r>
            <a:r>
              <a:rPr lang="de-DE" sz="1050" dirty="0" smtClean="0"/>
              <a:t> IA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261373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 preferRelativeResize="0"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4" t="48544" r="34212" b="3825"/>
          <a:stretch/>
        </p:blipFill>
        <p:spPr>
          <a:xfrm>
            <a:off x="0" y="0"/>
            <a:ext cx="1818000" cy="2192400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0" y="1823068"/>
            <a:ext cx="6641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9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7" name="Grafik 6"/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3" t="33386" r="14677" b="2905"/>
          <a:stretch/>
        </p:blipFill>
        <p:spPr>
          <a:xfrm>
            <a:off x="1818000" y="0"/>
            <a:ext cx="1818000" cy="219240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1833224" y="1823068"/>
            <a:ext cx="6641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9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9" name="Grafik 8"/>
          <p:cNvPicPr preferRelativeResize="0"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1" t="27530" r="25512" b="-1"/>
          <a:stretch/>
        </p:blipFill>
        <p:spPr>
          <a:xfrm>
            <a:off x="3636000" y="0"/>
            <a:ext cx="1818000" cy="2192400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3636000" y="1823068"/>
            <a:ext cx="6641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9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11" name="Grafik 10"/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9" t="28219" r="33969" b="13238"/>
          <a:stretch/>
        </p:blipFill>
        <p:spPr>
          <a:xfrm>
            <a:off x="5454000" y="0"/>
            <a:ext cx="1818000" cy="2192400"/>
          </a:xfrm>
          <a:prstGeom prst="rect">
            <a:avLst/>
          </a:prstGeom>
        </p:spPr>
      </p:pic>
      <p:sp>
        <p:nvSpPr>
          <p:cNvPr id="14" name="Pfeil nach unten 13"/>
          <p:cNvSpPr/>
          <p:nvPr/>
        </p:nvSpPr>
        <p:spPr>
          <a:xfrm rot="2497663">
            <a:off x="6357931" y="933276"/>
            <a:ext cx="162176" cy="32584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fik 14"/>
          <p:cNvPicPr preferRelativeResize="0"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79" t="32620" r="30387" b="3994"/>
          <a:stretch/>
        </p:blipFill>
        <p:spPr>
          <a:xfrm>
            <a:off x="7272000" y="0"/>
            <a:ext cx="1818000" cy="2192400"/>
          </a:xfrm>
          <a:prstGeom prst="rect">
            <a:avLst/>
          </a:prstGeom>
        </p:spPr>
      </p:pic>
      <p:sp>
        <p:nvSpPr>
          <p:cNvPr id="16" name="Pfeil nach unten 15"/>
          <p:cNvSpPr/>
          <p:nvPr/>
        </p:nvSpPr>
        <p:spPr>
          <a:xfrm rot="2497663">
            <a:off x="7434242" y="228813"/>
            <a:ext cx="76659" cy="249287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feil nach unten 16"/>
          <p:cNvSpPr/>
          <p:nvPr/>
        </p:nvSpPr>
        <p:spPr>
          <a:xfrm rot="2497663">
            <a:off x="8794195" y="914538"/>
            <a:ext cx="76659" cy="249287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feld 17"/>
          <p:cNvSpPr txBox="1"/>
          <p:nvPr/>
        </p:nvSpPr>
        <p:spPr>
          <a:xfrm>
            <a:off x="5454000" y="1823068"/>
            <a:ext cx="6641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9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19" name="Textfeld 18"/>
          <p:cNvSpPr txBox="1"/>
          <p:nvPr/>
        </p:nvSpPr>
        <p:spPr>
          <a:xfrm>
            <a:off x="7271998" y="1823068"/>
            <a:ext cx="6641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9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20" name="Grafik 19"/>
          <p:cNvPicPr preferRelativeResize="0">
            <a:picLocks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26" t="52725" r="46861" b="3314"/>
          <a:stretch/>
        </p:blipFill>
        <p:spPr>
          <a:xfrm>
            <a:off x="-1" y="2192400"/>
            <a:ext cx="1818000" cy="2192400"/>
          </a:xfrm>
          <a:prstGeom prst="rect">
            <a:avLst/>
          </a:prstGeom>
        </p:spPr>
      </p:pic>
      <p:sp>
        <p:nvSpPr>
          <p:cNvPr id="21" name="Pfeil nach unten 20"/>
          <p:cNvSpPr/>
          <p:nvPr/>
        </p:nvSpPr>
        <p:spPr>
          <a:xfrm rot="2497663">
            <a:off x="514364" y="2555719"/>
            <a:ext cx="76659" cy="249287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feil nach unten 21"/>
          <p:cNvSpPr/>
          <p:nvPr/>
        </p:nvSpPr>
        <p:spPr>
          <a:xfrm rot="2497663">
            <a:off x="1556771" y="3045326"/>
            <a:ext cx="76659" cy="249287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Grafik 22"/>
          <p:cNvPicPr preferRelativeResize="0">
            <a:picLocks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17" t="31402" r="18358" b="3508"/>
          <a:stretch/>
        </p:blipFill>
        <p:spPr>
          <a:xfrm>
            <a:off x="1817999" y="2180834"/>
            <a:ext cx="1818000" cy="2192400"/>
          </a:xfrm>
          <a:prstGeom prst="rect">
            <a:avLst/>
          </a:prstGeom>
        </p:spPr>
      </p:pic>
      <p:sp>
        <p:nvSpPr>
          <p:cNvPr id="24" name="Textfeld 23"/>
          <p:cNvSpPr txBox="1"/>
          <p:nvPr/>
        </p:nvSpPr>
        <p:spPr>
          <a:xfrm>
            <a:off x="0" y="4027034"/>
            <a:ext cx="6641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12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25" name="Textfeld 24"/>
          <p:cNvSpPr txBox="1"/>
          <p:nvPr/>
        </p:nvSpPr>
        <p:spPr>
          <a:xfrm>
            <a:off x="1833224" y="4027034"/>
            <a:ext cx="6641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12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26" name="Grafik 25"/>
          <p:cNvPicPr preferRelativeResize="0">
            <a:picLocks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2" t="37" r="18620" b="-1"/>
          <a:stretch/>
        </p:blipFill>
        <p:spPr>
          <a:xfrm>
            <a:off x="3635998" y="2180834"/>
            <a:ext cx="1818000" cy="2192400"/>
          </a:xfrm>
          <a:prstGeom prst="rect">
            <a:avLst/>
          </a:prstGeom>
        </p:spPr>
      </p:pic>
      <p:sp>
        <p:nvSpPr>
          <p:cNvPr id="27" name="Textfeld 26"/>
          <p:cNvSpPr txBox="1"/>
          <p:nvPr/>
        </p:nvSpPr>
        <p:spPr>
          <a:xfrm>
            <a:off x="3589374" y="4003902"/>
            <a:ext cx="6641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14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28" name="Grafik 27"/>
          <p:cNvPicPr preferRelativeResize="0">
            <a:picLocks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4" t="33394" r="31871" b="2879"/>
          <a:stretch/>
        </p:blipFill>
        <p:spPr>
          <a:xfrm>
            <a:off x="5453997" y="2192400"/>
            <a:ext cx="1818000" cy="2192400"/>
          </a:xfrm>
          <a:prstGeom prst="rect">
            <a:avLst/>
          </a:prstGeom>
        </p:spPr>
      </p:pic>
      <p:sp>
        <p:nvSpPr>
          <p:cNvPr id="29" name="Textfeld 28"/>
          <p:cNvSpPr txBox="1"/>
          <p:nvPr/>
        </p:nvSpPr>
        <p:spPr>
          <a:xfrm>
            <a:off x="5435490" y="4027034"/>
            <a:ext cx="6641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14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30" name="Grafik 29"/>
          <p:cNvPicPr preferRelativeResize="0">
            <a:picLocks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7" t="30050" r="17633" b="1792"/>
          <a:stretch/>
        </p:blipFill>
        <p:spPr>
          <a:xfrm>
            <a:off x="7272000" y="2180834"/>
            <a:ext cx="1818000" cy="2192400"/>
          </a:xfrm>
          <a:prstGeom prst="rect">
            <a:avLst/>
          </a:prstGeom>
        </p:spPr>
      </p:pic>
      <p:sp>
        <p:nvSpPr>
          <p:cNvPr id="31" name="Textfeld 30"/>
          <p:cNvSpPr txBox="1"/>
          <p:nvPr/>
        </p:nvSpPr>
        <p:spPr>
          <a:xfrm>
            <a:off x="7189904" y="4015468"/>
            <a:ext cx="6641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14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32" name="Grafik 31"/>
          <p:cNvPicPr preferRelativeResize="0">
            <a:picLocks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82" t="21481" r="15001" b="1501"/>
          <a:stretch/>
        </p:blipFill>
        <p:spPr>
          <a:xfrm>
            <a:off x="-9254" y="4373234"/>
            <a:ext cx="1818000" cy="2192400"/>
          </a:xfrm>
          <a:prstGeom prst="rect">
            <a:avLst/>
          </a:prstGeom>
        </p:spPr>
      </p:pic>
      <p:sp>
        <p:nvSpPr>
          <p:cNvPr id="33" name="Textfeld 32"/>
          <p:cNvSpPr txBox="1"/>
          <p:nvPr/>
        </p:nvSpPr>
        <p:spPr>
          <a:xfrm>
            <a:off x="0" y="6184345"/>
            <a:ext cx="6641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14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34" name="Grafik 33"/>
          <p:cNvPicPr preferRelativeResize="0">
            <a:picLocks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4" t="17966" r="23326" b="6380"/>
          <a:stretch/>
        </p:blipFill>
        <p:spPr>
          <a:xfrm>
            <a:off x="1808746" y="4348452"/>
            <a:ext cx="1818000" cy="2205225"/>
          </a:xfrm>
          <a:prstGeom prst="rect">
            <a:avLst/>
          </a:prstGeom>
        </p:spPr>
      </p:pic>
      <p:sp>
        <p:nvSpPr>
          <p:cNvPr id="35" name="Textfeld 34"/>
          <p:cNvSpPr txBox="1"/>
          <p:nvPr/>
        </p:nvSpPr>
        <p:spPr>
          <a:xfrm>
            <a:off x="1808746" y="6194840"/>
            <a:ext cx="6641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17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37" name="Grafik 36"/>
          <p:cNvPicPr preferRelativeResize="0">
            <a:picLocks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1" t="22805" r="15689" b="5289"/>
          <a:stretch/>
        </p:blipFill>
        <p:spPr>
          <a:xfrm>
            <a:off x="3626744" y="4373234"/>
            <a:ext cx="1818000" cy="2192400"/>
          </a:xfrm>
          <a:prstGeom prst="rect">
            <a:avLst/>
          </a:prstGeom>
        </p:spPr>
      </p:pic>
      <p:sp>
        <p:nvSpPr>
          <p:cNvPr id="38" name="Textfeld 37"/>
          <p:cNvSpPr txBox="1"/>
          <p:nvPr/>
        </p:nvSpPr>
        <p:spPr>
          <a:xfrm>
            <a:off x="3635999" y="6184345"/>
            <a:ext cx="6641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17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39" name="Grafik 38"/>
          <p:cNvPicPr preferRelativeResize="0">
            <a:picLocks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4" t="10203" r="22024" b="3918"/>
          <a:stretch/>
        </p:blipFill>
        <p:spPr>
          <a:xfrm>
            <a:off x="5412951" y="4384800"/>
            <a:ext cx="1818000" cy="2192400"/>
          </a:xfrm>
          <a:prstGeom prst="rect">
            <a:avLst/>
          </a:prstGeom>
        </p:spPr>
      </p:pic>
      <p:sp>
        <p:nvSpPr>
          <p:cNvPr id="40" name="Textfeld 39"/>
          <p:cNvSpPr txBox="1"/>
          <p:nvPr/>
        </p:nvSpPr>
        <p:spPr>
          <a:xfrm>
            <a:off x="5400484" y="6207868"/>
            <a:ext cx="6641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29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36" name="Pfeil nach unten 35"/>
          <p:cNvSpPr/>
          <p:nvPr/>
        </p:nvSpPr>
        <p:spPr>
          <a:xfrm rot="2497663">
            <a:off x="4172430" y="628845"/>
            <a:ext cx="162176" cy="32584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feld 13"/>
          <p:cNvSpPr txBox="1"/>
          <p:nvPr/>
        </p:nvSpPr>
        <p:spPr>
          <a:xfrm>
            <a:off x="4161858" y="292956"/>
            <a:ext cx="715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 err="1" smtClean="0">
                <a:solidFill>
                  <a:schemeClr val="bg1"/>
                </a:solidFill>
              </a:rPr>
              <a:t>pRELAX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2" name="Textfeld 13"/>
          <p:cNvSpPr txBox="1"/>
          <p:nvPr/>
        </p:nvSpPr>
        <p:spPr>
          <a:xfrm>
            <a:off x="6128035" y="573119"/>
            <a:ext cx="715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 smtClean="0">
                <a:solidFill>
                  <a:schemeClr val="bg1"/>
                </a:solidFill>
              </a:rPr>
              <a:t>Stent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3" name="Textfeld 42"/>
          <p:cNvSpPr txBox="1"/>
          <p:nvPr/>
        </p:nvSpPr>
        <p:spPr>
          <a:xfrm>
            <a:off x="7379274" y="385289"/>
            <a:ext cx="1603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 </a:t>
            </a:r>
            <a:r>
              <a:rPr lang="de-DE" sz="1200" dirty="0" smtClean="0">
                <a:solidFill>
                  <a:schemeClr val="bg1"/>
                </a:solidFill>
              </a:rPr>
              <a:t>Enterprise 2 </a:t>
            </a:r>
            <a:r>
              <a:rPr lang="de-DE" sz="1200" dirty="0">
                <a:solidFill>
                  <a:schemeClr val="bg1"/>
                </a:solidFill>
              </a:rPr>
              <a:t>x </a:t>
            </a:r>
            <a:r>
              <a:rPr lang="de-DE" sz="1200" dirty="0" smtClean="0">
                <a:solidFill>
                  <a:schemeClr val="bg1"/>
                </a:solidFill>
              </a:rPr>
              <a:t>30 mm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4" name="Textfeld 43"/>
          <p:cNvSpPr txBox="1"/>
          <p:nvPr/>
        </p:nvSpPr>
        <p:spPr>
          <a:xfrm>
            <a:off x="505888" y="2494722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 </a:t>
            </a:r>
            <a:r>
              <a:rPr lang="de-DE" sz="1000" dirty="0" smtClean="0">
                <a:solidFill>
                  <a:schemeClr val="bg1"/>
                </a:solidFill>
              </a:rPr>
              <a:t>Enterprise 2 </a:t>
            </a:r>
            <a:r>
              <a:rPr lang="de-DE" sz="1000" dirty="0">
                <a:solidFill>
                  <a:schemeClr val="bg1"/>
                </a:solidFill>
              </a:rPr>
              <a:t>x </a:t>
            </a:r>
            <a:r>
              <a:rPr lang="de-DE" sz="1000" dirty="0" smtClean="0">
                <a:solidFill>
                  <a:schemeClr val="bg1"/>
                </a:solidFill>
              </a:rPr>
              <a:t>30 mm 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400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 preferRelativeResize="0"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02" t="25123" r="32218" b="3994"/>
          <a:stretch/>
        </p:blipFill>
        <p:spPr>
          <a:xfrm>
            <a:off x="0" y="0"/>
            <a:ext cx="1818000" cy="21924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0" y="1823068"/>
            <a:ext cx="77152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211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6" name="Grafik 5"/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10" t="23759" r="23326" b="2973"/>
          <a:stretch/>
        </p:blipFill>
        <p:spPr>
          <a:xfrm>
            <a:off x="1818000" y="0"/>
            <a:ext cx="1818000" cy="2192400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2727000" y="1823068"/>
            <a:ext cx="77152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211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8" name="Grafik 7"/>
          <p:cNvPicPr preferRelativeResize="0"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7" t="18307" r="36663" b="5697"/>
          <a:stretch/>
        </p:blipFill>
        <p:spPr>
          <a:xfrm>
            <a:off x="3636000" y="0"/>
            <a:ext cx="1818000" cy="21924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3498525" y="1823068"/>
            <a:ext cx="77152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855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10" name="Grafik 9"/>
          <p:cNvPicPr preferRelativeResize="0"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2" t="11832" r="23589"/>
          <a:stretch/>
        </p:blipFill>
        <p:spPr>
          <a:xfrm>
            <a:off x="5454000" y="0"/>
            <a:ext cx="1818000" cy="2192400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5437800" y="1823068"/>
            <a:ext cx="77152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855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12" name="Grafik 11"/>
          <p:cNvPicPr preferRelativeResize="0"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5" t="11490" r="23326" b="5699"/>
          <a:stretch/>
        </p:blipFill>
        <p:spPr>
          <a:xfrm>
            <a:off x="7272000" y="0"/>
            <a:ext cx="1818000" cy="2192400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7255800" y="1823068"/>
            <a:ext cx="77152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860</a:t>
            </a:r>
            <a:r>
              <a:rPr lang="de-DE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370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276225" y="285750"/>
            <a:ext cx="10211642" cy="71096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/>
              <a:t>Patient #</a:t>
            </a:r>
            <a:r>
              <a:rPr lang="de-DE" b="1" dirty="0"/>
              <a:t>5</a:t>
            </a:r>
            <a:endParaRPr lang="de-DE" b="1" dirty="0" smtClean="0">
              <a:solidFill>
                <a:srgbClr val="FF0000"/>
              </a:solidFill>
            </a:endParaRPr>
          </a:p>
          <a:p>
            <a:r>
              <a:rPr lang="de-DE" sz="1400" dirty="0" smtClean="0"/>
              <a:t>-   Male, 39-years-old </a:t>
            </a:r>
          </a:p>
          <a:p>
            <a:pPr marL="285750" indent="-285750">
              <a:buFontTx/>
              <a:buChar char="-"/>
            </a:pPr>
            <a:r>
              <a:rPr lang="de-DE" sz="1400" dirty="0" err="1" smtClean="0"/>
              <a:t>Aneurysm</a:t>
            </a:r>
            <a:r>
              <a:rPr lang="de-DE" sz="1400" dirty="0" smtClean="0"/>
              <a:t>: MCA, SAH: HH V, Fisher </a:t>
            </a:r>
            <a:r>
              <a:rPr lang="de-DE" sz="1400" dirty="0"/>
              <a:t>4 (CCT </a:t>
            </a:r>
            <a:r>
              <a:rPr lang="de-DE" sz="1400" dirty="0" err="1" smtClean="0"/>
              <a:t>day</a:t>
            </a:r>
            <a:r>
              <a:rPr lang="de-DE" sz="1400" dirty="0" smtClean="0"/>
              <a:t> </a:t>
            </a:r>
            <a:r>
              <a:rPr lang="de-DE" sz="1400" dirty="0"/>
              <a:t>1</a:t>
            </a:r>
            <a:r>
              <a:rPr lang="de-DE" sz="1400" dirty="0" smtClean="0"/>
              <a:t>)</a:t>
            </a:r>
            <a:endParaRPr lang="de-DE" sz="1400" dirty="0"/>
          </a:p>
          <a:p>
            <a:pPr marL="285750" indent="-285750">
              <a:buFontTx/>
              <a:buChar char="-"/>
            </a:pPr>
            <a:r>
              <a:rPr lang="de-DE" sz="1400" dirty="0" smtClean="0"/>
              <a:t>Treatment</a:t>
            </a:r>
            <a:r>
              <a:rPr lang="de-DE" sz="1400" dirty="0"/>
              <a:t>: </a:t>
            </a:r>
            <a:r>
              <a:rPr lang="de-DE" sz="1400" dirty="0" smtClean="0"/>
              <a:t>Clipping </a:t>
            </a:r>
            <a:r>
              <a:rPr lang="de-DE" sz="1400" dirty="0"/>
              <a:t>(CCT </a:t>
            </a:r>
            <a:r>
              <a:rPr lang="de-DE" sz="1400" dirty="0" err="1"/>
              <a:t>day</a:t>
            </a:r>
            <a:r>
              <a:rPr lang="de-DE" sz="1400" dirty="0"/>
              <a:t> 1</a:t>
            </a:r>
            <a:r>
              <a:rPr lang="de-DE" sz="1400" dirty="0" smtClean="0"/>
              <a:t>)</a:t>
            </a:r>
            <a:endParaRPr lang="de-DE" sz="1400" dirty="0"/>
          </a:p>
          <a:p>
            <a:pPr marL="285750" indent="-285750">
              <a:buFontTx/>
              <a:buChar char="-"/>
            </a:pPr>
            <a:r>
              <a:rPr lang="de-DE" sz="1400" dirty="0" smtClean="0"/>
              <a:t>Control </a:t>
            </a:r>
            <a:r>
              <a:rPr lang="de-DE" sz="1400" dirty="0"/>
              <a:t>CCT (</a:t>
            </a:r>
            <a:r>
              <a:rPr lang="de-DE" sz="1400" dirty="0" err="1"/>
              <a:t>day</a:t>
            </a:r>
            <a:r>
              <a:rPr lang="de-DE" sz="1400" dirty="0"/>
              <a:t> 5</a:t>
            </a:r>
            <a:r>
              <a:rPr lang="de-DE" sz="1400" dirty="0" smtClean="0"/>
              <a:t>): Minimal </a:t>
            </a:r>
            <a:r>
              <a:rPr lang="de-DE" sz="1400" dirty="0" err="1"/>
              <a:t>increase</a:t>
            </a:r>
            <a:r>
              <a:rPr lang="de-DE" sz="1400" dirty="0"/>
              <a:t> in </a:t>
            </a:r>
            <a:r>
              <a:rPr lang="de-DE" sz="1400" dirty="0" smtClean="0"/>
              <a:t>SAB </a:t>
            </a:r>
            <a:r>
              <a:rPr lang="de-DE" sz="1400" dirty="0" err="1" smtClean="0"/>
              <a:t>and</a:t>
            </a:r>
            <a:r>
              <a:rPr lang="de-DE" sz="1400" dirty="0" smtClean="0"/>
              <a:t> diffuse </a:t>
            </a:r>
            <a:r>
              <a:rPr lang="de-DE" sz="1400" dirty="0" err="1"/>
              <a:t>parenchymal</a:t>
            </a:r>
            <a:r>
              <a:rPr lang="de-DE" sz="1400" dirty="0"/>
              <a:t> </a:t>
            </a:r>
            <a:r>
              <a:rPr lang="de-DE" sz="1400" dirty="0" err="1" smtClean="0"/>
              <a:t>swelling</a:t>
            </a:r>
            <a:endParaRPr lang="de-DE" sz="1400" dirty="0" smtClean="0"/>
          </a:p>
          <a:p>
            <a:pPr marL="285750" indent="-285750">
              <a:buFontTx/>
              <a:buChar char="-"/>
            </a:pPr>
            <a:r>
              <a:rPr lang="de-DE" sz="1400" dirty="0"/>
              <a:t>Control </a:t>
            </a:r>
            <a:r>
              <a:rPr lang="de-DE" sz="1400" dirty="0" smtClean="0"/>
              <a:t>CCT </a:t>
            </a:r>
            <a:r>
              <a:rPr lang="de-DE" sz="1400" dirty="0"/>
              <a:t>(</a:t>
            </a:r>
            <a:r>
              <a:rPr lang="de-DE" sz="1400" dirty="0" err="1"/>
              <a:t>day</a:t>
            </a:r>
            <a:r>
              <a:rPr lang="de-DE" sz="1400" dirty="0"/>
              <a:t> 5): </a:t>
            </a:r>
            <a:r>
              <a:rPr lang="de-DE" sz="1400" dirty="0" err="1" smtClean="0"/>
              <a:t>Craniotomy</a:t>
            </a:r>
            <a:endParaRPr lang="de-DE" sz="1400" dirty="0" smtClean="0"/>
          </a:p>
          <a:p>
            <a:pPr marL="285750" indent="-285750">
              <a:buFontTx/>
              <a:buChar char="-"/>
            </a:pPr>
            <a:r>
              <a:rPr lang="de-DE" sz="1400" dirty="0"/>
              <a:t>M</a:t>
            </a:r>
            <a:r>
              <a:rPr lang="de-DE" sz="1400" dirty="0" smtClean="0"/>
              <a:t>oderate </a:t>
            </a:r>
            <a:r>
              <a:rPr lang="de-DE" sz="1400" dirty="0" err="1"/>
              <a:t>Vasospasm</a:t>
            </a:r>
            <a:r>
              <a:rPr lang="de-DE" sz="1400" dirty="0"/>
              <a:t>: M1, M2 </a:t>
            </a:r>
            <a:r>
              <a:rPr lang="de-DE" sz="1400" dirty="0" err="1"/>
              <a:t>left</a:t>
            </a:r>
            <a:r>
              <a:rPr lang="de-DE" sz="1400" dirty="0"/>
              <a:t>, A1, A2 </a:t>
            </a:r>
            <a:r>
              <a:rPr lang="de-DE" sz="1400" dirty="0" err="1"/>
              <a:t>left</a:t>
            </a:r>
            <a:r>
              <a:rPr lang="de-DE" sz="1400" dirty="0"/>
              <a:t> </a:t>
            </a:r>
            <a:r>
              <a:rPr lang="de-DE" sz="1400" dirty="0" err="1"/>
              <a:t>and</a:t>
            </a:r>
            <a:r>
              <a:rPr lang="de-DE" sz="1400" dirty="0"/>
              <a:t> BA</a:t>
            </a:r>
            <a:r>
              <a:rPr lang="en-US" sz="1400" dirty="0"/>
              <a:t> ; </a:t>
            </a:r>
            <a:r>
              <a:rPr lang="de-DE" sz="1400" dirty="0" err="1"/>
              <a:t>severe</a:t>
            </a:r>
            <a:r>
              <a:rPr lang="de-DE" sz="1400" dirty="0"/>
              <a:t> </a:t>
            </a:r>
            <a:r>
              <a:rPr lang="de-DE" sz="1400" dirty="0" err="1"/>
              <a:t>Vasospasm</a:t>
            </a:r>
            <a:r>
              <a:rPr lang="de-DE" sz="1400" dirty="0"/>
              <a:t>: </a:t>
            </a:r>
            <a:r>
              <a:rPr lang="de-DE" sz="1400" dirty="0" smtClean="0"/>
              <a:t>M1, M2, A1 </a:t>
            </a:r>
            <a:r>
              <a:rPr lang="de-DE" sz="1400" dirty="0" err="1" smtClean="0"/>
              <a:t>and</a:t>
            </a:r>
            <a:r>
              <a:rPr lang="de-DE" sz="1400" dirty="0" smtClean="0"/>
              <a:t>  A2 </a:t>
            </a:r>
            <a:r>
              <a:rPr lang="de-DE" sz="1400" dirty="0" err="1"/>
              <a:t>right</a:t>
            </a:r>
            <a:r>
              <a:rPr lang="de-DE" sz="1400" dirty="0"/>
              <a:t> (DSA 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7)</a:t>
            </a:r>
            <a:endParaRPr lang="de-DE" sz="1400" dirty="0"/>
          </a:p>
          <a:p>
            <a:r>
              <a:rPr lang="de-DE" sz="1400" dirty="0"/>
              <a:t>       Treatment: </a:t>
            </a:r>
            <a:r>
              <a:rPr lang="de-DE" sz="1400" dirty="0" smtClean="0"/>
              <a:t>-</a:t>
            </a:r>
            <a:r>
              <a:rPr lang="de-DE" sz="1400" dirty="0" err="1" smtClean="0"/>
              <a:t>Periprocedural</a:t>
            </a:r>
            <a:r>
              <a:rPr lang="de-DE" sz="1400" dirty="0" smtClean="0"/>
              <a:t> </a:t>
            </a:r>
            <a:r>
              <a:rPr lang="de-DE" sz="1400" dirty="0" err="1"/>
              <a:t>medication</a:t>
            </a:r>
            <a:r>
              <a:rPr lang="de-DE" sz="1400" dirty="0"/>
              <a:t>: </a:t>
            </a:r>
            <a:r>
              <a:rPr lang="de-DE" sz="1400" dirty="0" smtClean="0"/>
              <a:t>4 mg </a:t>
            </a:r>
            <a:r>
              <a:rPr lang="de-DE" sz="1400" dirty="0" err="1"/>
              <a:t>milrinone</a:t>
            </a:r>
            <a:r>
              <a:rPr lang="de-DE" sz="1400" dirty="0"/>
              <a:t> IA, 3000 IU non-</a:t>
            </a:r>
            <a:r>
              <a:rPr lang="de-DE" sz="1400" dirty="0" err="1"/>
              <a:t>fractionated</a:t>
            </a:r>
            <a:r>
              <a:rPr lang="de-DE" sz="1400" dirty="0"/>
              <a:t> Heparin </a:t>
            </a:r>
            <a:r>
              <a:rPr lang="de-DE" sz="1400" dirty="0" smtClean="0"/>
              <a:t>IV, 500 </a:t>
            </a:r>
            <a:r>
              <a:rPr lang="de-DE" sz="1400" dirty="0"/>
              <a:t>mg ASA IV, 180 mg </a:t>
            </a:r>
            <a:r>
              <a:rPr lang="de-DE" sz="1400" dirty="0" err="1"/>
              <a:t>Ticagrelor</a:t>
            </a:r>
            <a:r>
              <a:rPr lang="de-DE" sz="1400" dirty="0"/>
              <a:t> </a:t>
            </a:r>
            <a:r>
              <a:rPr lang="de-DE" sz="1400" dirty="0" smtClean="0"/>
              <a:t>PO </a:t>
            </a:r>
          </a:p>
          <a:p>
            <a:r>
              <a:rPr lang="de-DE" sz="1400" dirty="0"/>
              <a:t> </a:t>
            </a:r>
            <a:r>
              <a:rPr lang="de-DE" sz="1400" dirty="0" smtClean="0"/>
              <a:t>                          -</a:t>
            </a:r>
            <a:r>
              <a:rPr lang="de-DE" sz="1400" dirty="0"/>
              <a:t> </a:t>
            </a:r>
            <a:r>
              <a:rPr lang="de-DE" sz="1400" dirty="0" err="1"/>
              <a:t>for</a:t>
            </a:r>
            <a:r>
              <a:rPr lang="de-DE" sz="1400" dirty="0"/>
              <a:t>  </a:t>
            </a:r>
            <a:r>
              <a:rPr lang="en-US" sz="1400" dirty="0" smtClean="0"/>
              <a:t>long-term intra-arterial </a:t>
            </a:r>
            <a:r>
              <a:rPr lang="en-US" sz="1400" dirty="0"/>
              <a:t>selective infusion of </a:t>
            </a:r>
            <a:r>
              <a:rPr lang="en-US" sz="1400" dirty="0" err="1"/>
              <a:t>nimodipine</a:t>
            </a:r>
            <a:r>
              <a:rPr lang="en-US" sz="1400" dirty="0"/>
              <a:t> </a:t>
            </a:r>
            <a:endParaRPr lang="en-US" sz="1400" dirty="0" smtClean="0"/>
          </a:p>
          <a:p>
            <a:pPr marL="285750" indent="-285750">
              <a:buFontTx/>
              <a:buChar char="-"/>
            </a:pPr>
            <a:r>
              <a:rPr lang="de-DE" sz="1400" dirty="0"/>
              <a:t>M</a:t>
            </a:r>
            <a:r>
              <a:rPr lang="de-DE" sz="1400" dirty="0" smtClean="0"/>
              <a:t>oderate </a:t>
            </a:r>
            <a:r>
              <a:rPr lang="de-DE" sz="1400" dirty="0" err="1"/>
              <a:t>Vasospasm</a:t>
            </a:r>
            <a:r>
              <a:rPr lang="de-DE" sz="1400" dirty="0"/>
              <a:t>: M1, M2 </a:t>
            </a:r>
            <a:r>
              <a:rPr lang="de-DE" sz="1400" dirty="0" err="1"/>
              <a:t>left</a:t>
            </a:r>
            <a:r>
              <a:rPr lang="de-DE" sz="1400" dirty="0"/>
              <a:t>, A1, A2 </a:t>
            </a:r>
            <a:r>
              <a:rPr lang="de-DE" sz="1400" dirty="0" err="1"/>
              <a:t>left</a:t>
            </a:r>
            <a:r>
              <a:rPr lang="de-DE" sz="1400" dirty="0"/>
              <a:t> </a:t>
            </a:r>
            <a:r>
              <a:rPr lang="de-DE" sz="1400" dirty="0" err="1"/>
              <a:t>and</a:t>
            </a:r>
            <a:r>
              <a:rPr lang="de-DE" sz="1400" dirty="0"/>
              <a:t> BA</a:t>
            </a:r>
            <a:r>
              <a:rPr lang="en-US" sz="1400" dirty="0"/>
              <a:t> ; </a:t>
            </a:r>
            <a:r>
              <a:rPr lang="de-DE" sz="1400" dirty="0" err="1"/>
              <a:t>severe</a:t>
            </a:r>
            <a:r>
              <a:rPr lang="de-DE" sz="1400" dirty="0"/>
              <a:t> </a:t>
            </a:r>
            <a:r>
              <a:rPr lang="de-DE" sz="1400" dirty="0" err="1"/>
              <a:t>Vasospasm</a:t>
            </a:r>
            <a:r>
              <a:rPr lang="de-DE" sz="1400" dirty="0"/>
              <a:t>: M1, M2, A1 </a:t>
            </a:r>
            <a:r>
              <a:rPr lang="de-DE" sz="1400" dirty="0" err="1"/>
              <a:t>and</a:t>
            </a:r>
            <a:r>
              <a:rPr lang="de-DE" sz="1400" dirty="0"/>
              <a:t>  A2 </a:t>
            </a:r>
            <a:r>
              <a:rPr lang="de-DE" sz="1400" dirty="0" err="1"/>
              <a:t>right</a:t>
            </a:r>
            <a:r>
              <a:rPr lang="de-DE" sz="1400" dirty="0"/>
              <a:t> (DSA 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8)</a:t>
            </a:r>
            <a:endParaRPr lang="de-DE" sz="1400" dirty="0"/>
          </a:p>
          <a:p>
            <a:r>
              <a:rPr lang="de-DE" sz="1400" dirty="0"/>
              <a:t>       Treatment: -</a:t>
            </a:r>
            <a:r>
              <a:rPr lang="de-DE" sz="1400" dirty="0" err="1"/>
              <a:t>Periprocedural</a:t>
            </a:r>
            <a:r>
              <a:rPr lang="de-DE" sz="1400" dirty="0"/>
              <a:t> </a:t>
            </a:r>
            <a:r>
              <a:rPr lang="de-DE" sz="1400" dirty="0" err="1"/>
              <a:t>medication</a:t>
            </a:r>
            <a:r>
              <a:rPr lang="de-DE" sz="1400" dirty="0"/>
              <a:t>: </a:t>
            </a:r>
            <a:r>
              <a:rPr lang="de-DE" sz="1400" dirty="0" smtClean="0"/>
              <a:t>8 </a:t>
            </a:r>
            <a:r>
              <a:rPr lang="de-DE" sz="1400" dirty="0"/>
              <a:t>mg </a:t>
            </a:r>
            <a:r>
              <a:rPr lang="de-DE" sz="1400" dirty="0" err="1"/>
              <a:t>milrinone</a:t>
            </a:r>
            <a:r>
              <a:rPr lang="de-DE" sz="1400" dirty="0"/>
              <a:t> IA, 3000 IU non-</a:t>
            </a:r>
            <a:r>
              <a:rPr lang="de-DE" sz="1400" dirty="0" err="1"/>
              <a:t>fractionated</a:t>
            </a:r>
            <a:r>
              <a:rPr lang="de-DE" sz="1400" dirty="0"/>
              <a:t> Heparin IV, </a:t>
            </a:r>
            <a:r>
              <a:rPr lang="de-DE" sz="1400" dirty="0" smtClean="0"/>
              <a:t>500 </a:t>
            </a:r>
            <a:r>
              <a:rPr lang="de-DE" sz="1400" dirty="0"/>
              <a:t>mg ASA IV, </a:t>
            </a:r>
            <a:r>
              <a:rPr lang="de-DE" sz="1400" dirty="0" smtClean="0"/>
              <a:t>10 mg </a:t>
            </a:r>
            <a:r>
              <a:rPr lang="de-DE" sz="1400" dirty="0" err="1" smtClean="0"/>
              <a:t>Prasugrel</a:t>
            </a:r>
            <a:r>
              <a:rPr lang="de-DE" sz="1400" dirty="0" smtClean="0"/>
              <a:t> PO </a:t>
            </a:r>
            <a:endParaRPr lang="de-DE" sz="1400" dirty="0"/>
          </a:p>
          <a:p>
            <a:r>
              <a:rPr lang="de-DE" sz="1400" dirty="0"/>
              <a:t>                           </a:t>
            </a:r>
            <a:r>
              <a:rPr lang="de-DE" sz="1400" dirty="0" smtClean="0"/>
              <a:t> -</a:t>
            </a:r>
            <a:r>
              <a:rPr lang="de-DE" sz="1400" dirty="0" err="1" smtClean="0"/>
              <a:t>Bail</a:t>
            </a:r>
            <a:r>
              <a:rPr lang="de-DE" sz="1400" dirty="0" smtClean="0"/>
              <a:t> </a:t>
            </a:r>
            <a:r>
              <a:rPr lang="de-DE" sz="1400" dirty="0"/>
              <a:t>out </a:t>
            </a:r>
            <a:r>
              <a:rPr lang="de-DE" sz="1400" dirty="0" err="1"/>
              <a:t>Stenting</a:t>
            </a:r>
            <a:r>
              <a:rPr lang="de-DE" sz="1400" dirty="0"/>
              <a:t> MCA </a:t>
            </a:r>
            <a:r>
              <a:rPr lang="de-DE" sz="1400" dirty="0" err="1"/>
              <a:t>right</a:t>
            </a:r>
            <a:r>
              <a:rPr lang="de-DE" sz="1400" dirty="0"/>
              <a:t> </a:t>
            </a:r>
            <a:r>
              <a:rPr lang="de-DE" sz="1400" dirty="0" smtClean="0"/>
              <a:t>M1 </a:t>
            </a:r>
            <a:endParaRPr lang="de-DE" sz="1400" dirty="0"/>
          </a:p>
          <a:p>
            <a:r>
              <a:rPr lang="de-DE" sz="1400" dirty="0"/>
              <a:t>                               </a:t>
            </a:r>
            <a:r>
              <a:rPr lang="de-DE" sz="1400" dirty="0" err="1"/>
              <a:t>Microcatheter</a:t>
            </a:r>
            <a:r>
              <a:rPr lang="de-DE" sz="1400" dirty="0"/>
              <a:t>: </a:t>
            </a:r>
            <a:r>
              <a:rPr lang="de-DE" sz="1400" dirty="0" err="1"/>
              <a:t>Prowler</a:t>
            </a:r>
            <a:r>
              <a:rPr lang="de-DE" sz="1400" dirty="0"/>
              <a:t> Select Plus </a:t>
            </a:r>
          </a:p>
          <a:p>
            <a:r>
              <a:rPr lang="de-DE" sz="1400" dirty="0"/>
              <a:t>                               Stent: </a:t>
            </a:r>
            <a:r>
              <a:rPr lang="de-DE" sz="1400" dirty="0" err="1"/>
              <a:t>Codman</a:t>
            </a:r>
            <a:r>
              <a:rPr lang="de-DE" sz="1400" dirty="0"/>
              <a:t> Enterprise 4 x 16 mm </a:t>
            </a:r>
          </a:p>
          <a:p>
            <a:r>
              <a:rPr lang="de-DE" sz="1400" dirty="0"/>
              <a:t>                               TCD: 75 MCA </a:t>
            </a:r>
            <a:r>
              <a:rPr lang="de-DE" sz="1400" dirty="0" err="1"/>
              <a:t>right</a:t>
            </a:r>
            <a:r>
              <a:rPr lang="de-DE" sz="1400" dirty="0"/>
              <a:t> </a:t>
            </a:r>
            <a:r>
              <a:rPr lang="de-DE" sz="1400" dirty="0" err="1"/>
              <a:t>one</a:t>
            </a:r>
            <a:r>
              <a:rPr lang="de-DE" sz="1400" dirty="0"/>
              <a:t> 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err="1"/>
              <a:t>later</a:t>
            </a:r>
            <a:r>
              <a:rPr lang="de-DE" sz="1400" dirty="0"/>
              <a:t> (</a:t>
            </a:r>
            <a:r>
              <a:rPr lang="de-DE" sz="1400" dirty="0" err="1"/>
              <a:t>day</a:t>
            </a:r>
            <a:r>
              <a:rPr lang="de-DE" sz="1400" dirty="0"/>
              <a:t> 9)</a:t>
            </a:r>
          </a:p>
          <a:p>
            <a:r>
              <a:rPr lang="de-DE" sz="1400" dirty="0"/>
              <a:t>                             -</a:t>
            </a:r>
            <a:r>
              <a:rPr lang="de-DE" sz="1400" dirty="0" err="1"/>
              <a:t>Bail</a:t>
            </a:r>
            <a:r>
              <a:rPr lang="de-DE" sz="1400" dirty="0"/>
              <a:t> out </a:t>
            </a:r>
            <a:r>
              <a:rPr lang="de-DE" sz="1400" dirty="0" err="1"/>
              <a:t>Stenting</a:t>
            </a:r>
            <a:r>
              <a:rPr lang="de-DE" sz="1400" dirty="0"/>
              <a:t> ACA </a:t>
            </a:r>
            <a:r>
              <a:rPr lang="de-DE" sz="1400" dirty="0" err="1"/>
              <a:t>right</a:t>
            </a:r>
            <a:r>
              <a:rPr lang="de-DE" sz="1400" dirty="0"/>
              <a:t> A1-A2</a:t>
            </a:r>
          </a:p>
          <a:p>
            <a:r>
              <a:rPr lang="de-DE" sz="1400" dirty="0"/>
              <a:t>                               </a:t>
            </a:r>
            <a:r>
              <a:rPr lang="de-DE" sz="1400" dirty="0" err="1"/>
              <a:t>Microcatheter</a:t>
            </a:r>
            <a:r>
              <a:rPr lang="de-DE" sz="1400" dirty="0"/>
              <a:t>: </a:t>
            </a:r>
            <a:r>
              <a:rPr lang="de-DE" sz="1400" dirty="0" err="1"/>
              <a:t>Prowler</a:t>
            </a:r>
            <a:r>
              <a:rPr lang="de-DE" sz="1400" dirty="0"/>
              <a:t> Select Plus </a:t>
            </a:r>
          </a:p>
          <a:p>
            <a:r>
              <a:rPr lang="de-DE" sz="1400" dirty="0"/>
              <a:t>                               Stent: </a:t>
            </a:r>
            <a:r>
              <a:rPr lang="de-DE" sz="1400" dirty="0" err="1"/>
              <a:t>Codman</a:t>
            </a:r>
            <a:r>
              <a:rPr lang="de-DE" sz="1400" dirty="0"/>
              <a:t> Enterprise 4 x 23 mm </a:t>
            </a:r>
          </a:p>
          <a:p>
            <a:r>
              <a:rPr lang="de-DE" sz="1400" dirty="0"/>
              <a:t>                               TCD: 80 </a:t>
            </a:r>
            <a:r>
              <a:rPr lang="de-DE" sz="1400" dirty="0" smtClean="0"/>
              <a:t>cm/s ACA </a:t>
            </a:r>
            <a:r>
              <a:rPr lang="de-DE" sz="1400" dirty="0" err="1"/>
              <a:t>right</a:t>
            </a:r>
            <a:r>
              <a:rPr lang="de-DE" sz="1400" dirty="0"/>
              <a:t> </a:t>
            </a:r>
            <a:r>
              <a:rPr lang="de-DE" sz="1400" dirty="0" err="1"/>
              <a:t>one</a:t>
            </a:r>
            <a:r>
              <a:rPr lang="de-DE" sz="1400" dirty="0"/>
              <a:t> 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err="1"/>
              <a:t>later</a:t>
            </a:r>
            <a:r>
              <a:rPr lang="de-DE" sz="1400" dirty="0"/>
              <a:t> (</a:t>
            </a:r>
            <a:r>
              <a:rPr lang="de-DE" sz="1400" dirty="0" err="1"/>
              <a:t>day</a:t>
            </a:r>
            <a:r>
              <a:rPr lang="de-DE" sz="1400" dirty="0"/>
              <a:t> 9)</a:t>
            </a:r>
          </a:p>
          <a:p>
            <a:pPr marL="285750" indent="-285750">
              <a:buFontTx/>
              <a:buChar char="-"/>
            </a:pPr>
            <a:r>
              <a:rPr lang="de-DE" sz="1400" dirty="0" smtClean="0"/>
              <a:t>Control </a:t>
            </a:r>
            <a:r>
              <a:rPr lang="de-DE" sz="1400" dirty="0"/>
              <a:t>CCT </a:t>
            </a:r>
            <a:r>
              <a:rPr lang="de-DE" sz="1400" dirty="0" err="1" smtClean="0"/>
              <a:t>immediately</a:t>
            </a:r>
            <a:r>
              <a:rPr lang="de-DE" sz="1400" dirty="0" smtClean="0"/>
              <a:t> after </a:t>
            </a:r>
            <a:r>
              <a:rPr lang="de-DE" sz="1400" dirty="0" err="1" smtClean="0"/>
              <a:t>bail</a:t>
            </a:r>
            <a:r>
              <a:rPr lang="de-DE" sz="1400" dirty="0" smtClean="0"/>
              <a:t> </a:t>
            </a:r>
            <a:r>
              <a:rPr lang="de-DE" sz="1400" dirty="0"/>
              <a:t>out </a:t>
            </a:r>
            <a:r>
              <a:rPr lang="de-DE" sz="1400" dirty="0" err="1" smtClean="0"/>
              <a:t>stenting</a:t>
            </a:r>
            <a:r>
              <a:rPr lang="de-DE" sz="1400" dirty="0" smtClean="0"/>
              <a:t>  </a:t>
            </a:r>
            <a:r>
              <a:rPr lang="de-DE" sz="1400" dirty="0"/>
              <a:t>(</a:t>
            </a:r>
            <a:r>
              <a:rPr lang="de-DE" sz="1400" dirty="0" err="1"/>
              <a:t>day</a:t>
            </a:r>
            <a:r>
              <a:rPr lang="de-DE" sz="1400" dirty="0"/>
              <a:t> 8</a:t>
            </a:r>
            <a:r>
              <a:rPr lang="de-DE" sz="1400" dirty="0" smtClean="0"/>
              <a:t>): </a:t>
            </a:r>
            <a:r>
              <a:rPr lang="de-DE" sz="1400" dirty="0" err="1"/>
              <a:t>increase</a:t>
            </a:r>
            <a:r>
              <a:rPr lang="de-DE" sz="1400" dirty="0"/>
              <a:t> </a:t>
            </a:r>
            <a:r>
              <a:rPr lang="de-DE" sz="1400" dirty="0" err="1" smtClean="0"/>
              <a:t>of</a:t>
            </a:r>
            <a:r>
              <a:rPr lang="de-DE" sz="1400" dirty="0" smtClean="0"/>
              <a:t> </a:t>
            </a:r>
            <a:r>
              <a:rPr lang="de-DE" sz="1400" dirty="0" err="1" smtClean="0"/>
              <a:t>the</a:t>
            </a:r>
            <a:r>
              <a:rPr lang="de-DE" sz="1400" dirty="0" smtClean="0"/>
              <a:t> </a:t>
            </a:r>
            <a:r>
              <a:rPr lang="de-DE" sz="1400" dirty="0" err="1"/>
              <a:t>parenchymal</a:t>
            </a:r>
            <a:r>
              <a:rPr lang="de-DE" sz="1400" dirty="0"/>
              <a:t> </a:t>
            </a:r>
            <a:r>
              <a:rPr lang="de-DE" sz="1400" dirty="0" err="1" smtClean="0"/>
              <a:t>swelling</a:t>
            </a:r>
            <a:r>
              <a:rPr lang="de-DE" sz="1400" dirty="0" smtClean="0"/>
              <a:t>.</a:t>
            </a:r>
          </a:p>
          <a:p>
            <a:pPr marL="285750" indent="-285750">
              <a:buFontTx/>
              <a:buChar char="-"/>
            </a:pPr>
            <a:r>
              <a:rPr lang="de-DE" sz="1400" dirty="0"/>
              <a:t>M</a:t>
            </a:r>
            <a:r>
              <a:rPr lang="de-DE" sz="1400" dirty="0" smtClean="0"/>
              <a:t>oderate </a:t>
            </a:r>
            <a:r>
              <a:rPr lang="de-DE" sz="1400" dirty="0" err="1"/>
              <a:t>Vasospasm</a:t>
            </a:r>
            <a:r>
              <a:rPr lang="de-DE" sz="1400" dirty="0"/>
              <a:t>: </a:t>
            </a:r>
            <a:r>
              <a:rPr lang="de-DE" sz="1400" dirty="0" smtClean="0"/>
              <a:t>M1 </a:t>
            </a:r>
            <a:r>
              <a:rPr lang="de-DE" sz="1400" dirty="0" err="1" smtClean="0"/>
              <a:t>and</a:t>
            </a:r>
            <a:r>
              <a:rPr lang="de-DE" sz="1400" dirty="0" smtClean="0"/>
              <a:t> M2 </a:t>
            </a:r>
            <a:r>
              <a:rPr lang="de-DE" sz="1400" dirty="0" err="1" smtClean="0"/>
              <a:t>left</a:t>
            </a:r>
            <a:r>
              <a:rPr lang="en-US" sz="1400" dirty="0" smtClean="0"/>
              <a:t>; </a:t>
            </a:r>
            <a:r>
              <a:rPr lang="de-DE" sz="1400" dirty="0" err="1"/>
              <a:t>severe</a:t>
            </a:r>
            <a:r>
              <a:rPr lang="de-DE" sz="1400" dirty="0"/>
              <a:t> </a:t>
            </a:r>
            <a:r>
              <a:rPr lang="de-DE" sz="1400" dirty="0" err="1"/>
              <a:t>Vasospasm</a:t>
            </a:r>
            <a:r>
              <a:rPr lang="de-DE" sz="1400" dirty="0"/>
              <a:t>: , </a:t>
            </a:r>
            <a:r>
              <a:rPr lang="de-DE" sz="1400" dirty="0" smtClean="0"/>
              <a:t>A1 </a:t>
            </a:r>
            <a:r>
              <a:rPr lang="de-DE" sz="1400" dirty="0" err="1" smtClean="0"/>
              <a:t>and</a:t>
            </a:r>
            <a:r>
              <a:rPr lang="de-DE" sz="1400" dirty="0" smtClean="0"/>
              <a:t> A2 </a:t>
            </a:r>
            <a:r>
              <a:rPr lang="de-DE" sz="1400" dirty="0" err="1"/>
              <a:t>left</a:t>
            </a:r>
            <a:r>
              <a:rPr lang="de-DE" sz="1400" dirty="0"/>
              <a:t> </a:t>
            </a:r>
            <a:r>
              <a:rPr lang="de-DE" sz="1400" dirty="0" smtClean="0"/>
              <a:t>(</a:t>
            </a:r>
            <a:r>
              <a:rPr lang="de-DE" sz="1400" dirty="0"/>
              <a:t>DSA 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9)</a:t>
            </a:r>
            <a:endParaRPr lang="de-DE" sz="1400" dirty="0"/>
          </a:p>
          <a:p>
            <a:r>
              <a:rPr lang="de-DE" sz="1400" dirty="0"/>
              <a:t>       Treatment: -</a:t>
            </a:r>
            <a:r>
              <a:rPr lang="de-DE" sz="1400" dirty="0" err="1"/>
              <a:t>Periprocedural</a:t>
            </a:r>
            <a:r>
              <a:rPr lang="de-DE" sz="1400" dirty="0"/>
              <a:t> </a:t>
            </a:r>
            <a:r>
              <a:rPr lang="de-DE" sz="1400" dirty="0" err="1"/>
              <a:t>medication</a:t>
            </a:r>
            <a:r>
              <a:rPr lang="de-DE" sz="1400" dirty="0"/>
              <a:t>: 8 mg </a:t>
            </a:r>
            <a:r>
              <a:rPr lang="de-DE" sz="1400" dirty="0" err="1"/>
              <a:t>milrinone</a:t>
            </a:r>
            <a:r>
              <a:rPr lang="de-DE" sz="1400" dirty="0"/>
              <a:t> IA, 3000 IU non-</a:t>
            </a:r>
            <a:r>
              <a:rPr lang="de-DE" sz="1400" dirty="0" err="1"/>
              <a:t>fractionated</a:t>
            </a:r>
            <a:r>
              <a:rPr lang="de-DE" sz="1400" dirty="0"/>
              <a:t> Heparin IV, 500 mg ASA IV, 10 mg </a:t>
            </a:r>
            <a:r>
              <a:rPr lang="de-DE" sz="1400" dirty="0" err="1"/>
              <a:t>Prasugrel</a:t>
            </a:r>
            <a:r>
              <a:rPr lang="de-DE" sz="1400" dirty="0"/>
              <a:t> PO </a:t>
            </a:r>
          </a:p>
          <a:p>
            <a:r>
              <a:rPr lang="de-DE" sz="1400" dirty="0" smtClean="0"/>
              <a:t>                            - </a:t>
            </a:r>
            <a:r>
              <a:rPr lang="en-US" sz="1400" dirty="0"/>
              <a:t>M</a:t>
            </a:r>
            <a:r>
              <a:rPr lang="en-US" sz="1400" dirty="0" smtClean="0"/>
              <a:t>echanical </a:t>
            </a:r>
            <a:r>
              <a:rPr lang="en-US" sz="1400" dirty="0"/>
              <a:t>dilatation using </a:t>
            </a:r>
            <a:r>
              <a:rPr lang="de-DE" sz="1400" dirty="0" err="1" smtClean="0"/>
              <a:t>balloon</a:t>
            </a:r>
            <a:r>
              <a:rPr lang="de-DE" sz="1400" dirty="0" smtClean="0"/>
              <a:t> </a:t>
            </a:r>
            <a:r>
              <a:rPr lang="de-DE" sz="1400" dirty="0" err="1" smtClean="0"/>
              <a:t>catheter</a:t>
            </a:r>
            <a:r>
              <a:rPr lang="de-DE" sz="1400" dirty="0" smtClean="0"/>
              <a:t> (Transform 3/10, </a:t>
            </a:r>
            <a:r>
              <a:rPr lang="de-DE" sz="1400" dirty="0" err="1" smtClean="0"/>
              <a:t>stryker</a:t>
            </a:r>
            <a:r>
              <a:rPr lang="de-DE" sz="1400" dirty="0" smtClean="0"/>
              <a:t>), ACA A1-A2 </a:t>
            </a:r>
            <a:r>
              <a:rPr lang="de-DE" sz="1400" dirty="0" err="1" smtClean="0"/>
              <a:t>left</a:t>
            </a:r>
            <a:r>
              <a:rPr lang="de-DE" sz="1400" dirty="0" smtClean="0"/>
              <a:t> </a:t>
            </a:r>
          </a:p>
          <a:p>
            <a:pPr marL="285750" indent="-285750">
              <a:buFontTx/>
              <a:buChar char="-"/>
            </a:pPr>
            <a:endParaRPr lang="de-DE" sz="1400" dirty="0"/>
          </a:p>
          <a:p>
            <a:pPr marL="285750" indent="-285750">
              <a:buFontTx/>
              <a:buChar char="-"/>
            </a:pPr>
            <a:endParaRPr lang="de-DE" sz="1400" dirty="0" smtClean="0"/>
          </a:p>
          <a:p>
            <a:pPr marL="285750" indent="-285750">
              <a:buFontTx/>
              <a:buChar char="-"/>
            </a:pPr>
            <a:endParaRPr lang="de-DE" sz="1400" dirty="0" smtClean="0"/>
          </a:p>
          <a:p>
            <a:r>
              <a:rPr lang="de-DE" sz="1400" dirty="0" smtClean="0"/>
              <a:t>     </a:t>
            </a:r>
            <a:endParaRPr lang="de-DE" sz="1400" dirty="0"/>
          </a:p>
          <a:p>
            <a:endParaRPr lang="de-DE" sz="1400" dirty="0" smtClean="0"/>
          </a:p>
          <a:p>
            <a:pPr marL="285750" indent="-285750">
              <a:buFontTx/>
              <a:buChar char="-"/>
            </a:pPr>
            <a:endParaRPr lang="de-DE" sz="1400" dirty="0" smtClean="0"/>
          </a:p>
          <a:p>
            <a:pPr marL="285750" indent="-285750">
              <a:buFontTx/>
              <a:buChar char="-"/>
            </a:pPr>
            <a:endParaRPr lang="de-DE" sz="1400" dirty="0"/>
          </a:p>
          <a:p>
            <a:endParaRPr lang="de-DE" sz="1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735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625641" y="375385"/>
            <a:ext cx="973114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de-DE" sz="1400" dirty="0"/>
              <a:t>Control DSA (</a:t>
            </a:r>
            <a:r>
              <a:rPr lang="de-DE" sz="1400" dirty="0" err="1"/>
              <a:t>day</a:t>
            </a:r>
            <a:r>
              <a:rPr lang="de-DE" sz="1400" dirty="0"/>
              <a:t> 12): </a:t>
            </a:r>
            <a:r>
              <a:rPr lang="de-DE" sz="1400" dirty="0" err="1"/>
              <a:t>no</a:t>
            </a:r>
            <a:r>
              <a:rPr lang="de-DE" sz="1400" dirty="0"/>
              <a:t> </a:t>
            </a:r>
            <a:r>
              <a:rPr lang="de-DE" sz="1400" dirty="0" err="1"/>
              <a:t>severe</a:t>
            </a:r>
            <a:r>
              <a:rPr lang="de-DE" sz="1400" dirty="0"/>
              <a:t> </a:t>
            </a:r>
            <a:r>
              <a:rPr lang="de-DE" sz="1400" dirty="0" err="1"/>
              <a:t>Vasospasm</a:t>
            </a:r>
            <a:r>
              <a:rPr lang="de-DE" sz="1400" dirty="0"/>
              <a:t> </a:t>
            </a:r>
          </a:p>
          <a:p>
            <a:pPr marL="285750" indent="-285750">
              <a:buFontTx/>
              <a:buChar char="-"/>
            </a:pPr>
            <a:r>
              <a:rPr lang="de-DE" sz="1400" dirty="0"/>
              <a:t>Control CCT (</a:t>
            </a:r>
            <a:r>
              <a:rPr lang="de-DE" sz="1400" dirty="0" err="1"/>
              <a:t>day</a:t>
            </a:r>
            <a:r>
              <a:rPr lang="de-DE" sz="1400" dirty="0"/>
              <a:t> 23): </a:t>
            </a:r>
            <a:r>
              <a:rPr lang="de-DE" sz="1400" dirty="0" err="1"/>
              <a:t>no</a:t>
            </a:r>
            <a:r>
              <a:rPr lang="de-DE" sz="1400" dirty="0"/>
              <a:t> </a:t>
            </a:r>
            <a:r>
              <a:rPr lang="de-DE" sz="1400" dirty="0" err="1"/>
              <a:t>new</a:t>
            </a:r>
            <a:r>
              <a:rPr lang="de-DE" sz="1400" dirty="0"/>
              <a:t> </a:t>
            </a:r>
            <a:r>
              <a:rPr lang="de-DE" sz="1400" dirty="0" err="1"/>
              <a:t>lesions</a:t>
            </a:r>
            <a:r>
              <a:rPr lang="de-DE" sz="1400" dirty="0"/>
              <a:t> after </a:t>
            </a:r>
            <a:r>
              <a:rPr lang="de-DE" sz="1400" dirty="0" err="1"/>
              <a:t>Bail</a:t>
            </a:r>
            <a:r>
              <a:rPr lang="de-DE" sz="1400" dirty="0"/>
              <a:t> out </a:t>
            </a:r>
            <a:r>
              <a:rPr lang="de-DE" sz="1400" dirty="0" err="1"/>
              <a:t>Stenting</a:t>
            </a:r>
            <a:r>
              <a:rPr lang="de-DE" sz="1400" dirty="0"/>
              <a:t> </a:t>
            </a:r>
          </a:p>
          <a:p>
            <a:pPr marL="285750" indent="-285750">
              <a:buFontTx/>
              <a:buChar char="-"/>
            </a:pPr>
            <a:r>
              <a:rPr lang="de-DE" sz="1400" dirty="0"/>
              <a:t>Control DSA (</a:t>
            </a:r>
            <a:r>
              <a:rPr lang="de-DE" sz="1400" dirty="0" err="1"/>
              <a:t>day</a:t>
            </a:r>
            <a:r>
              <a:rPr lang="de-DE" sz="1400" dirty="0"/>
              <a:t> 105): </a:t>
            </a:r>
            <a:r>
              <a:rPr lang="de-DE" sz="1400" dirty="0" err="1"/>
              <a:t>no</a:t>
            </a:r>
            <a:r>
              <a:rPr lang="de-DE" sz="1400" dirty="0"/>
              <a:t> </a:t>
            </a:r>
            <a:r>
              <a:rPr lang="de-DE" sz="1400" dirty="0" err="1"/>
              <a:t>vessels</a:t>
            </a:r>
            <a:r>
              <a:rPr lang="de-DE" sz="1400" dirty="0"/>
              <a:t> </a:t>
            </a:r>
            <a:r>
              <a:rPr lang="de-DE" sz="1400" dirty="0" err="1"/>
              <a:t>injuries</a:t>
            </a:r>
            <a:r>
              <a:rPr lang="de-DE" sz="1400" dirty="0"/>
              <a:t> </a:t>
            </a:r>
          </a:p>
          <a:p>
            <a:pPr marL="285750" indent="-285750">
              <a:buFontTx/>
              <a:buChar char="-"/>
            </a:pPr>
            <a:r>
              <a:rPr lang="de-DE" sz="1400" dirty="0"/>
              <a:t>L</a:t>
            </a:r>
            <a:r>
              <a:rPr lang="de-DE" sz="1400" dirty="0" smtClean="0"/>
              <a:t>ast </a:t>
            </a:r>
            <a:r>
              <a:rPr lang="de-DE" sz="1400" dirty="0" err="1"/>
              <a:t>control</a:t>
            </a:r>
            <a:r>
              <a:rPr lang="de-DE" sz="1400" dirty="0"/>
              <a:t> MRI (</a:t>
            </a:r>
            <a:r>
              <a:rPr lang="de-DE" sz="1400" dirty="0" err="1"/>
              <a:t>day</a:t>
            </a:r>
            <a:r>
              <a:rPr lang="de-DE" sz="1400" dirty="0"/>
              <a:t> 191):</a:t>
            </a:r>
            <a:r>
              <a:rPr lang="en-US" sz="1400" dirty="0"/>
              <a:t> </a:t>
            </a:r>
            <a:r>
              <a:rPr lang="en-US" sz="1400" dirty="0" err="1"/>
              <a:t>gliotic</a:t>
            </a:r>
            <a:r>
              <a:rPr lang="en-US" sz="1400" dirty="0"/>
              <a:t> scars in the supply area of the right MCA </a:t>
            </a:r>
            <a:endParaRPr lang="de-DE" sz="1400" dirty="0"/>
          </a:p>
          <a:p>
            <a:pPr marL="285750" indent="-285750">
              <a:buFontTx/>
              <a:buChar char="-"/>
            </a:pPr>
            <a:r>
              <a:rPr lang="de-DE" sz="1400" dirty="0"/>
              <a:t>L</a:t>
            </a:r>
            <a:r>
              <a:rPr lang="de-DE" sz="1400" dirty="0" smtClean="0"/>
              <a:t>ast </a:t>
            </a:r>
            <a:r>
              <a:rPr lang="de-DE" sz="1400" dirty="0" err="1"/>
              <a:t>control</a:t>
            </a:r>
            <a:r>
              <a:rPr lang="de-DE" sz="1400" dirty="0"/>
              <a:t> DSA (</a:t>
            </a:r>
            <a:r>
              <a:rPr lang="de-DE" sz="1400" dirty="0" err="1"/>
              <a:t>day</a:t>
            </a:r>
            <a:r>
              <a:rPr lang="de-DE" sz="1400" dirty="0"/>
              <a:t> 282); </a:t>
            </a:r>
            <a:r>
              <a:rPr lang="de-DE" sz="1400" dirty="0" err="1"/>
              <a:t>mRS</a:t>
            </a:r>
            <a:r>
              <a:rPr lang="de-DE" sz="1400" dirty="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584844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feld 41"/>
          <p:cNvSpPr txBox="1"/>
          <p:nvPr/>
        </p:nvSpPr>
        <p:spPr>
          <a:xfrm>
            <a:off x="0" y="6537067"/>
            <a:ext cx="1909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Thrombus </a:t>
            </a:r>
            <a:r>
              <a:rPr lang="de-DE" dirty="0" err="1" smtClean="0">
                <a:solidFill>
                  <a:schemeClr val="bg1"/>
                </a:solidFill>
              </a:rPr>
              <a:t>post</a:t>
            </a:r>
            <a:r>
              <a:rPr lang="de-DE" dirty="0" smtClean="0">
                <a:solidFill>
                  <a:schemeClr val="bg1"/>
                </a:solidFill>
              </a:rPr>
              <a:t> LIF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Grafik 3"/>
          <p:cNvPicPr preferRelativeResize="0"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2" t="10084" r="25539" b="12182"/>
          <a:stretch/>
        </p:blipFill>
        <p:spPr>
          <a:xfrm>
            <a:off x="0" y="0"/>
            <a:ext cx="1818000" cy="2192400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0" y="1823068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1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5" name="Grafik 4"/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2" t="16510" r="31590" b="2907"/>
          <a:stretch/>
        </p:blipFill>
        <p:spPr>
          <a:xfrm>
            <a:off x="1818000" y="3893"/>
            <a:ext cx="1818000" cy="21924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1818000" y="1823068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1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6" name="Grafik 5"/>
          <p:cNvPicPr preferRelativeResize="0"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9" t="4113" r="19434" b="1873"/>
          <a:stretch/>
        </p:blipFill>
        <p:spPr>
          <a:xfrm>
            <a:off x="3636000" y="-1"/>
            <a:ext cx="1818000" cy="2211597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3630435" y="1819122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1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8" name="Grafik 7"/>
          <p:cNvPicPr preferRelativeResize="0"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8" t="4195" r="26569" b="3251"/>
          <a:stretch/>
        </p:blipFill>
        <p:spPr>
          <a:xfrm>
            <a:off x="5454000" y="3893"/>
            <a:ext cx="1818000" cy="2192400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5386978" y="1826961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5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10" name="Grafik 9"/>
          <p:cNvPicPr preferRelativeResize="0"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1" t="6523" r="19170" b="2907"/>
          <a:stretch/>
        </p:blipFill>
        <p:spPr>
          <a:xfrm>
            <a:off x="7272000" y="3893"/>
            <a:ext cx="1781707" cy="2192400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7272000" y="1826961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5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14" name="Grafik 13"/>
          <p:cNvPicPr preferRelativeResize="0">
            <a:picLocks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1" t="28172" r="35554" b="2264"/>
          <a:stretch/>
        </p:blipFill>
        <p:spPr>
          <a:xfrm>
            <a:off x="0" y="2196293"/>
            <a:ext cx="1818000" cy="2192400"/>
          </a:xfrm>
          <a:prstGeom prst="rect">
            <a:avLst/>
          </a:prstGeom>
        </p:spPr>
      </p:pic>
      <p:sp>
        <p:nvSpPr>
          <p:cNvPr id="18" name="Textfeld 17"/>
          <p:cNvSpPr txBox="1"/>
          <p:nvPr/>
        </p:nvSpPr>
        <p:spPr>
          <a:xfrm>
            <a:off x="0" y="4007576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7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17" name="Grafik 16"/>
          <p:cNvPicPr preferRelativeResize="0">
            <a:picLocks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9" t="8933" r="33968" b="3252"/>
          <a:stretch/>
        </p:blipFill>
        <p:spPr>
          <a:xfrm>
            <a:off x="1823565" y="2196293"/>
            <a:ext cx="1818000" cy="2192400"/>
          </a:xfrm>
          <a:prstGeom prst="rect">
            <a:avLst/>
          </a:prstGeom>
        </p:spPr>
      </p:pic>
      <p:sp>
        <p:nvSpPr>
          <p:cNvPr id="21" name="Textfeld 20"/>
          <p:cNvSpPr txBox="1"/>
          <p:nvPr/>
        </p:nvSpPr>
        <p:spPr>
          <a:xfrm>
            <a:off x="1824386" y="4023254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7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19" name="Grafik 18"/>
          <p:cNvPicPr preferRelativeResize="0">
            <a:picLocks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6" t="15132" r="24720" b="1530"/>
          <a:stretch/>
        </p:blipFill>
        <p:spPr>
          <a:xfrm>
            <a:off x="3599707" y="2196293"/>
            <a:ext cx="1818000" cy="2192400"/>
          </a:xfrm>
          <a:prstGeom prst="rect">
            <a:avLst/>
          </a:prstGeom>
        </p:spPr>
      </p:pic>
      <p:sp>
        <p:nvSpPr>
          <p:cNvPr id="23" name="Textfeld 22"/>
          <p:cNvSpPr txBox="1"/>
          <p:nvPr/>
        </p:nvSpPr>
        <p:spPr>
          <a:xfrm>
            <a:off x="3614764" y="4015468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8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22" name="Grafik 21"/>
          <p:cNvPicPr preferRelativeResize="0">
            <a:picLocks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75" t="70" r="9175"/>
          <a:stretch/>
        </p:blipFill>
        <p:spPr>
          <a:xfrm>
            <a:off x="5417707" y="2184508"/>
            <a:ext cx="1818000" cy="2192400"/>
          </a:xfrm>
          <a:prstGeom prst="rect">
            <a:avLst/>
          </a:prstGeom>
        </p:spPr>
      </p:pic>
      <p:sp>
        <p:nvSpPr>
          <p:cNvPr id="25" name="Textfeld 24"/>
          <p:cNvSpPr txBox="1"/>
          <p:nvPr/>
        </p:nvSpPr>
        <p:spPr>
          <a:xfrm>
            <a:off x="5402343" y="4026773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8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24" name="Grafik 23"/>
          <p:cNvPicPr preferRelativeResize="0">
            <a:picLocks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1" t="14190" r="23398" b="2472"/>
          <a:stretch/>
        </p:blipFill>
        <p:spPr>
          <a:xfrm>
            <a:off x="7220342" y="2192400"/>
            <a:ext cx="1814007" cy="2200186"/>
          </a:xfrm>
          <a:prstGeom prst="rect">
            <a:avLst/>
          </a:prstGeom>
        </p:spPr>
      </p:pic>
      <p:sp>
        <p:nvSpPr>
          <p:cNvPr id="28" name="Textfeld 27"/>
          <p:cNvSpPr txBox="1"/>
          <p:nvPr/>
        </p:nvSpPr>
        <p:spPr>
          <a:xfrm>
            <a:off x="7228328" y="4007576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8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26" name="Grafik 25"/>
          <p:cNvPicPr preferRelativeResize="0">
            <a:picLocks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39" t="5391" r="20595" b="4040"/>
          <a:stretch/>
        </p:blipFill>
        <p:spPr>
          <a:xfrm>
            <a:off x="-5565" y="4379319"/>
            <a:ext cx="1818000" cy="2192400"/>
          </a:xfrm>
          <a:prstGeom prst="rect">
            <a:avLst/>
          </a:prstGeom>
        </p:spPr>
      </p:pic>
      <p:sp>
        <p:nvSpPr>
          <p:cNvPr id="30" name="Textfeld 29"/>
          <p:cNvSpPr txBox="1"/>
          <p:nvPr/>
        </p:nvSpPr>
        <p:spPr>
          <a:xfrm>
            <a:off x="-9648" y="6199976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8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32" name="Textfeld 31"/>
          <p:cNvSpPr txBox="1"/>
          <p:nvPr/>
        </p:nvSpPr>
        <p:spPr>
          <a:xfrm>
            <a:off x="1812435" y="6215654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9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31" name="Grafik 30"/>
          <p:cNvPicPr preferRelativeResize="0">
            <a:picLocks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7" t="17142" r="34044" b="7785"/>
          <a:stretch/>
        </p:blipFill>
        <p:spPr>
          <a:xfrm>
            <a:off x="1796100" y="4366052"/>
            <a:ext cx="1818000" cy="2184988"/>
          </a:xfrm>
          <a:prstGeom prst="rect">
            <a:avLst/>
          </a:prstGeom>
        </p:spPr>
      </p:pic>
      <p:sp>
        <p:nvSpPr>
          <p:cNvPr id="34" name="Textfeld 33"/>
          <p:cNvSpPr txBox="1"/>
          <p:nvPr/>
        </p:nvSpPr>
        <p:spPr>
          <a:xfrm>
            <a:off x="1807851" y="6214172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9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39" name="Pfeil nach unten 38"/>
          <p:cNvSpPr/>
          <p:nvPr/>
        </p:nvSpPr>
        <p:spPr>
          <a:xfrm rot="19430750">
            <a:off x="7830771" y="3462825"/>
            <a:ext cx="118667" cy="367011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Pfeil nach unten 39"/>
          <p:cNvSpPr/>
          <p:nvPr/>
        </p:nvSpPr>
        <p:spPr>
          <a:xfrm rot="19430750">
            <a:off x="8588361" y="3525395"/>
            <a:ext cx="118667" cy="367011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fik 1"/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8" t="1458" b="-1"/>
          <a:stretch/>
        </p:blipFill>
        <p:spPr>
          <a:xfrm>
            <a:off x="3580350" y="4380854"/>
            <a:ext cx="1818000" cy="2192400"/>
          </a:xfrm>
          <a:prstGeom prst="rect">
            <a:avLst/>
          </a:prstGeom>
        </p:spPr>
      </p:pic>
      <p:sp>
        <p:nvSpPr>
          <p:cNvPr id="37" name="Textfeld 36"/>
          <p:cNvSpPr txBox="1"/>
          <p:nvPr/>
        </p:nvSpPr>
        <p:spPr>
          <a:xfrm>
            <a:off x="3533300" y="6215654"/>
            <a:ext cx="5783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9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3" name="Grafik 2"/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2" b="16027"/>
          <a:stretch/>
        </p:blipFill>
        <p:spPr>
          <a:xfrm>
            <a:off x="5398349" y="4379319"/>
            <a:ext cx="1818000" cy="2192400"/>
          </a:xfrm>
          <a:prstGeom prst="rect">
            <a:avLst/>
          </a:prstGeom>
        </p:spPr>
      </p:pic>
      <p:sp>
        <p:nvSpPr>
          <p:cNvPr id="41" name="Textfeld 40"/>
          <p:cNvSpPr txBox="1"/>
          <p:nvPr/>
        </p:nvSpPr>
        <p:spPr>
          <a:xfrm>
            <a:off x="5417707" y="6194689"/>
            <a:ext cx="5783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9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16" name="Grafik 15"/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345" y="4392586"/>
            <a:ext cx="1818000" cy="2192400"/>
          </a:xfrm>
          <a:prstGeom prst="rect">
            <a:avLst/>
          </a:prstGeom>
        </p:spPr>
      </p:pic>
      <p:sp>
        <p:nvSpPr>
          <p:cNvPr id="43" name="Textfeld 42"/>
          <p:cNvSpPr txBox="1"/>
          <p:nvPr/>
        </p:nvSpPr>
        <p:spPr>
          <a:xfrm>
            <a:off x="7215885" y="6211761"/>
            <a:ext cx="5783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9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36" name="Textfeld 35"/>
          <p:cNvSpPr txBox="1"/>
          <p:nvPr/>
        </p:nvSpPr>
        <p:spPr>
          <a:xfrm>
            <a:off x="7160897" y="2980122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 </a:t>
            </a:r>
            <a:r>
              <a:rPr lang="de-DE" sz="800" dirty="0" smtClean="0">
                <a:solidFill>
                  <a:schemeClr val="bg1"/>
                </a:solidFill>
              </a:rPr>
              <a:t>Enterprise 4 </a:t>
            </a:r>
            <a:r>
              <a:rPr lang="de-DE" sz="800" dirty="0">
                <a:solidFill>
                  <a:schemeClr val="bg1"/>
                </a:solidFill>
              </a:rPr>
              <a:t>x </a:t>
            </a:r>
            <a:r>
              <a:rPr lang="de-DE" sz="800" dirty="0" smtClean="0">
                <a:solidFill>
                  <a:schemeClr val="bg1"/>
                </a:solidFill>
              </a:rPr>
              <a:t>16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38" name="Textfeld 37"/>
          <p:cNvSpPr txBox="1"/>
          <p:nvPr/>
        </p:nvSpPr>
        <p:spPr>
          <a:xfrm>
            <a:off x="8136220" y="3124517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 </a:t>
            </a:r>
            <a:r>
              <a:rPr lang="de-DE" sz="800" dirty="0" smtClean="0">
                <a:solidFill>
                  <a:schemeClr val="bg1"/>
                </a:solidFill>
              </a:rPr>
              <a:t>Enterprise 4 </a:t>
            </a:r>
            <a:r>
              <a:rPr lang="de-DE" sz="800" dirty="0">
                <a:solidFill>
                  <a:schemeClr val="bg1"/>
                </a:solidFill>
              </a:rPr>
              <a:t>x </a:t>
            </a:r>
            <a:r>
              <a:rPr lang="de-DE" sz="800" dirty="0" smtClean="0">
                <a:solidFill>
                  <a:schemeClr val="bg1"/>
                </a:solidFill>
              </a:rPr>
              <a:t>23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8725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 preferRelativeResize="0"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4" t="10999" r="33704" b="3596"/>
          <a:stretch/>
        </p:blipFill>
        <p:spPr>
          <a:xfrm>
            <a:off x="0" y="0"/>
            <a:ext cx="1818000" cy="21924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0" y="1823068"/>
            <a:ext cx="60707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12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6" name="Grafik 5"/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0" t="9279" r="22339"/>
          <a:stretch/>
        </p:blipFill>
        <p:spPr>
          <a:xfrm>
            <a:off x="1818000" y="0"/>
            <a:ext cx="1855840" cy="219240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1816393" y="1823068"/>
            <a:ext cx="60707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2</a:t>
            </a:r>
            <a:r>
              <a:rPr lang="de-DE" sz="1200" dirty="0" smtClean="0"/>
              <a:t>3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9" name="Grafik 8"/>
          <p:cNvPicPr preferRelativeResize="0"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87" t="24085" r="37403" b="3596"/>
          <a:stretch/>
        </p:blipFill>
        <p:spPr>
          <a:xfrm>
            <a:off x="3673840" y="14400"/>
            <a:ext cx="1818000" cy="2178000"/>
          </a:xfrm>
          <a:prstGeom prst="rect">
            <a:avLst/>
          </a:prstGeom>
        </p:spPr>
      </p:pic>
      <p:pic>
        <p:nvPicPr>
          <p:cNvPr id="10" name="Grafik 9"/>
          <p:cNvPicPr preferRelativeResize="0"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1" t="4456" r="19698"/>
          <a:stretch/>
        </p:blipFill>
        <p:spPr>
          <a:xfrm>
            <a:off x="5490233" y="0"/>
            <a:ext cx="1818000" cy="2192400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4706402" y="14400"/>
            <a:ext cx="7838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105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>
          <a:xfrm>
            <a:off x="5483524" y="1830268"/>
            <a:ext cx="78543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191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13" name="Grafik 12"/>
          <p:cNvPicPr preferRelativeResize="0"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6" t="7892" r="19167"/>
          <a:stretch/>
        </p:blipFill>
        <p:spPr>
          <a:xfrm>
            <a:off x="7306625" y="7200"/>
            <a:ext cx="1818000" cy="2192400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7293208" y="1837468"/>
            <a:ext cx="78543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191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16" name="Grafik 15"/>
          <p:cNvPicPr preferRelativeResize="0">
            <a:picLocks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4" t="7901" r="21549"/>
          <a:stretch/>
        </p:blipFill>
        <p:spPr>
          <a:xfrm>
            <a:off x="9102892" y="7200"/>
            <a:ext cx="1818000" cy="2192400"/>
          </a:xfrm>
          <a:prstGeom prst="rect">
            <a:avLst/>
          </a:prstGeom>
        </p:spPr>
      </p:pic>
      <p:sp>
        <p:nvSpPr>
          <p:cNvPr id="17" name="Textfeld 16"/>
          <p:cNvSpPr txBox="1"/>
          <p:nvPr/>
        </p:nvSpPr>
        <p:spPr>
          <a:xfrm>
            <a:off x="9013016" y="1830268"/>
            <a:ext cx="78543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191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18" name="Grafik 17"/>
          <p:cNvPicPr preferRelativeResize="0">
            <a:picLocks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7" t="18232" r="35818" b="3251"/>
          <a:stretch/>
        </p:blipFill>
        <p:spPr>
          <a:xfrm>
            <a:off x="-8315" y="2192400"/>
            <a:ext cx="1818000" cy="2192400"/>
          </a:xfrm>
          <a:prstGeom prst="rect">
            <a:avLst/>
          </a:prstGeom>
        </p:spPr>
      </p:pic>
      <p:sp>
        <p:nvSpPr>
          <p:cNvPr id="19" name="Textfeld 18"/>
          <p:cNvSpPr txBox="1"/>
          <p:nvPr/>
        </p:nvSpPr>
        <p:spPr>
          <a:xfrm>
            <a:off x="-63" y="4029868"/>
            <a:ext cx="78543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282</a:t>
            </a:r>
            <a:r>
              <a:rPr lang="de-DE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0101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276225" y="285750"/>
            <a:ext cx="11977766" cy="112030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/>
              <a:t>Patient #6 </a:t>
            </a:r>
            <a:endParaRPr lang="de-DE" b="1" dirty="0" smtClean="0">
              <a:solidFill>
                <a:srgbClr val="FF0000"/>
              </a:solidFill>
            </a:endParaRPr>
          </a:p>
          <a:p>
            <a:r>
              <a:rPr lang="de-DE" sz="1400" dirty="0" smtClean="0"/>
              <a:t>-      </a:t>
            </a:r>
            <a:r>
              <a:rPr lang="de-DE" sz="1400" dirty="0" err="1" smtClean="0"/>
              <a:t>Female</a:t>
            </a:r>
            <a:r>
              <a:rPr lang="de-DE" sz="1400" dirty="0" smtClean="0"/>
              <a:t>, 67-years-old</a:t>
            </a:r>
          </a:p>
          <a:p>
            <a:r>
              <a:rPr lang="de-DE" sz="1400" dirty="0" smtClean="0"/>
              <a:t>-      SAH: HH I, Fisher 1</a:t>
            </a:r>
          </a:p>
          <a:p>
            <a:r>
              <a:rPr lang="de-DE" sz="1400" b="1" dirty="0"/>
              <a:t>-</a:t>
            </a:r>
            <a:r>
              <a:rPr lang="de-DE" sz="1400" dirty="0"/>
              <a:t>      </a:t>
            </a:r>
            <a:r>
              <a:rPr lang="de-DE" sz="1400" dirty="0" err="1"/>
              <a:t>Female</a:t>
            </a:r>
            <a:r>
              <a:rPr lang="de-DE" sz="1400" dirty="0"/>
              <a:t>, 50-years-old</a:t>
            </a:r>
          </a:p>
          <a:p>
            <a:r>
              <a:rPr lang="de-DE" sz="1400" dirty="0"/>
              <a:t>-     </a:t>
            </a:r>
            <a:r>
              <a:rPr lang="de-DE" sz="1400" dirty="0" smtClean="0"/>
              <a:t>SAH</a:t>
            </a:r>
            <a:r>
              <a:rPr lang="de-DE" sz="1400" dirty="0"/>
              <a:t>: HH III, Fisher 4 (</a:t>
            </a:r>
            <a:r>
              <a:rPr lang="de-DE" sz="1400" dirty="0" smtClean="0"/>
              <a:t>CCT </a:t>
            </a:r>
            <a:r>
              <a:rPr lang="de-DE" sz="1400" dirty="0" err="1" smtClean="0"/>
              <a:t>day</a:t>
            </a:r>
            <a:r>
              <a:rPr lang="de-DE" sz="1400" dirty="0" smtClean="0"/>
              <a:t> </a:t>
            </a:r>
            <a:r>
              <a:rPr lang="de-DE" sz="1400" dirty="0"/>
              <a:t>1</a:t>
            </a:r>
            <a:r>
              <a:rPr lang="de-DE" sz="1400" dirty="0" smtClean="0"/>
              <a:t>)</a:t>
            </a:r>
            <a:endParaRPr lang="de-DE" sz="1400" dirty="0"/>
          </a:p>
          <a:p>
            <a:pPr marL="285750" indent="-285750">
              <a:buFontTx/>
              <a:buChar char="-"/>
            </a:pPr>
            <a:r>
              <a:rPr lang="de-DE" sz="1400" dirty="0" err="1" smtClean="0"/>
              <a:t>Vasospasm</a:t>
            </a:r>
            <a:r>
              <a:rPr lang="de-DE" sz="1400" dirty="0"/>
              <a:t>: M1, M2 </a:t>
            </a:r>
            <a:r>
              <a:rPr lang="de-DE" sz="1400" dirty="0" err="1" smtClean="0"/>
              <a:t>left</a:t>
            </a:r>
            <a:r>
              <a:rPr lang="de-DE" sz="1400" dirty="0" smtClean="0"/>
              <a:t> </a:t>
            </a:r>
            <a:r>
              <a:rPr lang="de-DE" sz="1400" dirty="0" err="1" smtClean="0"/>
              <a:t>and</a:t>
            </a:r>
            <a:r>
              <a:rPr lang="de-DE" sz="1400" dirty="0" smtClean="0"/>
              <a:t>  </a:t>
            </a:r>
            <a:r>
              <a:rPr lang="de-DE" sz="1400" dirty="0"/>
              <a:t>A1, A2 </a:t>
            </a:r>
            <a:r>
              <a:rPr lang="de-DE" sz="1400" dirty="0" err="1"/>
              <a:t>left</a:t>
            </a:r>
            <a:r>
              <a:rPr lang="de-DE" sz="1400" dirty="0"/>
              <a:t> </a:t>
            </a:r>
            <a:r>
              <a:rPr lang="de-DE" sz="1400" dirty="0" smtClean="0"/>
              <a:t>(</a:t>
            </a:r>
            <a:r>
              <a:rPr lang="de-DE" sz="1400" dirty="0"/>
              <a:t>DSA 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7)</a:t>
            </a:r>
            <a:endParaRPr lang="de-DE" sz="1400" dirty="0"/>
          </a:p>
          <a:p>
            <a:r>
              <a:rPr lang="de-DE" sz="1400" dirty="0"/>
              <a:t>       Treatment: </a:t>
            </a:r>
            <a:r>
              <a:rPr lang="de-DE" sz="1400" dirty="0" err="1"/>
              <a:t>Periprocedural</a:t>
            </a:r>
            <a:r>
              <a:rPr lang="de-DE" sz="1400" dirty="0"/>
              <a:t> </a:t>
            </a:r>
            <a:r>
              <a:rPr lang="de-DE" sz="1400" dirty="0" err="1"/>
              <a:t>medication</a:t>
            </a:r>
            <a:r>
              <a:rPr lang="de-DE" sz="1400" dirty="0"/>
              <a:t>: </a:t>
            </a:r>
            <a:r>
              <a:rPr lang="de-DE" sz="1400" dirty="0" smtClean="0"/>
              <a:t>7,5 </a:t>
            </a:r>
            <a:r>
              <a:rPr lang="de-DE" sz="1400" dirty="0"/>
              <a:t>mg </a:t>
            </a:r>
            <a:r>
              <a:rPr lang="de-DE" sz="1400" dirty="0" err="1"/>
              <a:t>milrinone</a:t>
            </a:r>
            <a:r>
              <a:rPr lang="de-DE" sz="1400" dirty="0"/>
              <a:t> IA, 3000 IU non-</a:t>
            </a:r>
            <a:r>
              <a:rPr lang="de-DE" sz="1400" dirty="0" err="1"/>
              <a:t>fractionated</a:t>
            </a:r>
            <a:r>
              <a:rPr lang="de-DE" sz="1400" dirty="0"/>
              <a:t> Heparin </a:t>
            </a:r>
            <a:r>
              <a:rPr lang="de-DE" sz="1400" dirty="0" smtClean="0"/>
              <a:t>IV-</a:t>
            </a:r>
          </a:p>
          <a:p>
            <a:pPr marL="285750" indent="-285750">
              <a:buFontTx/>
              <a:buChar char="-"/>
            </a:pPr>
            <a:r>
              <a:rPr lang="de-DE" sz="1400" dirty="0" err="1" smtClean="0"/>
              <a:t>Vasospasm</a:t>
            </a:r>
            <a:r>
              <a:rPr lang="de-DE" sz="1400" dirty="0"/>
              <a:t>: M1, M2 </a:t>
            </a:r>
            <a:r>
              <a:rPr lang="de-DE" sz="1400" dirty="0" err="1"/>
              <a:t>both</a:t>
            </a:r>
            <a:r>
              <a:rPr lang="de-DE" sz="1400" dirty="0"/>
              <a:t> </a:t>
            </a:r>
            <a:r>
              <a:rPr lang="de-DE" sz="1400" dirty="0" err="1" smtClean="0"/>
              <a:t>sides</a:t>
            </a:r>
            <a:r>
              <a:rPr lang="de-DE" sz="1400" dirty="0" smtClean="0"/>
              <a:t> </a:t>
            </a:r>
            <a:r>
              <a:rPr lang="de-DE" sz="1400" dirty="0" err="1" smtClean="0"/>
              <a:t>and</a:t>
            </a:r>
            <a:r>
              <a:rPr lang="de-DE" sz="1400" dirty="0" smtClean="0"/>
              <a:t>  </a:t>
            </a:r>
            <a:r>
              <a:rPr lang="de-DE" sz="1400" dirty="0"/>
              <a:t>A1, A2 </a:t>
            </a:r>
            <a:r>
              <a:rPr lang="de-DE" sz="1400" dirty="0" err="1"/>
              <a:t>both</a:t>
            </a:r>
            <a:r>
              <a:rPr lang="de-DE" sz="1400" dirty="0"/>
              <a:t> </a:t>
            </a:r>
            <a:r>
              <a:rPr lang="de-DE" sz="1400" dirty="0" err="1" smtClean="0"/>
              <a:t>sides</a:t>
            </a:r>
            <a:r>
              <a:rPr lang="de-DE" sz="1400" dirty="0" smtClean="0"/>
              <a:t>(DSA 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8)</a:t>
            </a:r>
            <a:endParaRPr lang="de-DE" sz="1400" dirty="0"/>
          </a:p>
          <a:p>
            <a:r>
              <a:rPr lang="de-DE" sz="1400" dirty="0"/>
              <a:t>       Treatment: </a:t>
            </a:r>
            <a:r>
              <a:rPr lang="de-DE" sz="1400" dirty="0" smtClean="0"/>
              <a:t>-</a:t>
            </a:r>
            <a:r>
              <a:rPr lang="de-DE" sz="1400" dirty="0" err="1" smtClean="0"/>
              <a:t>Periprocedural</a:t>
            </a:r>
            <a:r>
              <a:rPr lang="de-DE" sz="1400" dirty="0" smtClean="0"/>
              <a:t> </a:t>
            </a:r>
            <a:r>
              <a:rPr lang="de-DE" sz="1400" dirty="0" err="1"/>
              <a:t>medication</a:t>
            </a:r>
            <a:r>
              <a:rPr lang="de-DE" sz="1400" dirty="0"/>
              <a:t>: </a:t>
            </a:r>
            <a:r>
              <a:rPr lang="de-DE" sz="1400" dirty="0" smtClean="0"/>
              <a:t>2 x 8 </a:t>
            </a:r>
            <a:r>
              <a:rPr lang="de-DE" sz="1400" dirty="0"/>
              <a:t>mg </a:t>
            </a:r>
            <a:r>
              <a:rPr lang="de-DE" sz="1400" dirty="0" err="1"/>
              <a:t>milrinone</a:t>
            </a:r>
            <a:r>
              <a:rPr lang="de-DE" sz="1400" dirty="0"/>
              <a:t> IA, 3000 IU non-</a:t>
            </a:r>
            <a:r>
              <a:rPr lang="de-DE" sz="1400" dirty="0" err="1"/>
              <a:t>fractionated</a:t>
            </a:r>
            <a:r>
              <a:rPr lang="de-DE" sz="1400" dirty="0"/>
              <a:t> Heparin </a:t>
            </a:r>
            <a:r>
              <a:rPr lang="de-DE" sz="1400" dirty="0" smtClean="0"/>
              <a:t>IV-, </a:t>
            </a:r>
            <a:r>
              <a:rPr lang="de-DE" sz="1400" dirty="0"/>
              <a:t>500 mg ASA </a:t>
            </a:r>
            <a:r>
              <a:rPr lang="de-DE" sz="1400" dirty="0" smtClean="0"/>
              <a:t>IV, 180 mg </a:t>
            </a:r>
            <a:r>
              <a:rPr lang="de-DE" sz="1400" dirty="0" err="1" smtClean="0"/>
              <a:t>Ticagrelor</a:t>
            </a:r>
            <a:r>
              <a:rPr lang="de-DE" sz="1400" dirty="0" smtClean="0"/>
              <a:t> PO</a:t>
            </a:r>
          </a:p>
          <a:p>
            <a:r>
              <a:rPr lang="de-DE" sz="1400" dirty="0"/>
              <a:t> </a:t>
            </a:r>
            <a:r>
              <a:rPr lang="de-DE" sz="1400" dirty="0" smtClean="0"/>
              <a:t>                           -</a:t>
            </a:r>
            <a:r>
              <a:rPr lang="en-US" sz="1400" dirty="0" smtClean="0"/>
              <a:t>mechanical </a:t>
            </a:r>
            <a:r>
              <a:rPr lang="en-US" sz="1400" dirty="0"/>
              <a:t>dilatation using stent-retriever </a:t>
            </a:r>
            <a:r>
              <a:rPr lang="en-US" sz="1400" dirty="0" smtClean="0"/>
              <a:t>and </a:t>
            </a:r>
            <a:r>
              <a:rPr lang="en-US" sz="1400" dirty="0" err="1" smtClean="0"/>
              <a:t>Prelax</a:t>
            </a:r>
            <a:r>
              <a:rPr lang="en-US" sz="1400" dirty="0" smtClean="0"/>
              <a:t>-Device (pRESET-LT-4-20 and </a:t>
            </a:r>
            <a:r>
              <a:rPr lang="de-DE" sz="1400" dirty="0" err="1" smtClean="0"/>
              <a:t>pRELAX</a:t>
            </a:r>
            <a:r>
              <a:rPr lang="de-DE" sz="1400" dirty="0" smtClean="0"/>
              <a:t> </a:t>
            </a:r>
            <a:r>
              <a:rPr lang="de-DE" sz="1400" dirty="0"/>
              <a:t>4/20, </a:t>
            </a:r>
            <a:r>
              <a:rPr lang="de-DE" sz="1400" dirty="0" err="1"/>
              <a:t>Phenox</a:t>
            </a:r>
            <a:r>
              <a:rPr lang="de-DE" sz="1400" dirty="0" smtClean="0"/>
              <a:t>)</a:t>
            </a:r>
          </a:p>
          <a:p>
            <a:r>
              <a:rPr lang="de-DE" sz="1400" dirty="0"/>
              <a:t>                            </a:t>
            </a:r>
            <a:r>
              <a:rPr lang="de-DE" sz="1400" dirty="0" smtClean="0"/>
              <a:t>- </a:t>
            </a:r>
            <a:r>
              <a:rPr lang="de-DE" sz="1400" dirty="0" err="1"/>
              <a:t>Bail</a:t>
            </a:r>
            <a:r>
              <a:rPr lang="de-DE" sz="1400" dirty="0"/>
              <a:t> out </a:t>
            </a:r>
            <a:r>
              <a:rPr lang="de-DE" sz="1400" dirty="0" err="1"/>
              <a:t>Stenting</a:t>
            </a:r>
            <a:r>
              <a:rPr lang="de-DE" sz="1400" dirty="0"/>
              <a:t> </a:t>
            </a:r>
            <a:r>
              <a:rPr lang="de-DE" sz="1400" dirty="0" smtClean="0"/>
              <a:t>ACA </a:t>
            </a:r>
            <a:r>
              <a:rPr lang="de-DE" sz="1400" dirty="0" err="1"/>
              <a:t>right</a:t>
            </a:r>
            <a:r>
              <a:rPr lang="de-DE" sz="1400" dirty="0"/>
              <a:t> A</a:t>
            </a:r>
            <a:r>
              <a:rPr lang="de-DE" sz="1400" dirty="0" smtClean="0"/>
              <a:t>2 </a:t>
            </a:r>
            <a:endParaRPr lang="de-DE" sz="1400" dirty="0"/>
          </a:p>
          <a:p>
            <a:r>
              <a:rPr lang="de-DE" sz="1400" dirty="0"/>
              <a:t>                               </a:t>
            </a:r>
            <a:r>
              <a:rPr lang="de-DE" sz="1400" dirty="0" err="1"/>
              <a:t>Microcatheter</a:t>
            </a:r>
            <a:r>
              <a:rPr lang="de-DE" sz="1400" dirty="0"/>
              <a:t>: </a:t>
            </a:r>
            <a:r>
              <a:rPr lang="de-DE" sz="1400" dirty="0" smtClean="0"/>
              <a:t>Excelsior SL 10 </a:t>
            </a:r>
            <a:endParaRPr lang="de-DE" sz="1400" dirty="0"/>
          </a:p>
          <a:p>
            <a:r>
              <a:rPr lang="de-DE" sz="1400" dirty="0"/>
              <a:t>                               Stent: </a:t>
            </a:r>
            <a:r>
              <a:rPr lang="de-DE" sz="1400" dirty="0" smtClean="0"/>
              <a:t>Neuroform Atlas 3 </a:t>
            </a:r>
            <a:r>
              <a:rPr lang="de-DE" sz="1400" dirty="0"/>
              <a:t>x </a:t>
            </a:r>
            <a:r>
              <a:rPr lang="de-DE" sz="1400" dirty="0" smtClean="0"/>
              <a:t>15mm </a:t>
            </a:r>
            <a:endParaRPr lang="de-DE" sz="1400" dirty="0"/>
          </a:p>
          <a:p>
            <a:r>
              <a:rPr lang="de-DE" sz="1400" dirty="0"/>
              <a:t>                               TCD: </a:t>
            </a:r>
            <a:r>
              <a:rPr lang="de-DE" sz="1400" dirty="0" smtClean="0"/>
              <a:t>100 ACA </a:t>
            </a:r>
            <a:r>
              <a:rPr lang="de-DE" sz="1400" dirty="0" err="1"/>
              <a:t>right</a:t>
            </a:r>
            <a:r>
              <a:rPr lang="de-DE" sz="1400" dirty="0"/>
              <a:t> </a:t>
            </a:r>
            <a:r>
              <a:rPr lang="de-DE" sz="1400" dirty="0" err="1"/>
              <a:t>one</a:t>
            </a:r>
            <a:r>
              <a:rPr lang="de-DE" sz="1400" dirty="0"/>
              <a:t> 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err="1"/>
              <a:t>later</a:t>
            </a:r>
            <a:r>
              <a:rPr lang="de-DE" sz="1400" dirty="0"/>
              <a:t> (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10)</a:t>
            </a:r>
            <a:endParaRPr lang="de-DE" sz="1400" dirty="0"/>
          </a:p>
          <a:p>
            <a:r>
              <a:rPr lang="de-DE" sz="1400" dirty="0"/>
              <a:t>                     </a:t>
            </a:r>
            <a:r>
              <a:rPr lang="de-DE" sz="1400" dirty="0" smtClean="0"/>
              <a:t>        </a:t>
            </a:r>
            <a:r>
              <a:rPr lang="de-DE" sz="1400" dirty="0"/>
              <a:t>- </a:t>
            </a:r>
            <a:r>
              <a:rPr lang="de-DE" sz="1400" dirty="0" err="1"/>
              <a:t>Bail</a:t>
            </a:r>
            <a:r>
              <a:rPr lang="de-DE" sz="1400" dirty="0"/>
              <a:t> out </a:t>
            </a:r>
            <a:r>
              <a:rPr lang="de-DE" sz="1400" dirty="0" err="1"/>
              <a:t>Stenting</a:t>
            </a:r>
            <a:r>
              <a:rPr lang="de-DE" sz="1400" dirty="0"/>
              <a:t> ACA </a:t>
            </a:r>
            <a:r>
              <a:rPr lang="de-DE" sz="1400" dirty="0" err="1"/>
              <a:t>right</a:t>
            </a:r>
            <a:r>
              <a:rPr lang="de-DE" sz="1400" dirty="0"/>
              <a:t> </a:t>
            </a:r>
            <a:r>
              <a:rPr lang="de-DE" sz="1400" dirty="0" smtClean="0"/>
              <a:t>A1 </a:t>
            </a:r>
            <a:endParaRPr lang="de-DE" sz="1400" dirty="0"/>
          </a:p>
          <a:p>
            <a:r>
              <a:rPr lang="de-DE" sz="1400" dirty="0"/>
              <a:t>                               </a:t>
            </a:r>
            <a:r>
              <a:rPr lang="de-DE" sz="1400" dirty="0" err="1"/>
              <a:t>Microcatheter</a:t>
            </a:r>
            <a:r>
              <a:rPr lang="de-DE" sz="1400" dirty="0"/>
              <a:t>: Excelsior SL 10 </a:t>
            </a:r>
          </a:p>
          <a:p>
            <a:r>
              <a:rPr lang="de-DE" sz="1400" dirty="0"/>
              <a:t>                               Stent: </a:t>
            </a:r>
            <a:r>
              <a:rPr lang="de-DE" sz="1400" dirty="0" smtClean="0"/>
              <a:t>Baby Leo 2 </a:t>
            </a:r>
            <a:r>
              <a:rPr lang="de-DE" sz="1400" dirty="0"/>
              <a:t>x </a:t>
            </a:r>
            <a:r>
              <a:rPr lang="de-DE" sz="1400" dirty="0" smtClean="0"/>
              <a:t>12mm </a:t>
            </a:r>
            <a:endParaRPr lang="de-DE" sz="1400" dirty="0"/>
          </a:p>
          <a:p>
            <a:r>
              <a:rPr lang="de-DE" sz="1400" dirty="0"/>
              <a:t>                               TCD: </a:t>
            </a:r>
            <a:r>
              <a:rPr lang="de-DE" sz="1400" dirty="0" smtClean="0"/>
              <a:t>100 ACA </a:t>
            </a:r>
            <a:r>
              <a:rPr lang="de-DE" sz="1400" dirty="0" err="1"/>
              <a:t>right</a:t>
            </a:r>
            <a:r>
              <a:rPr lang="de-DE" sz="1400" dirty="0"/>
              <a:t> </a:t>
            </a:r>
            <a:r>
              <a:rPr lang="de-DE" sz="1400" dirty="0" err="1"/>
              <a:t>one</a:t>
            </a:r>
            <a:r>
              <a:rPr lang="de-DE" sz="1400" dirty="0"/>
              <a:t> 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err="1"/>
              <a:t>later</a:t>
            </a:r>
            <a:r>
              <a:rPr lang="de-DE" sz="1400" dirty="0"/>
              <a:t> (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10)</a:t>
            </a:r>
          </a:p>
          <a:p>
            <a:r>
              <a:rPr lang="de-DE" sz="1400" dirty="0"/>
              <a:t> </a:t>
            </a:r>
            <a:r>
              <a:rPr lang="de-DE" sz="1400" dirty="0" smtClean="0"/>
              <a:t>                            - </a:t>
            </a:r>
            <a:r>
              <a:rPr lang="de-DE" sz="1400" dirty="0" err="1"/>
              <a:t>Bail</a:t>
            </a:r>
            <a:r>
              <a:rPr lang="de-DE" sz="1400" dirty="0"/>
              <a:t> out </a:t>
            </a:r>
            <a:r>
              <a:rPr lang="de-DE" sz="1400" dirty="0" err="1"/>
              <a:t>Stenting</a:t>
            </a:r>
            <a:r>
              <a:rPr lang="de-DE" sz="1400" dirty="0"/>
              <a:t> ACA </a:t>
            </a:r>
            <a:r>
              <a:rPr lang="de-DE" sz="1400" dirty="0" err="1" smtClean="0"/>
              <a:t>left</a:t>
            </a:r>
            <a:r>
              <a:rPr lang="de-DE" sz="1400" dirty="0" smtClean="0"/>
              <a:t> A1-A2 </a:t>
            </a:r>
            <a:endParaRPr lang="de-DE" sz="1400" dirty="0"/>
          </a:p>
          <a:p>
            <a:r>
              <a:rPr lang="de-DE" sz="1400" dirty="0"/>
              <a:t>                               </a:t>
            </a:r>
            <a:r>
              <a:rPr lang="de-DE" sz="1400" dirty="0" err="1"/>
              <a:t>Microcatheter</a:t>
            </a:r>
            <a:r>
              <a:rPr lang="de-DE" sz="1400" dirty="0"/>
              <a:t>: Excelsior SL 10 </a:t>
            </a:r>
          </a:p>
          <a:p>
            <a:r>
              <a:rPr lang="de-DE" sz="1400" dirty="0"/>
              <a:t>                               Stent: Neuroform Atlas </a:t>
            </a:r>
            <a:r>
              <a:rPr lang="de-DE" sz="1400" dirty="0" smtClean="0"/>
              <a:t>4 </a:t>
            </a:r>
            <a:r>
              <a:rPr lang="de-DE" sz="1400" dirty="0"/>
              <a:t>x </a:t>
            </a:r>
            <a:r>
              <a:rPr lang="de-DE" sz="1400" dirty="0" smtClean="0"/>
              <a:t>24mm </a:t>
            </a:r>
            <a:endParaRPr lang="de-DE" sz="1400" dirty="0"/>
          </a:p>
          <a:p>
            <a:r>
              <a:rPr lang="de-DE" sz="1400" dirty="0"/>
              <a:t>                               TCD: </a:t>
            </a:r>
            <a:r>
              <a:rPr lang="de-DE" sz="1400" dirty="0" smtClean="0"/>
              <a:t>110 ACA </a:t>
            </a:r>
            <a:r>
              <a:rPr lang="de-DE" sz="1400" dirty="0" err="1" smtClean="0"/>
              <a:t>left</a:t>
            </a:r>
            <a:r>
              <a:rPr lang="de-DE" sz="1400" dirty="0" smtClean="0"/>
              <a:t> </a:t>
            </a:r>
            <a:r>
              <a:rPr lang="de-DE" sz="1400" dirty="0" err="1" smtClean="0"/>
              <a:t>one</a:t>
            </a:r>
            <a:r>
              <a:rPr lang="de-DE" sz="1400" dirty="0" smtClean="0"/>
              <a:t> 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err="1"/>
              <a:t>later</a:t>
            </a:r>
            <a:r>
              <a:rPr lang="de-DE" sz="1400" dirty="0"/>
              <a:t> (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10)</a:t>
            </a:r>
          </a:p>
          <a:p>
            <a:r>
              <a:rPr lang="de-DE" sz="1400" dirty="0" smtClean="0"/>
              <a:t>                             - </a:t>
            </a:r>
            <a:r>
              <a:rPr lang="de-DE" sz="1400" dirty="0" err="1"/>
              <a:t>Bail</a:t>
            </a:r>
            <a:r>
              <a:rPr lang="de-DE" sz="1400" dirty="0"/>
              <a:t> out </a:t>
            </a:r>
            <a:r>
              <a:rPr lang="de-DE" sz="1400" dirty="0" err="1"/>
              <a:t>Stenting</a:t>
            </a:r>
            <a:r>
              <a:rPr lang="de-DE" sz="1400" dirty="0"/>
              <a:t> </a:t>
            </a:r>
            <a:r>
              <a:rPr lang="de-DE" sz="1400" dirty="0" smtClean="0"/>
              <a:t>MCA </a:t>
            </a:r>
            <a:r>
              <a:rPr lang="de-DE" sz="1400" dirty="0" err="1" smtClean="0"/>
              <a:t>left</a:t>
            </a:r>
            <a:r>
              <a:rPr lang="de-DE" sz="1400" dirty="0" smtClean="0"/>
              <a:t> ICA-M1</a:t>
            </a:r>
            <a:endParaRPr lang="de-DE" sz="1400" dirty="0"/>
          </a:p>
          <a:p>
            <a:r>
              <a:rPr lang="de-DE" sz="1400" dirty="0"/>
              <a:t>                               </a:t>
            </a:r>
            <a:r>
              <a:rPr lang="de-DE" sz="1400" dirty="0" err="1"/>
              <a:t>Microcatheter</a:t>
            </a:r>
            <a:r>
              <a:rPr lang="de-DE" sz="1400" dirty="0"/>
              <a:t>: Excelsior SL 10 </a:t>
            </a:r>
          </a:p>
          <a:p>
            <a:r>
              <a:rPr lang="de-DE" sz="1400" dirty="0"/>
              <a:t>                               Stent: Neuroform Atlas </a:t>
            </a:r>
            <a:r>
              <a:rPr lang="de-DE" sz="1400" dirty="0" smtClean="0"/>
              <a:t>4,5 </a:t>
            </a:r>
            <a:r>
              <a:rPr lang="de-DE" sz="1400" dirty="0"/>
              <a:t>x </a:t>
            </a:r>
            <a:r>
              <a:rPr lang="de-DE" sz="1400" dirty="0" smtClean="0"/>
              <a:t>30 mm </a:t>
            </a:r>
            <a:endParaRPr lang="de-DE" sz="1400" dirty="0"/>
          </a:p>
          <a:p>
            <a:r>
              <a:rPr lang="de-DE" sz="1400" dirty="0"/>
              <a:t>                               TCD: </a:t>
            </a:r>
            <a:r>
              <a:rPr lang="de-DE" sz="1400" dirty="0" smtClean="0"/>
              <a:t>110 MCA </a:t>
            </a:r>
            <a:r>
              <a:rPr lang="de-DE" sz="1400" dirty="0" err="1" smtClean="0"/>
              <a:t>left</a:t>
            </a:r>
            <a:r>
              <a:rPr lang="de-DE" sz="1400" dirty="0" smtClean="0"/>
              <a:t> </a:t>
            </a:r>
            <a:r>
              <a:rPr lang="de-DE" sz="1400" dirty="0" err="1" smtClean="0"/>
              <a:t>one</a:t>
            </a:r>
            <a:r>
              <a:rPr lang="de-DE" sz="1400" dirty="0" smtClean="0"/>
              <a:t> 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err="1"/>
              <a:t>later</a:t>
            </a:r>
            <a:r>
              <a:rPr lang="de-DE" sz="1400" dirty="0"/>
              <a:t> (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10)</a:t>
            </a:r>
          </a:p>
          <a:p>
            <a:pPr marL="285750" indent="-285750">
              <a:buFontTx/>
              <a:buChar char="-"/>
            </a:pPr>
            <a:r>
              <a:rPr lang="de-DE" sz="1400" dirty="0" smtClean="0"/>
              <a:t>Control </a:t>
            </a:r>
            <a:r>
              <a:rPr lang="de-DE" sz="1400" dirty="0"/>
              <a:t>DSA (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19): </a:t>
            </a:r>
            <a:r>
              <a:rPr lang="de-DE" sz="1400" dirty="0" err="1"/>
              <a:t>no</a:t>
            </a:r>
            <a:r>
              <a:rPr lang="de-DE" sz="1400" dirty="0"/>
              <a:t> </a:t>
            </a:r>
            <a:r>
              <a:rPr lang="de-DE" sz="1400" dirty="0" err="1"/>
              <a:t>Vasospasm</a:t>
            </a:r>
            <a:r>
              <a:rPr lang="de-DE" sz="1400" dirty="0"/>
              <a:t> </a:t>
            </a:r>
            <a:endParaRPr lang="de-DE" sz="1400" dirty="0" smtClean="0"/>
          </a:p>
          <a:p>
            <a:pPr marL="285750" indent="-285750">
              <a:buFontTx/>
              <a:buChar char="-"/>
            </a:pPr>
            <a:r>
              <a:rPr lang="de-DE" sz="1400" dirty="0"/>
              <a:t>Control CCT (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21):  </a:t>
            </a:r>
            <a:r>
              <a:rPr lang="de-DE" sz="1400" dirty="0" err="1"/>
              <a:t>no</a:t>
            </a:r>
            <a:r>
              <a:rPr lang="de-DE" sz="1400" dirty="0"/>
              <a:t> </a:t>
            </a:r>
            <a:r>
              <a:rPr lang="de-DE" sz="1400" dirty="0" err="1"/>
              <a:t>significant</a:t>
            </a:r>
            <a:r>
              <a:rPr lang="de-DE" sz="1400" dirty="0"/>
              <a:t> </a:t>
            </a:r>
            <a:r>
              <a:rPr lang="de-DE" sz="1400" dirty="0" err="1"/>
              <a:t>brain</a:t>
            </a:r>
            <a:r>
              <a:rPr lang="de-DE" sz="1400" dirty="0"/>
              <a:t> </a:t>
            </a:r>
            <a:r>
              <a:rPr lang="de-DE" sz="1400" dirty="0" err="1"/>
              <a:t>lesions</a:t>
            </a:r>
            <a:r>
              <a:rPr lang="de-DE" sz="1400" dirty="0"/>
              <a:t> </a:t>
            </a:r>
            <a:endParaRPr lang="de-DE" sz="1400" dirty="0" smtClean="0"/>
          </a:p>
          <a:p>
            <a:pPr marL="285750" indent="-285750">
              <a:buFontTx/>
              <a:buChar char="-"/>
            </a:pPr>
            <a:r>
              <a:rPr lang="de-DE" sz="1400" dirty="0" smtClean="0"/>
              <a:t>Control </a:t>
            </a:r>
            <a:r>
              <a:rPr lang="de-DE" sz="1400" dirty="0"/>
              <a:t>DSA (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466); </a:t>
            </a:r>
            <a:r>
              <a:rPr lang="de-DE" sz="1400" dirty="0" err="1" smtClean="0"/>
              <a:t>mRS</a:t>
            </a:r>
            <a:r>
              <a:rPr lang="de-DE" sz="1400" dirty="0" smtClean="0"/>
              <a:t> 0 </a:t>
            </a:r>
          </a:p>
          <a:p>
            <a:pPr marL="285750" indent="-285750">
              <a:buFontTx/>
              <a:buChar char="-"/>
            </a:pPr>
            <a:endParaRPr lang="de-DE" sz="1400" dirty="0"/>
          </a:p>
          <a:p>
            <a:endParaRPr lang="de-DE" sz="1400" dirty="0"/>
          </a:p>
          <a:p>
            <a:endParaRPr lang="de-DE" dirty="0"/>
          </a:p>
          <a:p>
            <a:endParaRPr lang="de-DE" dirty="0" smtClean="0"/>
          </a:p>
          <a:p>
            <a:r>
              <a:rPr lang="de-DE" dirty="0" err="1" smtClean="0"/>
              <a:t>Periprocedural</a:t>
            </a:r>
            <a:r>
              <a:rPr lang="de-DE" dirty="0" smtClean="0"/>
              <a:t> </a:t>
            </a:r>
            <a:r>
              <a:rPr lang="de-DE" dirty="0" err="1" smtClean="0"/>
              <a:t>Vasospasm</a:t>
            </a:r>
            <a:r>
              <a:rPr lang="de-DE" dirty="0" smtClean="0"/>
              <a:t>: M1, M2 </a:t>
            </a:r>
            <a:r>
              <a:rPr lang="de-DE" dirty="0" err="1" smtClean="0"/>
              <a:t>right</a:t>
            </a:r>
            <a:r>
              <a:rPr lang="de-DE" dirty="0" smtClean="0"/>
              <a:t>, </a:t>
            </a:r>
            <a:r>
              <a:rPr lang="de-DE" dirty="0" err="1" smtClean="0"/>
              <a:t>coil</a:t>
            </a:r>
            <a:r>
              <a:rPr lang="de-DE" dirty="0" smtClean="0"/>
              <a:t> </a:t>
            </a:r>
            <a:r>
              <a:rPr lang="de-DE" dirty="0" err="1" smtClean="0"/>
              <a:t>protrusion</a:t>
            </a:r>
            <a:endParaRPr lang="de-DE" dirty="0" smtClean="0"/>
          </a:p>
          <a:p>
            <a:r>
              <a:rPr lang="de-DE" dirty="0" smtClean="0"/>
              <a:t>Microcatheter: Headway17</a:t>
            </a:r>
          </a:p>
          <a:p>
            <a:r>
              <a:rPr lang="de-DE" dirty="0" smtClean="0"/>
              <a:t>Stent: LVIS </a:t>
            </a:r>
            <a:r>
              <a:rPr lang="de-DE" dirty="0" err="1" smtClean="0"/>
              <a:t>Jr</a:t>
            </a:r>
            <a:r>
              <a:rPr lang="de-DE" dirty="0" smtClean="0"/>
              <a:t>; M2 </a:t>
            </a:r>
            <a:r>
              <a:rPr lang="de-DE" dirty="0" err="1" smtClean="0"/>
              <a:t>rt</a:t>
            </a:r>
            <a:r>
              <a:rPr lang="de-DE" dirty="0" smtClean="0"/>
              <a:t> inferior </a:t>
            </a:r>
            <a:r>
              <a:rPr lang="de-DE" dirty="0" err="1" smtClean="0"/>
              <a:t>trunk</a:t>
            </a:r>
            <a:r>
              <a:rPr lang="de-DE" dirty="0" smtClean="0"/>
              <a:t> (Ø 0.9 mm) =&gt; M1 </a:t>
            </a:r>
            <a:r>
              <a:rPr lang="de-DE" dirty="0" err="1" smtClean="0"/>
              <a:t>right</a:t>
            </a:r>
            <a:r>
              <a:rPr lang="de-DE" dirty="0" smtClean="0"/>
              <a:t> (Ø 1.2 mm)</a:t>
            </a:r>
          </a:p>
          <a:p>
            <a:r>
              <a:rPr lang="de-DE" dirty="0" err="1" smtClean="0"/>
              <a:t>Periprocedural</a:t>
            </a:r>
            <a:r>
              <a:rPr lang="de-DE" dirty="0" smtClean="0"/>
              <a:t> </a:t>
            </a:r>
            <a:r>
              <a:rPr lang="de-DE" dirty="0" err="1" smtClean="0"/>
              <a:t>medication</a:t>
            </a:r>
            <a:r>
              <a:rPr lang="de-DE" dirty="0" smtClean="0"/>
              <a:t>: 8 mg </a:t>
            </a:r>
            <a:r>
              <a:rPr lang="de-DE" dirty="0" err="1" smtClean="0"/>
              <a:t>milrinone</a:t>
            </a:r>
            <a:r>
              <a:rPr lang="de-DE" dirty="0" smtClean="0"/>
              <a:t> IA, 2x 500 mg ASA IV, 600 mg Clopidogrel PO, 3000 IU non-</a:t>
            </a:r>
            <a:r>
              <a:rPr lang="de-DE" dirty="0" err="1" smtClean="0"/>
              <a:t>fractionated</a:t>
            </a:r>
            <a:r>
              <a:rPr lang="de-DE" dirty="0" smtClean="0"/>
              <a:t> Heparin IV,</a:t>
            </a:r>
          </a:p>
          <a:p>
            <a:r>
              <a:rPr lang="de-DE" dirty="0" smtClean="0"/>
              <a:t>4 mg eptifibatide IA</a:t>
            </a:r>
          </a:p>
          <a:p>
            <a:r>
              <a:rPr lang="de-DE" dirty="0" err="1" smtClean="0"/>
              <a:t>Postprocedural</a:t>
            </a:r>
            <a:r>
              <a:rPr lang="de-DE" dirty="0" smtClean="0"/>
              <a:t> </a:t>
            </a:r>
            <a:r>
              <a:rPr lang="de-DE" dirty="0" err="1" smtClean="0"/>
              <a:t>medication</a:t>
            </a:r>
            <a:r>
              <a:rPr lang="de-DE" dirty="0" smtClean="0"/>
              <a:t>: 100 mg ASA PO </a:t>
            </a:r>
            <a:r>
              <a:rPr lang="de-DE" dirty="0" err="1" smtClean="0"/>
              <a:t>daily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life</a:t>
            </a:r>
            <a:r>
              <a:rPr lang="de-DE" dirty="0" smtClean="0"/>
              <a:t>, 75 mg Clopidogrel PO </a:t>
            </a:r>
            <a:r>
              <a:rPr lang="de-DE" dirty="0" err="1" smtClean="0"/>
              <a:t>daily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6 </a:t>
            </a:r>
            <a:r>
              <a:rPr lang="de-DE" dirty="0" err="1" smtClean="0"/>
              <a:t>months</a:t>
            </a:r>
            <a:endParaRPr lang="de-DE" dirty="0" smtClean="0"/>
          </a:p>
          <a:p>
            <a:r>
              <a:rPr lang="de-DE" dirty="0" err="1" smtClean="0"/>
              <a:t>Nimotop</a:t>
            </a:r>
            <a:r>
              <a:rPr lang="de-DE" dirty="0" smtClean="0"/>
              <a:t> IV: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day</a:t>
            </a:r>
            <a:r>
              <a:rPr lang="de-DE" dirty="0" smtClean="0"/>
              <a:t> 5 </a:t>
            </a:r>
            <a:r>
              <a:rPr lang="de-DE" dirty="0" err="1" smtClean="0"/>
              <a:t>through</a:t>
            </a:r>
            <a:r>
              <a:rPr lang="de-DE" dirty="0" smtClean="0"/>
              <a:t> </a:t>
            </a:r>
            <a:r>
              <a:rPr lang="de-DE" dirty="0" err="1" smtClean="0"/>
              <a:t>day</a:t>
            </a:r>
            <a:r>
              <a:rPr lang="de-DE" dirty="0" smtClean="0"/>
              <a:t> ##</a:t>
            </a:r>
          </a:p>
          <a:p>
            <a:r>
              <a:rPr lang="de-DE" dirty="0" smtClean="0"/>
              <a:t>TCD: </a:t>
            </a:r>
            <a:r>
              <a:rPr lang="de-DE" dirty="0" err="1" smtClean="0"/>
              <a:t>day</a:t>
            </a:r>
            <a:r>
              <a:rPr lang="de-DE" dirty="0" smtClean="0"/>
              <a:t> #: </a:t>
            </a:r>
            <a:r>
              <a:rPr lang="de-DE" dirty="0" err="1" smtClean="0"/>
              <a:t>vessel</a:t>
            </a:r>
            <a:r>
              <a:rPr lang="de-DE" dirty="0"/>
              <a:t>,</a:t>
            </a:r>
            <a:r>
              <a:rPr lang="de-DE" dirty="0" smtClean="0"/>
              <a:t> </a:t>
            </a:r>
            <a:r>
              <a:rPr lang="de-DE" dirty="0" err="1" smtClean="0"/>
              <a:t>value</a:t>
            </a:r>
            <a:r>
              <a:rPr lang="de-DE" dirty="0" smtClean="0"/>
              <a:t>, </a:t>
            </a:r>
            <a:r>
              <a:rPr lang="de-DE" dirty="0" err="1" smtClean="0"/>
              <a:t>day</a:t>
            </a:r>
            <a:r>
              <a:rPr lang="de-DE" dirty="0" smtClean="0"/>
              <a:t> #: </a:t>
            </a:r>
            <a:r>
              <a:rPr lang="de-DE" dirty="0" err="1" smtClean="0"/>
              <a:t>vessel</a:t>
            </a:r>
            <a:r>
              <a:rPr lang="de-DE" dirty="0" smtClean="0"/>
              <a:t>, </a:t>
            </a:r>
            <a:r>
              <a:rPr lang="de-DE" dirty="0" err="1" smtClean="0"/>
              <a:t>value</a:t>
            </a:r>
            <a:r>
              <a:rPr lang="de-DE" dirty="0" smtClean="0"/>
              <a:t>, </a:t>
            </a:r>
            <a:r>
              <a:rPr lang="de-DE" dirty="0" err="1" smtClean="0"/>
              <a:t>day</a:t>
            </a:r>
            <a:r>
              <a:rPr lang="de-DE" dirty="0" smtClean="0"/>
              <a:t> #: </a:t>
            </a:r>
            <a:r>
              <a:rPr lang="de-DE" dirty="0" err="1" smtClean="0"/>
              <a:t>vessel</a:t>
            </a:r>
            <a:r>
              <a:rPr lang="de-DE" dirty="0" smtClean="0"/>
              <a:t>, </a:t>
            </a:r>
            <a:r>
              <a:rPr lang="de-DE" dirty="0" err="1" smtClean="0"/>
              <a:t>value</a:t>
            </a:r>
            <a:r>
              <a:rPr lang="de-DE" dirty="0" smtClean="0"/>
              <a:t>, </a:t>
            </a:r>
            <a:r>
              <a:rPr lang="de-DE" dirty="0" err="1" smtClean="0"/>
              <a:t>day</a:t>
            </a:r>
            <a:r>
              <a:rPr lang="de-DE" dirty="0" smtClean="0"/>
              <a:t> #: </a:t>
            </a:r>
            <a:r>
              <a:rPr lang="de-DE" dirty="0" err="1" smtClean="0"/>
              <a:t>vessel</a:t>
            </a:r>
            <a:r>
              <a:rPr lang="de-DE" dirty="0" smtClean="0"/>
              <a:t>, </a:t>
            </a:r>
            <a:r>
              <a:rPr lang="de-DE" dirty="0" err="1" smtClean="0"/>
              <a:t>value</a:t>
            </a:r>
            <a:endParaRPr lang="de-DE" dirty="0" smtClean="0"/>
          </a:p>
          <a:p>
            <a:r>
              <a:rPr lang="de-DE" dirty="0" err="1" smtClean="0"/>
              <a:t>No</a:t>
            </a:r>
            <a:r>
              <a:rPr lang="de-DE" dirty="0" smtClean="0"/>
              <a:t> additional </a:t>
            </a:r>
            <a:r>
              <a:rPr lang="de-DE" dirty="0" err="1" smtClean="0"/>
              <a:t>vasospasm</a:t>
            </a:r>
            <a:r>
              <a:rPr lang="de-DE" dirty="0" smtClean="0"/>
              <a:t> </a:t>
            </a:r>
            <a:r>
              <a:rPr lang="de-DE" dirty="0" err="1" smtClean="0"/>
              <a:t>treatment</a:t>
            </a:r>
            <a:r>
              <a:rPr lang="de-DE" dirty="0" smtClean="0"/>
              <a:t> </a:t>
            </a:r>
            <a:r>
              <a:rPr lang="de-DE" dirty="0" err="1" smtClean="0"/>
              <a:t>required</a:t>
            </a:r>
            <a:endParaRPr lang="de-DE" dirty="0" smtClean="0"/>
          </a:p>
          <a:p>
            <a:r>
              <a:rPr lang="de-DE" dirty="0" smtClean="0"/>
              <a:t>MRI on </a:t>
            </a:r>
            <a:r>
              <a:rPr lang="de-DE" dirty="0" err="1" smtClean="0"/>
              <a:t>day</a:t>
            </a:r>
            <a:r>
              <a:rPr lang="de-DE" dirty="0" smtClean="0"/>
              <a:t> ### after </a:t>
            </a:r>
            <a:r>
              <a:rPr lang="de-DE" dirty="0" err="1" smtClean="0"/>
              <a:t>the</a:t>
            </a:r>
            <a:r>
              <a:rPr lang="de-DE" dirty="0" smtClean="0"/>
              <a:t> SAH </a:t>
            </a:r>
            <a:r>
              <a:rPr lang="de-DE" dirty="0" err="1" smtClean="0"/>
              <a:t>showed</a:t>
            </a:r>
            <a:r>
              <a:rPr lang="de-DE" dirty="0" smtClean="0"/>
              <a:t> gliotic </a:t>
            </a:r>
            <a:r>
              <a:rPr lang="de-DE" dirty="0" err="1" smtClean="0"/>
              <a:t>scars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right</a:t>
            </a:r>
            <a:r>
              <a:rPr lang="de-DE" dirty="0" smtClean="0"/>
              <a:t> frontal lobe;</a:t>
            </a:r>
          </a:p>
          <a:p>
            <a:r>
              <a:rPr lang="de-DE" dirty="0" smtClean="0"/>
              <a:t>Clinical </a:t>
            </a:r>
            <a:r>
              <a:rPr lang="de-DE" dirty="0" err="1" smtClean="0"/>
              <a:t>outcome</a:t>
            </a:r>
            <a:r>
              <a:rPr lang="de-DE" dirty="0" smtClean="0"/>
              <a:t>: mRS 0, #### </a:t>
            </a:r>
            <a:r>
              <a:rPr lang="de-DE" dirty="0" err="1" smtClean="0"/>
              <a:t>days</a:t>
            </a:r>
            <a:r>
              <a:rPr lang="de-DE" dirty="0" smtClean="0"/>
              <a:t> after </a:t>
            </a:r>
            <a:r>
              <a:rPr lang="de-DE" dirty="0" err="1" smtClean="0"/>
              <a:t>the</a:t>
            </a:r>
            <a:r>
              <a:rPr lang="de-DE" dirty="0" smtClean="0"/>
              <a:t> SAH (</a:t>
            </a:r>
            <a:r>
              <a:rPr lang="de-DE" dirty="0" err="1" smtClean="0"/>
              <a:t>telephone</a:t>
            </a:r>
            <a:r>
              <a:rPr lang="de-DE" dirty="0" smtClean="0"/>
              <a:t> interview) </a:t>
            </a:r>
          </a:p>
          <a:p>
            <a:endParaRPr lang="de-DE" dirty="0" smtClean="0"/>
          </a:p>
          <a:p>
            <a:r>
              <a:rPr lang="de-DE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258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02" t="3994" r="22574" b="17285"/>
          <a:stretch/>
        </p:blipFill>
        <p:spPr>
          <a:xfrm>
            <a:off x="0" y="0"/>
            <a:ext cx="1962150" cy="2200276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4" r="12025" b="6038"/>
          <a:stretch/>
        </p:blipFill>
        <p:spPr>
          <a:xfrm>
            <a:off x="1962150" y="0"/>
            <a:ext cx="2047875" cy="220562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8" t="15581" r="35232" b="32620"/>
          <a:stretch/>
        </p:blipFill>
        <p:spPr>
          <a:xfrm>
            <a:off x="4010025" y="0"/>
            <a:ext cx="2417410" cy="2200276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58" t="27168" r="29694" b="15921"/>
          <a:stretch/>
        </p:blipFill>
        <p:spPr>
          <a:xfrm>
            <a:off x="6427435" y="0"/>
            <a:ext cx="2015822" cy="2200276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8" t="7157" r="14662" b="13099"/>
          <a:stretch/>
        </p:blipFill>
        <p:spPr>
          <a:xfrm>
            <a:off x="8443257" y="0"/>
            <a:ext cx="2409826" cy="222885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0" t="10469" r="20674"/>
          <a:stretch/>
        </p:blipFill>
        <p:spPr>
          <a:xfrm>
            <a:off x="0" y="2466975"/>
            <a:ext cx="1840973" cy="222885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41" t="17625" r="36814" b="14899"/>
          <a:stretch/>
        </p:blipFill>
        <p:spPr>
          <a:xfrm>
            <a:off x="1840973" y="2466975"/>
            <a:ext cx="1226994" cy="222885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48" t="18989" r="23048" b="14899"/>
          <a:stretch/>
        </p:blipFill>
        <p:spPr>
          <a:xfrm>
            <a:off x="3067967" y="2461626"/>
            <a:ext cx="2061452" cy="2234199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94" t="26146" r="32068" b="17966"/>
          <a:stretch/>
        </p:blipFill>
        <p:spPr>
          <a:xfrm>
            <a:off x="5129419" y="2466975"/>
            <a:ext cx="1821134" cy="222885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70" t="45229" r="26793" b="5357"/>
          <a:stretch/>
        </p:blipFill>
        <p:spPr>
          <a:xfrm>
            <a:off x="6950552" y="2461626"/>
            <a:ext cx="1895219" cy="2234199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5" t="23855" r="26002" b="21620"/>
          <a:stretch/>
        </p:blipFill>
        <p:spPr>
          <a:xfrm>
            <a:off x="8845770" y="2461626"/>
            <a:ext cx="2569327" cy="2234199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2" t="14218" r="21287" b="9447"/>
          <a:stretch/>
        </p:blipFill>
        <p:spPr>
          <a:xfrm>
            <a:off x="0" y="5000624"/>
            <a:ext cx="1791041" cy="1857376"/>
          </a:xfrm>
          <a:prstGeom prst="rect">
            <a:avLst/>
          </a:prstGeom>
        </p:spPr>
      </p:pic>
      <p:sp>
        <p:nvSpPr>
          <p:cNvPr id="16" name="Textfeld 15"/>
          <p:cNvSpPr txBox="1"/>
          <p:nvPr/>
        </p:nvSpPr>
        <p:spPr>
          <a:xfrm>
            <a:off x="-53672" y="1841642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4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18" name="Textfeld 17"/>
          <p:cNvSpPr txBox="1"/>
          <p:nvPr/>
        </p:nvSpPr>
        <p:spPr>
          <a:xfrm>
            <a:off x="3067585" y="4422917"/>
            <a:ext cx="646652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200" dirty="0" smtClean="0"/>
              <a:t>Day 14 </a:t>
            </a:r>
            <a:endParaRPr lang="en-US" sz="1200" dirty="0"/>
          </a:p>
        </p:txBody>
      </p:sp>
      <p:sp>
        <p:nvSpPr>
          <p:cNvPr id="19" name="Textfeld 18"/>
          <p:cNvSpPr txBox="1"/>
          <p:nvPr/>
        </p:nvSpPr>
        <p:spPr>
          <a:xfrm>
            <a:off x="2495550" y="4422917"/>
            <a:ext cx="568104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200" dirty="0" smtClean="0"/>
              <a:t>Day 5 </a:t>
            </a:r>
            <a:endParaRPr lang="en-US" sz="1200" dirty="0"/>
          </a:p>
        </p:txBody>
      </p:sp>
      <p:sp>
        <p:nvSpPr>
          <p:cNvPr id="20" name="Textfeld 19"/>
          <p:cNvSpPr txBox="1"/>
          <p:nvPr/>
        </p:nvSpPr>
        <p:spPr>
          <a:xfrm>
            <a:off x="2041828" y="1841642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5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21" name="Textfeld 20"/>
          <p:cNvSpPr txBox="1"/>
          <p:nvPr/>
        </p:nvSpPr>
        <p:spPr>
          <a:xfrm>
            <a:off x="5125106" y="4418826"/>
            <a:ext cx="689932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200" dirty="0" smtClean="0"/>
              <a:t>Day 112</a:t>
            </a:r>
            <a:endParaRPr lang="en-US" sz="1200" dirty="0"/>
          </a:p>
        </p:txBody>
      </p:sp>
      <p:sp>
        <p:nvSpPr>
          <p:cNvPr id="22" name="Textfeld 21"/>
          <p:cNvSpPr txBox="1"/>
          <p:nvPr/>
        </p:nvSpPr>
        <p:spPr>
          <a:xfrm>
            <a:off x="8322073" y="4418826"/>
            <a:ext cx="76848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200" dirty="0" smtClean="0"/>
              <a:t>Day 3221</a:t>
            </a:r>
            <a:endParaRPr lang="en-US" sz="1200" dirty="0"/>
          </a:p>
        </p:txBody>
      </p:sp>
      <p:sp>
        <p:nvSpPr>
          <p:cNvPr id="23" name="Textfeld 22"/>
          <p:cNvSpPr txBox="1"/>
          <p:nvPr/>
        </p:nvSpPr>
        <p:spPr>
          <a:xfrm>
            <a:off x="1355" y="6581001"/>
            <a:ext cx="76848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200" dirty="0" smtClean="0"/>
              <a:t>Day 3320</a:t>
            </a:r>
            <a:endParaRPr lang="en-US" sz="1200" dirty="0"/>
          </a:p>
        </p:txBody>
      </p:sp>
      <p:sp>
        <p:nvSpPr>
          <p:cNvPr id="2" name="Pfeil nach unten 1"/>
          <p:cNvSpPr/>
          <p:nvPr/>
        </p:nvSpPr>
        <p:spPr>
          <a:xfrm flipV="1">
            <a:off x="2703402" y="1508267"/>
            <a:ext cx="152400" cy="33337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feld 23"/>
          <p:cNvSpPr txBox="1"/>
          <p:nvPr/>
        </p:nvSpPr>
        <p:spPr>
          <a:xfrm>
            <a:off x="4010025" y="1832990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5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25" name="Textfeld 24"/>
          <p:cNvSpPr txBox="1"/>
          <p:nvPr/>
        </p:nvSpPr>
        <p:spPr>
          <a:xfrm>
            <a:off x="6492169" y="1832990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5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26" name="Textfeld 25"/>
          <p:cNvSpPr txBox="1"/>
          <p:nvPr/>
        </p:nvSpPr>
        <p:spPr>
          <a:xfrm>
            <a:off x="8449430" y="1859518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5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27" name="Textfeld 26"/>
          <p:cNvSpPr txBox="1"/>
          <p:nvPr/>
        </p:nvSpPr>
        <p:spPr>
          <a:xfrm>
            <a:off x="-3931" y="4325039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5</a:t>
            </a:r>
            <a:r>
              <a:rPr lang="de-DE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727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feld 41"/>
          <p:cNvSpPr txBox="1"/>
          <p:nvPr/>
        </p:nvSpPr>
        <p:spPr>
          <a:xfrm>
            <a:off x="0" y="6537067"/>
            <a:ext cx="1909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Thrombus </a:t>
            </a:r>
            <a:r>
              <a:rPr lang="de-DE" dirty="0" err="1" smtClean="0">
                <a:solidFill>
                  <a:schemeClr val="bg1"/>
                </a:solidFill>
              </a:rPr>
              <a:t>post</a:t>
            </a:r>
            <a:r>
              <a:rPr lang="de-DE" dirty="0" smtClean="0">
                <a:solidFill>
                  <a:schemeClr val="bg1"/>
                </a:solidFill>
              </a:rPr>
              <a:t> LIF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Grafik 3"/>
          <p:cNvPicPr preferRelativeResize="0"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54" t="13750" r="16217" b="3855"/>
          <a:stretch/>
        </p:blipFill>
        <p:spPr>
          <a:xfrm>
            <a:off x="0" y="0"/>
            <a:ext cx="1818000" cy="2192400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0" y="1826961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1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5" name="Grafik 4"/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5" t="21330" r="33175" b="841"/>
          <a:stretch/>
        </p:blipFill>
        <p:spPr>
          <a:xfrm>
            <a:off x="1818000" y="0"/>
            <a:ext cx="1818000" cy="21924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1818000" y="1823068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Day </a:t>
            </a:r>
            <a:r>
              <a:rPr lang="de-DE" sz="1200" dirty="0"/>
              <a:t>2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6" name="Grafik 5"/>
          <p:cNvPicPr preferRelativeResize="0"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42" t="12377" r="12035" b="2563"/>
          <a:stretch/>
        </p:blipFill>
        <p:spPr>
          <a:xfrm>
            <a:off x="3636000" y="0"/>
            <a:ext cx="1818000" cy="2192400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3636000" y="1823068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Day </a:t>
            </a:r>
            <a:r>
              <a:rPr lang="de-DE" sz="1200" dirty="0"/>
              <a:t>2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14" name="Grafik 13"/>
          <p:cNvPicPr preferRelativeResize="0"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70" t="41649" r="27362" b="17371"/>
          <a:stretch/>
        </p:blipFill>
        <p:spPr>
          <a:xfrm>
            <a:off x="5454000" y="0"/>
            <a:ext cx="1818000" cy="2192400"/>
          </a:xfrm>
          <a:prstGeom prst="rect">
            <a:avLst/>
          </a:prstGeom>
        </p:spPr>
      </p:pic>
      <p:sp>
        <p:nvSpPr>
          <p:cNvPr id="18" name="Textfeld 17"/>
          <p:cNvSpPr txBox="1"/>
          <p:nvPr/>
        </p:nvSpPr>
        <p:spPr>
          <a:xfrm>
            <a:off x="5454000" y="1823068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Day </a:t>
            </a:r>
            <a:r>
              <a:rPr lang="de-DE" sz="1200" dirty="0"/>
              <a:t>7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17" name="Grafik 16"/>
          <p:cNvPicPr preferRelativeResize="0"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99" t="48881" r="28947" b="3596"/>
          <a:stretch/>
        </p:blipFill>
        <p:spPr>
          <a:xfrm>
            <a:off x="7272000" y="0"/>
            <a:ext cx="1842887" cy="2192400"/>
          </a:xfrm>
          <a:prstGeom prst="rect">
            <a:avLst/>
          </a:prstGeom>
        </p:spPr>
      </p:pic>
      <p:sp>
        <p:nvSpPr>
          <p:cNvPr id="20" name="Textfeld 19"/>
          <p:cNvSpPr txBox="1"/>
          <p:nvPr/>
        </p:nvSpPr>
        <p:spPr>
          <a:xfrm>
            <a:off x="8537340" y="1823068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Day </a:t>
            </a:r>
            <a:r>
              <a:rPr lang="de-DE" sz="1200" dirty="0"/>
              <a:t>7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21" name="Grafik 20"/>
          <p:cNvPicPr preferRelativeResize="0">
            <a:picLocks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84" t="53014" r="35818" b="14271"/>
          <a:stretch/>
        </p:blipFill>
        <p:spPr>
          <a:xfrm>
            <a:off x="0" y="2192400"/>
            <a:ext cx="1818000" cy="2192400"/>
          </a:xfrm>
          <a:prstGeom prst="rect">
            <a:avLst/>
          </a:prstGeom>
        </p:spPr>
      </p:pic>
      <p:pic>
        <p:nvPicPr>
          <p:cNvPr id="22" name="Grafik 21"/>
          <p:cNvPicPr preferRelativeResize="0">
            <a:picLocks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06" t="56113" r="27098" b="7040"/>
          <a:stretch/>
        </p:blipFill>
        <p:spPr>
          <a:xfrm>
            <a:off x="1818000" y="2192400"/>
            <a:ext cx="1818000" cy="2192400"/>
          </a:xfrm>
          <a:prstGeom prst="rect">
            <a:avLst/>
          </a:prstGeom>
        </p:spPr>
      </p:pic>
      <p:sp>
        <p:nvSpPr>
          <p:cNvPr id="24" name="Textfeld 23"/>
          <p:cNvSpPr txBox="1"/>
          <p:nvPr/>
        </p:nvSpPr>
        <p:spPr>
          <a:xfrm>
            <a:off x="0" y="4015468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8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25" name="Textfeld 24"/>
          <p:cNvSpPr txBox="1"/>
          <p:nvPr/>
        </p:nvSpPr>
        <p:spPr>
          <a:xfrm>
            <a:off x="1818000" y="4015468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Day </a:t>
            </a:r>
            <a:r>
              <a:rPr lang="de-DE" sz="1200" dirty="0"/>
              <a:t>8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23" name="Grafik 22"/>
          <p:cNvPicPr preferRelativeResize="0">
            <a:picLocks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54" t="36484" r="13092" b="10139"/>
          <a:stretch/>
        </p:blipFill>
        <p:spPr>
          <a:xfrm>
            <a:off x="3636000" y="2192400"/>
            <a:ext cx="1818000" cy="2192400"/>
          </a:xfrm>
          <a:prstGeom prst="rect">
            <a:avLst/>
          </a:prstGeom>
        </p:spPr>
      </p:pic>
      <p:pic>
        <p:nvPicPr>
          <p:cNvPr id="27" name="Grafik 26"/>
          <p:cNvPicPr preferRelativeResize="0">
            <a:picLocks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4" t="3080" r="30797" b="6351"/>
          <a:stretch/>
        </p:blipFill>
        <p:spPr>
          <a:xfrm>
            <a:off x="7272000" y="2192400"/>
            <a:ext cx="1818000" cy="2192400"/>
          </a:xfrm>
          <a:prstGeom prst="rect">
            <a:avLst/>
          </a:prstGeom>
        </p:spPr>
      </p:pic>
      <p:pic>
        <p:nvPicPr>
          <p:cNvPr id="28" name="Grafik 27"/>
          <p:cNvPicPr preferRelativeResize="0">
            <a:picLocks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49" t="2391" r="24983" b="33556"/>
          <a:stretch/>
        </p:blipFill>
        <p:spPr>
          <a:xfrm>
            <a:off x="5454000" y="2192400"/>
            <a:ext cx="1818000" cy="2192400"/>
          </a:xfrm>
          <a:prstGeom prst="rect">
            <a:avLst/>
          </a:prstGeom>
        </p:spPr>
      </p:pic>
      <p:pic>
        <p:nvPicPr>
          <p:cNvPr id="29" name="Grafik 28"/>
          <p:cNvPicPr preferRelativeResize="0">
            <a:picLocks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46" t="4812" r="13594" b="30790"/>
          <a:stretch/>
        </p:blipFill>
        <p:spPr>
          <a:xfrm>
            <a:off x="-2023" y="4384800"/>
            <a:ext cx="1817232" cy="2192400"/>
          </a:xfrm>
          <a:prstGeom prst="rect">
            <a:avLst/>
          </a:prstGeom>
        </p:spPr>
      </p:pic>
      <p:sp>
        <p:nvSpPr>
          <p:cNvPr id="31" name="Pfeil nach unten 30"/>
          <p:cNvSpPr/>
          <p:nvPr/>
        </p:nvSpPr>
        <p:spPr>
          <a:xfrm rot="19430750">
            <a:off x="8533667" y="3286354"/>
            <a:ext cx="183557" cy="370379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Grafik 29"/>
          <p:cNvPicPr preferRelativeResize="0">
            <a:picLocks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4" t="5834" r="28683" b="19092"/>
          <a:stretch/>
        </p:blipFill>
        <p:spPr>
          <a:xfrm>
            <a:off x="1816604" y="4384800"/>
            <a:ext cx="1818000" cy="2192400"/>
          </a:xfrm>
          <a:prstGeom prst="rect">
            <a:avLst/>
          </a:prstGeom>
        </p:spPr>
      </p:pic>
      <p:pic>
        <p:nvPicPr>
          <p:cNvPr id="32" name="Grafik 31"/>
          <p:cNvPicPr preferRelativeResize="0">
            <a:picLocks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3" t="47068" r="23287" b="11686"/>
          <a:stretch/>
        </p:blipFill>
        <p:spPr>
          <a:xfrm>
            <a:off x="3633209" y="4384800"/>
            <a:ext cx="1818000" cy="2192400"/>
          </a:xfrm>
          <a:prstGeom prst="rect">
            <a:avLst/>
          </a:prstGeom>
        </p:spPr>
      </p:pic>
      <p:sp>
        <p:nvSpPr>
          <p:cNvPr id="34" name="Textfeld 33"/>
          <p:cNvSpPr txBox="1"/>
          <p:nvPr/>
        </p:nvSpPr>
        <p:spPr>
          <a:xfrm>
            <a:off x="3637395" y="4015468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Day </a:t>
            </a:r>
            <a:r>
              <a:rPr lang="de-DE" sz="1200" dirty="0"/>
              <a:t>8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35" name="Textfeld 34"/>
          <p:cNvSpPr txBox="1"/>
          <p:nvPr/>
        </p:nvSpPr>
        <p:spPr>
          <a:xfrm>
            <a:off x="5458043" y="4057488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Day </a:t>
            </a:r>
            <a:r>
              <a:rPr lang="de-DE" sz="1200" dirty="0"/>
              <a:t>8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36" name="Textfeld 35"/>
          <p:cNvSpPr txBox="1"/>
          <p:nvPr/>
        </p:nvSpPr>
        <p:spPr>
          <a:xfrm>
            <a:off x="7174847" y="4015468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Day </a:t>
            </a:r>
            <a:r>
              <a:rPr lang="de-DE" sz="1200" dirty="0"/>
              <a:t>8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37" name="Textfeld 36"/>
          <p:cNvSpPr txBox="1"/>
          <p:nvPr/>
        </p:nvSpPr>
        <p:spPr>
          <a:xfrm>
            <a:off x="-8857" y="6200130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8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38" name="Textfeld 37"/>
          <p:cNvSpPr txBox="1"/>
          <p:nvPr/>
        </p:nvSpPr>
        <p:spPr>
          <a:xfrm>
            <a:off x="1822043" y="6207868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8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39" name="Textfeld 38"/>
          <p:cNvSpPr txBox="1"/>
          <p:nvPr/>
        </p:nvSpPr>
        <p:spPr>
          <a:xfrm>
            <a:off x="3667019" y="6200130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8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33" name="Pfeil nach unten 32"/>
          <p:cNvSpPr/>
          <p:nvPr/>
        </p:nvSpPr>
        <p:spPr>
          <a:xfrm rot="1914360">
            <a:off x="548525" y="5501002"/>
            <a:ext cx="188070" cy="393133"/>
          </a:xfrm>
          <a:prstGeom prst="downArrow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Pfeil nach unten 42"/>
          <p:cNvSpPr/>
          <p:nvPr/>
        </p:nvSpPr>
        <p:spPr>
          <a:xfrm rot="19430750">
            <a:off x="8235919" y="3555435"/>
            <a:ext cx="183557" cy="370379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Grafik 40"/>
          <p:cNvPicPr preferRelativeResize="0">
            <a:picLocks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49" t="40616" r="36875" b="13583"/>
          <a:stretch/>
        </p:blipFill>
        <p:spPr>
          <a:xfrm>
            <a:off x="5448418" y="4377062"/>
            <a:ext cx="1818000" cy="2192400"/>
          </a:xfrm>
          <a:prstGeom prst="rect">
            <a:avLst/>
          </a:prstGeom>
        </p:spPr>
      </p:pic>
      <p:pic>
        <p:nvPicPr>
          <p:cNvPr id="44" name="Grafik 43"/>
          <p:cNvPicPr preferRelativeResize="0">
            <a:picLocks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42" t="49124" r="26847" b="2484"/>
          <a:stretch/>
        </p:blipFill>
        <p:spPr>
          <a:xfrm>
            <a:off x="7260836" y="4377062"/>
            <a:ext cx="1818000" cy="2192400"/>
          </a:xfrm>
          <a:prstGeom prst="rect">
            <a:avLst/>
          </a:prstGeom>
        </p:spPr>
      </p:pic>
      <p:sp>
        <p:nvSpPr>
          <p:cNvPr id="47" name="Textfeld 46"/>
          <p:cNvSpPr txBox="1"/>
          <p:nvPr/>
        </p:nvSpPr>
        <p:spPr>
          <a:xfrm>
            <a:off x="6348141" y="6200130"/>
            <a:ext cx="6146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19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48" name="Textfeld 47"/>
          <p:cNvSpPr txBox="1"/>
          <p:nvPr/>
        </p:nvSpPr>
        <p:spPr>
          <a:xfrm>
            <a:off x="7249672" y="6207868"/>
            <a:ext cx="6146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19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49" name="Pfeil nach unten 48"/>
          <p:cNvSpPr/>
          <p:nvPr/>
        </p:nvSpPr>
        <p:spPr>
          <a:xfrm rot="19430750">
            <a:off x="2743923" y="5512378"/>
            <a:ext cx="183557" cy="370379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feld 13"/>
          <p:cNvSpPr txBox="1"/>
          <p:nvPr/>
        </p:nvSpPr>
        <p:spPr>
          <a:xfrm>
            <a:off x="8302245" y="2835106"/>
            <a:ext cx="1013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chemeClr val="bg1"/>
                </a:solidFill>
              </a:rPr>
              <a:t>Neuroform Atlas 3 x 15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45" name="Textfeld 13"/>
          <p:cNvSpPr txBox="1"/>
          <p:nvPr/>
        </p:nvSpPr>
        <p:spPr>
          <a:xfrm>
            <a:off x="4436314" y="2714132"/>
            <a:ext cx="10131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50" dirty="0" smtClean="0">
                <a:solidFill>
                  <a:schemeClr val="bg1"/>
                </a:solidFill>
              </a:rPr>
              <a:t>pRESET-LT-4/20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46" name="Textfeld 13"/>
          <p:cNvSpPr txBox="1"/>
          <p:nvPr/>
        </p:nvSpPr>
        <p:spPr>
          <a:xfrm>
            <a:off x="7524220" y="3204438"/>
            <a:ext cx="1013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chemeClr val="bg1"/>
                </a:solidFill>
              </a:rPr>
              <a:t>Baby </a:t>
            </a:r>
            <a:r>
              <a:rPr lang="de-DE" sz="1000" dirty="0" smtClean="0">
                <a:solidFill>
                  <a:schemeClr val="bg1"/>
                </a:solidFill>
              </a:rPr>
              <a:t>Leo</a:t>
            </a:r>
          </a:p>
          <a:p>
            <a:r>
              <a:rPr lang="de-DE" sz="1000" dirty="0" smtClean="0">
                <a:solidFill>
                  <a:schemeClr val="bg1"/>
                </a:solidFill>
              </a:rPr>
              <a:t> </a:t>
            </a:r>
            <a:r>
              <a:rPr lang="de-DE" sz="1000" dirty="0">
                <a:solidFill>
                  <a:schemeClr val="bg1"/>
                </a:solidFill>
              </a:rPr>
              <a:t>2 x </a:t>
            </a:r>
            <a:r>
              <a:rPr lang="de-DE" sz="1000" dirty="0" smtClean="0">
                <a:solidFill>
                  <a:schemeClr val="bg1"/>
                </a:solidFill>
              </a:rPr>
              <a:t>12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50" name="Textfeld 13"/>
          <p:cNvSpPr txBox="1"/>
          <p:nvPr/>
        </p:nvSpPr>
        <p:spPr>
          <a:xfrm>
            <a:off x="319719" y="5040757"/>
            <a:ext cx="1013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chemeClr val="bg1"/>
                </a:solidFill>
              </a:rPr>
              <a:t>Neuroform Atlas </a:t>
            </a:r>
            <a:r>
              <a:rPr lang="de-DE" sz="1000" dirty="0" smtClean="0">
                <a:solidFill>
                  <a:schemeClr val="bg1"/>
                </a:solidFill>
              </a:rPr>
              <a:t>4 </a:t>
            </a:r>
            <a:r>
              <a:rPr lang="de-DE" sz="1000" dirty="0">
                <a:solidFill>
                  <a:schemeClr val="bg1"/>
                </a:solidFill>
              </a:rPr>
              <a:t>x </a:t>
            </a:r>
            <a:r>
              <a:rPr lang="de-DE" sz="1000" dirty="0" smtClean="0">
                <a:solidFill>
                  <a:schemeClr val="bg1"/>
                </a:solidFill>
              </a:rPr>
              <a:t>24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51" name="Textfeld 13"/>
          <p:cNvSpPr txBox="1"/>
          <p:nvPr/>
        </p:nvSpPr>
        <p:spPr>
          <a:xfrm>
            <a:off x="2229717" y="5040757"/>
            <a:ext cx="1013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dirty="0">
                <a:solidFill>
                  <a:schemeClr val="bg1"/>
                </a:solidFill>
              </a:rPr>
              <a:t>Neuroform Atlas </a:t>
            </a:r>
            <a:r>
              <a:rPr lang="de-DE" sz="1000" dirty="0" smtClean="0">
                <a:solidFill>
                  <a:schemeClr val="bg1"/>
                </a:solidFill>
              </a:rPr>
              <a:t>4,5 </a:t>
            </a:r>
            <a:r>
              <a:rPr lang="de-DE" sz="1000" dirty="0">
                <a:solidFill>
                  <a:schemeClr val="bg1"/>
                </a:solidFill>
              </a:rPr>
              <a:t>x </a:t>
            </a:r>
            <a:r>
              <a:rPr lang="de-DE" sz="1000" dirty="0" smtClean="0">
                <a:solidFill>
                  <a:schemeClr val="bg1"/>
                </a:solidFill>
              </a:rPr>
              <a:t>30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2009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 preferRelativeResize="0"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8" t="4987" r="22542" b="-1"/>
          <a:stretch/>
        </p:blipFill>
        <p:spPr>
          <a:xfrm>
            <a:off x="0" y="0"/>
            <a:ext cx="1818000" cy="2192400"/>
          </a:xfrm>
        </p:spPr>
      </p:pic>
      <p:sp>
        <p:nvSpPr>
          <p:cNvPr id="5" name="Textfeld 4"/>
          <p:cNvSpPr txBox="1"/>
          <p:nvPr/>
        </p:nvSpPr>
        <p:spPr>
          <a:xfrm>
            <a:off x="0" y="1823068"/>
            <a:ext cx="6146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21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6" name="Grafik 5"/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9" t="32621" r="40848" b="9105"/>
          <a:stretch/>
        </p:blipFill>
        <p:spPr>
          <a:xfrm>
            <a:off x="1818000" y="0"/>
            <a:ext cx="1818000" cy="2192400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1813509" y="1817336"/>
            <a:ext cx="7296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466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8" name="Grafik 7"/>
          <p:cNvPicPr preferRelativeResize="0"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26" t="25805" r="17049" b="3993"/>
          <a:stretch/>
        </p:blipFill>
        <p:spPr>
          <a:xfrm>
            <a:off x="3640491" y="0"/>
            <a:ext cx="1818000" cy="21924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4724334" y="1818161"/>
            <a:ext cx="7296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466</a:t>
            </a:r>
            <a:r>
              <a:rPr lang="de-DE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967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276225" y="285750"/>
            <a:ext cx="8349273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/>
              <a:t>Patient #2 </a:t>
            </a:r>
          </a:p>
          <a:p>
            <a:r>
              <a:rPr lang="de-DE" sz="1400" dirty="0" smtClean="0"/>
              <a:t>-      </a:t>
            </a:r>
            <a:r>
              <a:rPr lang="de-DE" sz="1400" dirty="0" err="1" smtClean="0"/>
              <a:t>Female</a:t>
            </a:r>
            <a:r>
              <a:rPr lang="de-DE" sz="1400" dirty="0" smtClean="0"/>
              <a:t>, 48-years-old</a:t>
            </a:r>
          </a:p>
          <a:p>
            <a:r>
              <a:rPr lang="de-DE" sz="1400" dirty="0" smtClean="0"/>
              <a:t>-      </a:t>
            </a:r>
            <a:r>
              <a:rPr lang="de-DE" sz="1400" dirty="0" err="1" smtClean="0"/>
              <a:t>Aneurysm</a:t>
            </a:r>
            <a:r>
              <a:rPr lang="de-DE" sz="1400" dirty="0" smtClean="0"/>
              <a:t>: MCA, SAH: HH I, Fisher </a:t>
            </a:r>
            <a:r>
              <a:rPr lang="de-DE" sz="1400" dirty="0"/>
              <a:t>1 (DSA 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7, DAS </a:t>
            </a:r>
            <a:r>
              <a:rPr lang="de-DE" sz="1400" dirty="0" err="1" smtClean="0"/>
              <a:t>day</a:t>
            </a:r>
            <a:r>
              <a:rPr lang="de-DE" sz="1400" dirty="0" smtClean="0"/>
              <a:t> 8) </a:t>
            </a:r>
          </a:p>
          <a:p>
            <a:pPr marL="285750" indent="-285750">
              <a:buFontTx/>
              <a:buChar char="-"/>
            </a:pPr>
            <a:r>
              <a:rPr lang="de-DE" sz="1400" dirty="0" err="1" smtClean="0"/>
              <a:t>Aneurysm</a:t>
            </a:r>
            <a:r>
              <a:rPr lang="de-DE" sz="1400" dirty="0" smtClean="0"/>
              <a:t> </a:t>
            </a:r>
            <a:r>
              <a:rPr lang="de-DE" sz="1400" dirty="0" err="1" smtClean="0"/>
              <a:t>treatment</a:t>
            </a:r>
            <a:r>
              <a:rPr lang="de-DE" sz="1400" dirty="0"/>
              <a:t>: </a:t>
            </a:r>
            <a:r>
              <a:rPr lang="de-DE" sz="1400" dirty="0" err="1" smtClean="0"/>
              <a:t>Coil</a:t>
            </a:r>
            <a:r>
              <a:rPr lang="de-DE" sz="1400" dirty="0" smtClean="0"/>
              <a:t> </a:t>
            </a:r>
            <a:r>
              <a:rPr lang="de-DE" sz="1400" dirty="0" err="1" smtClean="0"/>
              <a:t>occlusion</a:t>
            </a:r>
            <a:r>
              <a:rPr lang="de-DE" sz="1400" dirty="0" smtClean="0"/>
              <a:t>, </a:t>
            </a:r>
            <a:r>
              <a:rPr lang="de-DE" sz="1400" dirty="0" err="1"/>
              <a:t>coil</a:t>
            </a:r>
            <a:r>
              <a:rPr lang="de-DE" sz="1400" dirty="0"/>
              <a:t> </a:t>
            </a:r>
            <a:r>
              <a:rPr lang="de-DE" sz="1400" dirty="0" err="1" smtClean="0"/>
              <a:t>protrusion</a:t>
            </a:r>
            <a:r>
              <a:rPr lang="de-DE" sz="1400" dirty="0" smtClean="0"/>
              <a:t> (DSA </a:t>
            </a:r>
            <a:r>
              <a:rPr lang="de-DE" sz="1400" dirty="0" err="1" smtClean="0"/>
              <a:t>day</a:t>
            </a:r>
            <a:r>
              <a:rPr lang="de-DE" sz="1400" dirty="0" smtClean="0"/>
              <a:t> 9) </a:t>
            </a:r>
          </a:p>
          <a:p>
            <a:r>
              <a:rPr lang="de-DE" sz="1400" dirty="0" smtClean="0"/>
              <a:t>       </a:t>
            </a:r>
            <a:r>
              <a:rPr lang="de-DE" sz="1400" dirty="0" err="1" smtClean="0"/>
              <a:t>periprocedural</a:t>
            </a:r>
            <a:r>
              <a:rPr lang="de-DE" sz="1400" dirty="0" smtClean="0"/>
              <a:t> </a:t>
            </a:r>
            <a:r>
              <a:rPr lang="de-DE" sz="1400" dirty="0" err="1"/>
              <a:t>medication</a:t>
            </a:r>
            <a:r>
              <a:rPr lang="de-DE" sz="1400" dirty="0" smtClean="0"/>
              <a:t>: 1000 mg </a:t>
            </a:r>
            <a:r>
              <a:rPr lang="de-DE" sz="1400" dirty="0"/>
              <a:t>ASA IV, 600 mg </a:t>
            </a:r>
            <a:r>
              <a:rPr lang="de-DE" sz="1400" dirty="0" err="1"/>
              <a:t>Clopidogrel</a:t>
            </a:r>
            <a:r>
              <a:rPr lang="de-DE" sz="1400" dirty="0"/>
              <a:t> PO, 3000 IU non-</a:t>
            </a:r>
            <a:r>
              <a:rPr lang="de-DE" sz="1400" dirty="0" err="1"/>
              <a:t>fractionated</a:t>
            </a:r>
            <a:r>
              <a:rPr lang="de-DE" sz="1400" dirty="0"/>
              <a:t> Heparin IV,</a:t>
            </a:r>
          </a:p>
          <a:p>
            <a:r>
              <a:rPr lang="de-DE" sz="1400" dirty="0" smtClean="0"/>
              <a:t>       4 </a:t>
            </a:r>
            <a:r>
              <a:rPr lang="de-DE" sz="1400" dirty="0"/>
              <a:t>mg </a:t>
            </a:r>
            <a:r>
              <a:rPr lang="de-DE" sz="1400" dirty="0" err="1"/>
              <a:t>eptifibatide</a:t>
            </a:r>
            <a:r>
              <a:rPr lang="de-DE" sz="1400" dirty="0"/>
              <a:t> IA</a:t>
            </a:r>
          </a:p>
          <a:p>
            <a:r>
              <a:rPr lang="de-DE" sz="1400" dirty="0" smtClean="0"/>
              <a:t>-      Moderate </a:t>
            </a:r>
            <a:r>
              <a:rPr lang="de-DE" sz="1400" dirty="0" err="1"/>
              <a:t>Vasospasm</a:t>
            </a:r>
            <a:r>
              <a:rPr lang="de-DE" sz="1400" dirty="0"/>
              <a:t>: M1, M2 </a:t>
            </a:r>
            <a:r>
              <a:rPr lang="de-DE" sz="1400" dirty="0" err="1"/>
              <a:t>left</a:t>
            </a:r>
            <a:r>
              <a:rPr lang="de-DE" sz="1400" dirty="0"/>
              <a:t>, A1, A2 </a:t>
            </a:r>
            <a:r>
              <a:rPr lang="de-DE" sz="1400" dirty="0" err="1"/>
              <a:t>left</a:t>
            </a:r>
            <a:r>
              <a:rPr lang="de-DE" sz="1400" dirty="0"/>
              <a:t> </a:t>
            </a:r>
            <a:r>
              <a:rPr lang="de-DE" sz="1400" dirty="0" err="1"/>
              <a:t>and</a:t>
            </a:r>
            <a:r>
              <a:rPr lang="de-DE" sz="1400" dirty="0"/>
              <a:t> </a:t>
            </a:r>
            <a:r>
              <a:rPr lang="de-DE" sz="1400" dirty="0" smtClean="0"/>
              <a:t>BA, </a:t>
            </a:r>
            <a:r>
              <a:rPr lang="de-DE" sz="1400" dirty="0" err="1"/>
              <a:t>severe</a:t>
            </a:r>
            <a:r>
              <a:rPr lang="en-US" sz="1400" dirty="0" smtClean="0"/>
              <a:t> </a:t>
            </a:r>
            <a:r>
              <a:rPr lang="de-DE" sz="1400" dirty="0" err="1" smtClean="0"/>
              <a:t>Vasospasm</a:t>
            </a:r>
            <a:r>
              <a:rPr lang="de-DE" sz="1400" dirty="0"/>
              <a:t>: M1 </a:t>
            </a:r>
            <a:r>
              <a:rPr lang="de-DE" sz="1400" dirty="0" err="1"/>
              <a:t>and</a:t>
            </a:r>
            <a:r>
              <a:rPr lang="de-DE" sz="1400" dirty="0"/>
              <a:t> M2 </a:t>
            </a:r>
            <a:r>
              <a:rPr lang="de-DE" sz="1400" dirty="0" err="1"/>
              <a:t>right</a:t>
            </a:r>
            <a:r>
              <a:rPr lang="de-DE" sz="1400" dirty="0"/>
              <a:t> (DSA </a:t>
            </a:r>
            <a:r>
              <a:rPr lang="de-DE" sz="1400" dirty="0" err="1"/>
              <a:t>day</a:t>
            </a:r>
            <a:r>
              <a:rPr lang="de-DE" sz="1400" dirty="0"/>
              <a:t> 9)</a:t>
            </a:r>
          </a:p>
          <a:p>
            <a:r>
              <a:rPr lang="de-DE" sz="1400" dirty="0"/>
              <a:t>       Treatment: </a:t>
            </a:r>
            <a:r>
              <a:rPr lang="de-DE" sz="1400" dirty="0" err="1"/>
              <a:t>Periprocedural</a:t>
            </a:r>
            <a:r>
              <a:rPr lang="de-DE" sz="1400" dirty="0"/>
              <a:t> </a:t>
            </a:r>
            <a:r>
              <a:rPr lang="de-DE" sz="1400" dirty="0" err="1"/>
              <a:t>medication</a:t>
            </a:r>
            <a:r>
              <a:rPr lang="de-DE" sz="1400" dirty="0"/>
              <a:t>: 6</a:t>
            </a:r>
            <a:r>
              <a:rPr lang="de-DE" sz="1400" dirty="0" smtClean="0"/>
              <a:t> </a:t>
            </a:r>
            <a:r>
              <a:rPr lang="de-DE" sz="1400" dirty="0"/>
              <a:t>mg </a:t>
            </a:r>
            <a:r>
              <a:rPr lang="de-DE" sz="1400" dirty="0" err="1"/>
              <a:t>milrinone</a:t>
            </a:r>
            <a:r>
              <a:rPr lang="de-DE" sz="1400" dirty="0"/>
              <a:t> </a:t>
            </a:r>
            <a:r>
              <a:rPr lang="de-DE" sz="1400" dirty="0" smtClean="0"/>
              <a:t>IA</a:t>
            </a:r>
            <a:endParaRPr lang="de-DE" sz="1400" dirty="0"/>
          </a:p>
          <a:p>
            <a:r>
              <a:rPr lang="de-DE" sz="1400" dirty="0" smtClean="0"/>
              <a:t>       Stent-implantation: ICA- </a:t>
            </a:r>
            <a:r>
              <a:rPr lang="de-DE" sz="1400" dirty="0"/>
              <a:t>M1-M2 </a:t>
            </a:r>
            <a:r>
              <a:rPr lang="de-DE" sz="1400" dirty="0" err="1" smtClean="0"/>
              <a:t>right</a:t>
            </a:r>
            <a:r>
              <a:rPr lang="de-DE" sz="1400" dirty="0" smtClean="0"/>
              <a:t> </a:t>
            </a:r>
          </a:p>
          <a:p>
            <a:r>
              <a:rPr lang="de-DE" sz="1400" dirty="0"/>
              <a:t> </a:t>
            </a:r>
            <a:r>
              <a:rPr lang="de-DE" sz="1400" dirty="0" smtClean="0"/>
              <a:t>      </a:t>
            </a:r>
            <a:r>
              <a:rPr lang="de-DE" sz="1400" dirty="0" err="1" smtClean="0"/>
              <a:t>Microcatheter</a:t>
            </a:r>
            <a:r>
              <a:rPr lang="de-DE" sz="1400" dirty="0"/>
              <a:t>:</a:t>
            </a:r>
            <a:r>
              <a:rPr lang="de-DE" sz="1400" dirty="0" smtClean="0"/>
              <a:t> </a:t>
            </a:r>
            <a:r>
              <a:rPr lang="de-DE" sz="1400" dirty="0"/>
              <a:t>Headway17</a:t>
            </a:r>
          </a:p>
          <a:p>
            <a:r>
              <a:rPr lang="de-DE" sz="1400" dirty="0" smtClean="0"/>
              <a:t>       Stent: </a:t>
            </a:r>
            <a:r>
              <a:rPr lang="de-DE" sz="1400" dirty="0"/>
              <a:t>LVIS Jr. </a:t>
            </a:r>
            <a:r>
              <a:rPr lang="de-DE" sz="1400" dirty="0" smtClean="0"/>
              <a:t>2,5 x 24 </a:t>
            </a:r>
            <a:r>
              <a:rPr lang="de-DE" sz="1400" dirty="0"/>
              <a:t>mm </a:t>
            </a:r>
            <a:endParaRPr lang="de-DE" sz="1400" dirty="0" smtClean="0"/>
          </a:p>
          <a:p>
            <a:r>
              <a:rPr lang="de-DE" sz="1400" dirty="0"/>
              <a:t> </a:t>
            </a:r>
            <a:r>
              <a:rPr lang="de-DE" sz="1400" dirty="0" smtClean="0"/>
              <a:t>      </a:t>
            </a:r>
            <a:r>
              <a:rPr lang="de-DE" sz="1400" dirty="0"/>
              <a:t>TCD: </a:t>
            </a:r>
            <a:r>
              <a:rPr lang="de-DE" sz="1400" dirty="0" smtClean="0"/>
              <a:t>90 </a:t>
            </a:r>
            <a:r>
              <a:rPr lang="de-DE" sz="1400" dirty="0" smtClean="0"/>
              <a:t>cm/s MCA </a:t>
            </a:r>
            <a:r>
              <a:rPr lang="de-DE" sz="1400" dirty="0" err="1"/>
              <a:t>right</a:t>
            </a:r>
            <a:r>
              <a:rPr lang="de-DE" sz="1400" dirty="0"/>
              <a:t> </a:t>
            </a:r>
            <a:r>
              <a:rPr lang="de-DE" sz="1400" dirty="0" err="1"/>
              <a:t>one</a:t>
            </a:r>
            <a:r>
              <a:rPr lang="de-DE" sz="1400" dirty="0"/>
              <a:t> 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err="1"/>
              <a:t>later</a:t>
            </a:r>
            <a:r>
              <a:rPr lang="de-DE" sz="1400" dirty="0"/>
              <a:t> (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10)</a:t>
            </a:r>
          </a:p>
          <a:p>
            <a:pPr marL="285750" indent="-285750">
              <a:buFontTx/>
              <a:buChar char="-"/>
            </a:pPr>
            <a:r>
              <a:rPr lang="de-DE" sz="1400" dirty="0" smtClean="0"/>
              <a:t>moderate </a:t>
            </a:r>
            <a:r>
              <a:rPr lang="de-DE" sz="1400" dirty="0" err="1"/>
              <a:t>Vasospasm</a:t>
            </a:r>
            <a:r>
              <a:rPr lang="de-DE" sz="1400" dirty="0"/>
              <a:t>: M1, M2 </a:t>
            </a:r>
            <a:r>
              <a:rPr lang="de-DE" sz="1400" dirty="0" err="1"/>
              <a:t>left</a:t>
            </a:r>
            <a:r>
              <a:rPr lang="de-DE" sz="1400" dirty="0"/>
              <a:t>, A1, A2 </a:t>
            </a:r>
            <a:r>
              <a:rPr lang="de-DE" sz="1400" dirty="0" err="1"/>
              <a:t>left</a:t>
            </a:r>
            <a:r>
              <a:rPr lang="de-DE" sz="1400" dirty="0"/>
              <a:t> </a:t>
            </a:r>
            <a:r>
              <a:rPr lang="de-DE" sz="1400" dirty="0" smtClean="0"/>
              <a:t>, </a:t>
            </a:r>
            <a:r>
              <a:rPr lang="de-DE" sz="1400" dirty="0" err="1"/>
              <a:t>severe</a:t>
            </a:r>
            <a:r>
              <a:rPr lang="en-US" sz="1400" dirty="0"/>
              <a:t> </a:t>
            </a:r>
            <a:r>
              <a:rPr lang="de-DE" sz="1400" dirty="0" err="1"/>
              <a:t>Vasospasm</a:t>
            </a:r>
            <a:r>
              <a:rPr lang="de-DE" sz="1400" dirty="0"/>
              <a:t>: </a:t>
            </a:r>
            <a:r>
              <a:rPr lang="de-DE" sz="1400" dirty="0" smtClean="0"/>
              <a:t>ACA </a:t>
            </a:r>
            <a:r>
              <a:rPr lang="de-DE" sz="1400" dirty="0" err="1" smtClean="0"/>
              <a:t>right</a:t>
            </a:r>
            <a:r>
              <a:rPr lang="de-DE" sz="1400" dirty="0" smtClean="0"/>
              <a:t> </a:t>
            </a:r>
            <a:r>
              <a:rPr lang="de-DE" sz="1400" dirty="0"/>
              <a:t>(DSA 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10)</a:t>
            </a:r>
          </a:p>
          <a:p>
            <a:r>
              <a:rPr lang="de-DE" sz="1400" dirty="0" smtClean="0"/>
              <a:t>       Treatment</a:t>
            </a:r>
            <a:r>
              <a:rPr lang="de-DE" sz="1400" dirty="0"/>
              <a:t>: </a:t>
            </a:r>
            <a:r>
              <a:rPr lang="de-DE" sz="1400" dirty="0" err="1"/>
              <a:t>Periprocedural</a:t>
            </a:r>
            <a:r>
              <a:rPr lang="de-DE" sz="1400" dirty="0"/>
              <a:t> </a:t>
            </a:r>
            <a:r>
              <a:rPr lang="de-DE" sz="1400" dirty="0" err="1"/>
              <a:t>medication</a:t>
            </a:r>
            <a:r>
              <a:rPr lang="de-DE" sz="1400" dirty="0"/>
              <a:t>: </a:t>
            </a:r>
            <a:r>
              <a:rPr lang="de-DE" sz="1400" dirty="0" smtClean="0"/>
              <a:t>10 </a:t>
            </a:r>
            <a:r>
              <a:rPr lang="de-DE" sz="1400" dirty="0"/>
              <a:t>mg </a:t>
            </a:r>
            <a:r>
              <a:rPr lang="de-DE" sz="1400" dirty="0" err="1"/>
              <a:t>milrinone</a:t>
            </a:r>
            <a:r>
              <a:rPr lang="de-DE" sz="1400" dirty="0"/>
              <a:t> </a:t>
            </a:r>
            <a:r>
              <a:rPr lang="de-DE" sz="1400" dirty="0" smtClean="0"/>
              <a:t>IA</a:t>
            </a:r>
          </a:p>
          <a:p>
            <a:r>
              <a:rPr lang="de-DE" sz="1400" dirty="0" smtClean="0"/>
              <a:t>-      </a:t>
            </a:r>
            <a:r>
              <a:rPr lang="de-DE" sz="1400" dirty="0" err="1" smtClean="0"/>
              <a:t>control</a:t>
            </a:r>
            <a:r>
              <a:rPr lang="de-DE" sz="1400" dirty="0" smtClean="0"/>
              <a:t> </a:t>
            </a:r>
            <a:r>
              <a:rPr lang="de-DE" sz="1400" dirty="0"/>
              <a:t>MRI (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123): </a:t>
            </a:r>
            <a:r>
              <a:rPr lang="en-US" sz="1400" dirty="0"/>
              <a:t>moderate </a:t>
            </a:r>
            <a:r>
              <a:rPr lang="en-US" sz="1400" dirty="0" err="1"/>
              <a:t>gliotic</a:t>
            </a:r>
            <a:r>
              <a:rPr lang="en-US" sz="1400" dirty="0"/>
              <a:t> scars in the supply area of the right </a:t>
            </a:r>
            <a:r>
              <a:rPr lang="en-US" sz="1400" dirty="0" smtClean="0"/>
              <a:t>ACA</a:t>
            </a:r>
            <a:endParaRPr lang="de-DE" sz="1400" dirty="0"/>
          </a:p>
          <a:p>
            <a:pPr marL="285750" indent="-285750">
              <a:buFontTx/>
              <a:buChar char="-"/>
            </a:pPr>
            <a:r>
              <a:rPr lang="de-DE" sz="1400" dirty="0" smtClean="0"/>
              <a:t>Last DSA </a:t>
            </a:r>
            <a:r>
              <a:rPr lang="de-DE" sz="1400" dirty="0"/>
              <a:t>(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1984); </a:t>
            </a:r>
            <a:r>
              <a:rPr lang="de-DE" sz="1400" dirty="0" err="1" smtClean="0"/>
              <a:t>mRS</a:t>
            </a:r>
            <a:r>
              <a:rPr lang="de-DE" sz="1400" dirty="0" smtClean="0"/>
              <a:t> 0</a:t>
            </a:r>
            <a:endParaRPr lang="de-DE" sz="1400" dirty="0"/>
          </a:p>
          <a:p>
            <a:endParaRPr lang="de-DE" sz="1400" dirty="0"/>
          </a:p>
          <a:p>
            <a:endParaRPr lang="de-DE" sz="1400" dirty="0"/>
          </a:p>
          <a:p>
            <a:endParaRPr lang="de-DE" sz="1400" dirty="0" smtClean="0"/>
          </a:p>
          <a:p>
            <a:endParaRPr lang="de-DE" sz="1400" dirty="0"/>
          </a:p>
          <a:p>
            <a:endParaRPr lang="de-DE" dirty="0" smtClean="0"/>
          </a:p>
          <a:p>
            <a:r>
              <a:rPr lang="de-DE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907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9" t="13195" r="23767" b="7402"/>
          <a:stretch/>
        </p:blipFill>
        <p:spPr>
          <a:xfrm>
            <a:off x="7512" y="0"/>
            <a:ext cx="1833461" cy="2190751"/>
          </a:xfrm>
          <a:prstGeom prst="rect">
            <a:avLst/>
          </a:prstGeom>
        </p:spPr>
      </p:pic>
      <p:sp>
        <p:nvSpPr>
          <p:cNvPr id="16" name="Textfeld 15"/>
          <p:cNvSpPr txBox="1"/>
          <p:nvPr/>
        </p:nvSpPr>
        <p:spPr>
          <a:xfrm>
            <a:off x="0" y="1821419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7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7" t="4676" r="30485" b="10129"/>
          <a:stretch/>
        </p:blipFill>
        <p:spPr>
          <a:xfrm>
            <a:off x="1848485" y="0"/>
            <a:ext cx="1480949" cy="2190751"/>
          </a:xfrm>
          <a:prstGeom prst="rect">
            <a:avLst/>
          </a:prstGeom>
        </p:spPr>
      </p:pic>
      <p:sp>
        <p:nvSpPr>
          <p:cNvPr id="24" name="Textfeld 23"/>
          <p:cNvSpPr txBox="1"/>
          <p:nvPr/>
        </p:nvSpPr>
        <p:spPr>
          <a:xfrm>
            <a:off x="1848485" y="1821419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8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25" name="Grafik 2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92" t="7403" r="26002" b="37731"/>
          <a:stretch/>
        </p:blipFill>
        <p:spPr>
          <a:xfrm>
            <a:off x="3336946" y="-1"/>
            <a:ext cx="2735035" cy="2190751"/>
          </a:xfrm>
          <a:prstGeom prst="rect">
            <a:avLst/>
          </a:prstGeom>
        </p:spPr>
      </p:pic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6" t="13878" r="11498" b="24781"/>
          <a:stretch/>
        </p:blipFill>
        <p:spPr>
          <a:xfrm>
            <a:off x="6071981" y="0"/>
            <a:ext cx="2774950" cy="2190750"/>
          </a:xfrm>
          <a:prstGeom prst="rect">
            <a:avLst/>
          </a:prstGeom>
        </p:spPr>
      </p:pic>
      <p:sp>
        <p:nvSpPr>
          <p:cNvPr id="28" name="Textfeld 27"/>
          <p:cNvSpPr txBox="1"/>
          <p:nvPr/>
        </p:nvSpPr>
        <p:spPr>
          <a:xfrm>
            <a:off x="6079493" y="1821419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9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29" name="Textfeld 28"/>
          <p:cNvSpPr txBox="1"/>
          <p:nvPr/>
        </p:nvSpPr>
        <p:spPr>
          <a:xfrm>
            <a:off x="6644303" y="1936834"/>
            <a:ext cx="923651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050" dirty="0" err="1" smtClean="0"/>
              <a:t>pre</a:t>
            </a:r>
            <a:r>
              <a:rPr lang="de-DE" sz="1050" dirty="0" smtClean="0"/>
              <a:t> </a:t>
            </a:r>
            <a:r>
              <a:rPr lang="de-DE" sz="1050" dirty="0" err="1" smtClean="0"/>
              <a:t>milrinone</a:t>
            </a:r>
            <a:endParaRPr lang="en-US" sz="1050" dirty="0"/>
          </a:p>
        </p:txBody>
      </p:sp>
      <p:pic>
        <p:nvPicPr>
          <p:cNvPr id="30" name="Grafik 2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3" t="30576" r="26002" b="17897"/>
          <a:stretch/>
        </p:blipFill>
        <p:spPr>
          <a:xfrm>
            <a:off x="8822040" y="0"/>
            <a:ext cx="2641570" cy="2194560"/>
          </a:xfrm>
          <a:prstGeom prst="rect">
            <a:avLst/>
          </a:prstGeom>
        </p:spPr>
      </p:pic>
      <p:sp>
        <p:nvSpPr>
          <p:cNvPr id="33" name="Textfeld 32"/>
          <p:cNvSpPr txBox="1"/>
          <p:nvPr/>
        </p:nvSpPr>
        <p:spPr>
          <a:xfrm>
            <a:off x="8810369" y="1936834"/>
            <a:ext cx="1120820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050" dirty="0" err="1"/>
              <a:t>p</a:t>
            </a:r>
            <a:r>
              <a:rPr lang="de-DE" sz="1050" dirty="0" err="1" smtClean="0"/>
              <a:t>ost</a:t>
            </a:r>
            <a:r>
              <a:rPr lang="de-DE" sz="1050" dirty="0" smtClean="0"/>
              <a:t> </a:t>
            </a:r>
            <a:r>
              <a:rPr lang="de-DE" sz="1050" dirty="0" err="1" smtClean="0"/>
              <a:t>milrinone</a:t>
            </a:r>
            <a:r>
              <a:rPr lang="de-DE" sz="1050" dirty="0" smtClean="0"/>
              <a:t> IA</a:t>
            </a:r>
            <a:endParaRPr lang="en-US" sz="1050" dirty="0"/>
          </a:p>
        </p:txBody>
      </p:sp>
      <p:pic>
        <p:nvPicPr>
          <p:cNvPr id="34" name="Grafik 3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73" t="7743" r="22838" b="35782"/>
          <a:stretch/>
        </p:blipFill>
        <p:spPr>
          <a:xfrm>
            <a:off x="7512" y="2494776"/>
            <a:ext cx="2931990" cy="2228850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32" t="12839" r="24857" b="40133"/>
          <a:stretch/>
        </p:blipFill>
        <p:spPr>
          <a:xfrm>
            <a:off x="2939502" y="2494774"/>
            <a:ext cx="2131944" cy="2228851"/>
          </a:xfrm>
          <a:prstGeom prst="rect">
            <a:avLst/>
          </a:prstGeom>
        </p:spPr>
      </p:pic>
      <p:sp>
        <p:nvSpPr>
          <p:cNvPr id="2" name="Pfeil nach unten 1"/>
          <p:cNvSpPr/>
          <p:nvPr/>
        </p:nvSpPr>
        <p:spPr>
          <a:xfrm rot="19430750">
            <a:off x="3730335" y="2814543"/>
            <a:ext cx="183557" cy="370379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feld 35"/>
          <p:cNvSpPr txBox="1"/>
          <p:nvPr/>
        </p:nvSpPr>
        <p:spPr>
          <a:xfrm>
            <a:off x="3467100" y="2533650"/>
            <a:ext cx="613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bg1"/>
                </a:solidFill>
              </a:rPr>
              <a:t>slow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7" name="Grafik 3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7" t="11832" r="22047" b="41480"/>
          <a:stretch/>
        </p:blipFill>
        <p:spPr>
          <a:xfrm>
            <a:off x="5071446" y="2494773"/>
            <a:ext cx="3579178" cy="2228852"/>
          </a:xfrm>
          <a:prstGeom prst="rect">
            <a:avLst/>
          </a:prstGeom>
        </p:spPr>
      </p:pic>
      <p:sp>
        <p:nvSpPr>
          <p:cNvPr id="38" name="Textfeld 37"/>
          <p:cNvSpPr txBox="1"/>
          <p:nvPr/>
        </p:nvSpPr>
        <p:spPr>
          <a:xfrm>
            <a:off x="5071446" y="4369366"/>
            <a:ext cx="1319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LVIS </a:t>
            </a:r>
            <a:r>
              <a:rPr lang="de-DE" dirty="0" err="1" smtClean="0">
                <a:solidFill>
                  <a:schemeClr val="bg1"/>
                </a:solidFill>
              </a:rPr>
              <a:t>Jr</a:t>
            </a:r>
            <a:r>
              <a:rPr lang="de-DE" dirty="0" smtClean="0">
                <a:solidFill>
                  <a:schemeClr val="bg1"/>
                </a:solidFill>
              </a:rPr>
              <a:t> 2.5/4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9" name="Grafik 3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26883" r="25475" b="27112"/>
          <a:stretch/>
        </p:blipFill>
        <p:spPr>
          <a:xfrm>
            <a:off x="8650624" y="2494772"/>
            <a:ext cx="3087374" cy="2228853"/>
          </a:xfrm>
          <a:prstGeom prst="rect">
            <a:avLst/>
          </a:prstGeom>
        </p:spPr>
      </p:pic>
      <p:sp>
        <p:nvSpPr>
          <p:cNvPr id="40" name="Textfeld 39"/>
          <p:cNvSpPr txBox="1"/>
          <p:nvPr/>
        </p:nvSpPr>
        <p:spPr>
          <a:xfrm>
            <a:off x="8526988" y="4369366"/>
            <a:ext cx="1816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Thrombus </a:t>
            </a:r>
            <a:r>
              <a:rPr lang="de-DE" dirty="0" err="1" smtClean="0">
                <a:solidFill>
                  <a:schemeClr val="bg1"/>
                </a:solidFill>
              </a:rPr>
              <a:t>pre</a:t>
            </a:r>
            <a:r>
              <a:rPr lang="de-DE" dirty="0" smtClean="0">
                <a:solidFill>
                  <a:schemeClr val="bg1"/>
                </a:solidFill>
              </a:rPr>
              <a:t> LIF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1" name="Grafik 4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79" t="28863" r="26724" b="35632"/>
          <a:stretch/>
        </p:blipFill>
        <p:spPr>
          <a:xfrm>
            <a:off x="0" y="4819650"/>
            <a:ext cx="3775893" cy="2038350"/>
          </a:xfrm>
          <a:prstGeom prst="rect">
            <a:avLst/>
          </a:prstGeom>
        </p:spPr>
      </p:pic>
      <p:sp>
        <p:nvSpPr>
          <p:cNvPr id="42" name="Textfeld 41"/>
          <p:cNvSpPr txBox="1"/>
          <p:nvPr/>
        </p:nvSpPr>
        <p:spPr>
          <a:xfrm>
            <a:off x="0" y="6537067"/>
            <a:ext cx="1909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Thrombus </a:t>
            </a:r>
            <a:r>
              <a:rPr lang="de-DE" dirty="0" err="1" smtClean="0">
                <a:solidFill>
                  <a:schemeClr val="bg1"/>
                </a:solidFill>
              </a:rPr>
              <a:t>post</a:t>
            </a:r>
            <a:r>
              <a:rPr lang="de-DE" dirty="0" smtClean="0">
                <a:solidFill>
                  <a:schemeClr val="bg1"/>
                </a:solidFill>
              </a:rPr>
              <a:t> LIF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3" t="10184" r="10042" b="32564"/>
          <a:stretch/>
        </p:blipFill>
        <p:spPr>
          <a:xfrm>
            <a:off x="3773786" y="4814557"/>
            <a:ext cx="3065164" cy="2043443"/>
          </a:xfrm>
          <a:prstGeom prst="rect">
            <a:avLst/>
          </a:prstGeom>
        </p:spPr>
      </p:pic>
      <p:cxnSp>
        <p:nvCxnSpPr>
          <p:cNvPr id="6" name="Gerade Verbindung mit Pfeil 5"/>
          <p:cNvCxnSpPr/>
          <p:nvPr/>
        </p:nvCxnSpPr>
        <p:spPr>
          <a:xfrm flipH="1">
            <a:off x="4528240" y="4924425"/>
            <a:ext cx="53285" cy="1207128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/>
        </p:nvSpPr>
        <p:spPr>
          <a:xfrm>
            <a:off x="4581525" y="4848566"/>
            <a:ext cx="12715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>
                <a:solidFill>
                  <a:schemeClr val="bg1"/>
                </a:solidFill>
              </a:rPr>
              <a:t>MCA M2 </a:t>
            </a:r>
            <a:r>
              <a:rPr lang="de-DE" sz="1000" dirty="0" err="1" smtClean="0">
                <a:solidFill>
                  <a:schemeClr val="bg1"/>
                </a:solidFill>
              </a:rPr>
              <a:t>superior</a:t>
            </a:r>
            <a:r>
              <a:rPr lang="de-DE" sz="1000" dirty="0" smtClean="0">
                <a:solidFill>
                  <a:schemeClr val="bg1"/>
                </a:solidFill>
              </a:rPr>
              <a:t> </a:t>
            </a:r>
            <a:r>
              <a:rPr lang="de-DE" sz="1000" dirty="0" err="1" smtClean="0">
                <a:solidFill>
                  <a:schemeClr val="bg1"/>
                </a:solidFill>
              </a:rPr>
              <a:t>tr</a:t>
            </a:r>
            <a:endParaRPr lang="de-DE" sz="1000" dirty="0" smtClean="0">
              <a:solidFill>
                <a:schemeClr val="bg1"/>
              </a:solidFill>
            </a:endParaRPr>
          </a:p>
          <a:p>
            <a:r>
              <a:rPr lang="de-DE" sz="1000" dirty="0" err="1" smtClean="0">
                <a:solidFill>
                  <a:schemeClr val="bg1"/>
                </a:solidFill>
              </a:rPr>
              <a:t>no</a:t>
            </a:r>
            <a:r>
              <a:rPr lang="de-DE" sz="1000" dirty="0" smtClean="0">
                <a:solidFill>
                  <a:schemeClr val="bg1"/>
                </a:solidFill>
              </a:rPr>
              <a:t> </a:t>
            </a:r>
            <a:r>
              <a:rPr lang="de-DE" sz="1000" dirty="0" err="1" smtClean="0">
                <a:solidFill>
                  <a:schemeClr val="bg1"/>
                </a:solidFill>
              </a:rPr>
              <a:t>stent</a:t>
            </a:r>
            <a:r>
              <a:rPr lang="de-DE" sz="1000" dirty="0" smtClean="0">
                <a:solidFill>
                  <a:schemeClr val="bg1"/>
                </a:solidFill>
              </a:rPr>
              <a:t>, </a:t>
            </a:r>
            <a:r>
              <a:rPr lang="de-DE" sz="1000" dirty="0" err="1" smtClean="0">
                <a:solidFill>
                  <a:schemeClr val="bg1"/>
                </a:solidFill>
              </a:rPr>
              <a:t>vasospasm</a:t>
            </a:r>
            <a:r>
              <a:rPr lang="de-DE" sz="1000" dirty="0" smtClean="0">
                <a:solidFill>
                  <a:schemeClr val="bg1"/>
                </a:solidFill>
              </a:rPr>
              <a:t> </a:t>
            </a:r>
            <a:endParaRPr lang="en-US" sz="1000" dirty="0">
              <a:solidFill>
                <a:schemeClr val="bg1"/>
              </a:solidFill>
            </a:endParaRPr>
          </a:p>
        </p:txBody>
      </p:sp>
      <p:cxnSp>
        <p:nvCxnSpPr>
          <p:cNvPr id="31" name="Gerade Verbindung mit Pfeil 30"/>
          <p:cNvCxnSpPr/>
          <p:nvPr/>
        </p:nvCxnSpPr>
        <p:spPr>
          <a:xfrm flipH="1">
            <a:off x="4733981" y="5282685"/>
            <a:ext cx="719758" cy="1192055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feld 42"/>
          <p:cNvSpPr txBox="1"/>
          <p:nvPr/>
        </p:nvSpPr>
        <p:spPr>
          <a:xfrm>
            <a:off x="5410200" y="5229566"/>
            <a:ext cx="1531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>
                <a:solidFill>
                  <a:schemeClr val="bg1"/>
                </a:solidFill>
              </a:rPr>
              <a:t>MCA M2 inferior </a:t>
            </a:r>
            <a:r>
              <a:rPr lang="de-DE" sz="1000" dirty="0" err="1" smtClean="0">
                <a:solidFill>
                  <a:schemeClr val="bg1"/>
                </a:solidFill>
              </a:rPr>
              <a:t>tr</a:t>
            </a:r>
            <a:endParaRPr lang="de-DE" sz="1000" dirty="0" smtClean="0">
              <a:solidFill>
                <a:schemeClr val="bg1"/>
              </a:solidFill>
            </a:endParaRPr>
          </a:p>
          <a:p>
            <a:r>
              <a:rPr lang="de-DE" sz="1000" dirty="0" err="1">
                <a:solidFill>
                  <a:schemeClr val="bg1"/>
                </a:solidFill>
              </a:rPr>
              <a:t>w</a:t>
            </a:r>
            <a:r>
              <a:rPr lang="de-DE" sz="1000" dirty="0" err="1" smtClean="0">
                <a:solidFill>
                  <a:schemeClr val="bg1"/>
                </a:solidFill>
              </a:rPr>
              <a:t>ith</a:t>
            </a:r>
            <a:r>
              <a:rPr lang="de-DE" sz="1000" dirty="0" smtClean="0">
                <a:solidFill>
                  <a:schemeClr val="bg1"/>
                </a:solidFill>
              </a:rPr>
              <a:t> </a:t>
            </a:r>
            <a:r>
              <a:rPr lang="de-DE" sz="1000" dirty="0" err="1" smtClean="0">
                <a:solidFill>
                  <a:schemeClr val="bg1"/>
                </a:solidFill>
              </a:rPr>
              <a:t>stent</a:t>
            </a:r>
            <a:r>
              <a:rPr lang="de-DE" sz="1000" dirty="0" smtClean="0">
                <a:solidFill>
                  <a:schemeClr val="bg1"/>
                </a:solidFill>
              </a:rPr>
              <a:t>, </a:t>
            </a:r>
            <a:r>
              <a:rPr lang="de-DE" sz="1000" dirty="0" err="1" smtClean="0">
                <a:solidFill>
                  <a:schemeClr val="bg1"/>
                </a:solidFill>
              </a:rPr>
              <a:t>no</a:t>
            </a:r>
            <a:r>
              <a:rPr lang="de-DE" sz="1000" dirty="0" smtClean="0">
                <a:solidFill>
                  <a:schemeClr val="bg1"/>
                </a:solidFill>
              </a:rPr>
              <a:t> </a:t>
            </a:r>
            <a:r>
              <a:rPr lang="de-DE" sz="1000" dirty="0" err="1" smtClean="0">
                <a:solidFill>
                  <a:schemeClr val="bg1"/>
                </a:solidFill>
              </a:rPr>
              <a:t>vasospasm</a:t>
            </a:r>
            <a:r>
              <a:rPr lang="de-DE" sz="1000" dirty="0" smtClean="0">
                <a:solidFill>
                  <a:schemeClr val="bg1"/>
                </a:solidFill>
              </a:rPr>
              <a:t> 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3320453" y="1828955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8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45" name="Textfeld 44"/>
          <p:cNvSpPr txBox="1"/>
          <p:nvPr/>
        </p:nvSpPr>
        <p:spPr>
          <a:xfrm>
            <a:off x="7512" y="4351545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9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47" name="Textfeld 46"/>
          <p:cNvSpPr txBox="1"/>
          <p:nvPr/>
        </p:nvSpPr>
        <p:spPr>
          <a:xfrm>
            <a:off x="2939502" y="4348633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9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48" name="Textfeld 47"/>
          <p:cNvSpPr txBox="1"/>
          <p:nvPr/>
        </p:nvSpPr>
        <p:spPr>
          <a:xfrm>
            <a:off x="7944922" y="4361830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9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49" name="Textfeld 48"/>
          <p:cNvSpPr txBox="1"/>
          <p:nvPr/>
        </p:nvSpPr>
        <p:spPr>
          <a:xfrm>
            <a:off x="11107171" y="4367177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9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50" name="Textfeld 49"/>
          <p:cNvSpPr txBox="1"/>
          <p:nvPr/>
        </p:nvSpPr>
        <p:spPr>
          <a:xfrm>
            <a:off x="3003038" y="6474740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9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51" name="Textfeld 50"/>
          <p:cNvSpPr txBox="1"/>
          <p:nvPr/>
        </p:nvSpPr>
        <p:spPr>
          <a:xfrm>
            <a:off x="6168455" y="6474740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9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598" y="4822092"/>
            <a:ext cx="2135464" cy="2036196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2062" y="4822092"/>
            <a:ext cx="1931647" cy="2035908"/>
          </a:xfrm>
          <a:prstGeom prst="rect">
            <a:avLst/>
          </a:prstGeom>
        </p:spPr>
      </p:pic>
      <p:sp>
        <p:nvSpPr>
          <p:cNvPr id="52" name="Textfeld 51"/>
          <p:cNvSpPr txBox="1"/>
          <p:nvPr/>
        </p:nvSpPr>
        <p:spPr>
          <a:xfrm>
            <a:off x="6778931" y="6474740"/>
            <a:ext cx="68178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10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53" name="Textfeld 52"/>
          <p:cNvSpPr txBox="1"/>
          <p:nvPr/>
        </p:nvSpPr>
        <p:spPr>
          <a:xfrm>
            <a:off x="8979862" y="6488812"/>
            <a:ext cx="68178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10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44" name="Textfeld 43"/>
          <p:cNvSpPr txBox="1"/>
          <p:nvPr/>
        </p:nvSpPr>
        <p:spPr>
          <a:xfrm>
            <a:off x="7460566" y="6590156"/>
            <a:ext cx="923651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050" dirty="0" err="1" smtClean="0"/>
              <a:t>pre</a:t>
            </a:r>
            <a:r>
              <a:rPr lang="de-DE" sz="1050" dirty="0" smtClean="0"/>
              <a:t> </a:t>
            </a:r>
            <a:r>
              <a:rPr lang="de-DE" sz="1050" dirty="0" err="1" smtClean="0"/>
              <a:t>milrinone</a:t>
            </a:r>
            <a:endParaRPr lang="en-US" sz="1050" dirty="0"/>
          </a:p>
        </p:txBody>
      </p:sp>
      <p:sp>
        <p:nvSpPr>
          <p:cNvPr id="46" name="Textfeld 45"/>
          <p:cNvSpPr txBox="1"/>
          <p:nvPr/>
        </p:nvSpPr>
        <p:spPr>
          <a:xfrm>
            <a:off x="9689084" y="6598218"/>
            <a:ext cx="1120820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050" dirty="0" err="1"/>
              <a:t>p</a:t>
            </a:r>
            <a:r>
              <a:rPr lang="de-DE" sz="1050" dirty="0" err="1" smtClean="0"/>
              <a:t>ost</a:t>
            </a:r>
            <a:r>
              <a:rPr lang="de-DE" sz="1050" dirty="0" smtClean="0"/>
              <a:t> </a:t>
            </a:r>
            <a:r>
              <a:rPr lang="de-DE" sz="1050" dirty="0" err="1" smtClean="0"/>
              <a:t>milrinone</a:t>
            </a:r>
            <a:r>
              <a:rPr lang="de-DE" sz="1050" dirty="0" smtClean="0"/>
              <a:t> IA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307070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1" t="15713" r="25290" b="8633"/>
          <a:stretch/>
        </p:blipFill>
        <p:spPr>
          <a:xfrm>
            <a:off x="0" y="0"/>
            <a:ext cx="1758097" cy="204344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2" t="27496" r="22291" b="20704"/>
          <a:stretch/>
        </p:blipFill>
        <p:spPr>
          <a:xfrm>
            <a:off x="1758097" y="1952"/>
            <a:ext cx="2699603" cy="2041491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0" y="1674111"/>
            <a:ext cx="7290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123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758097" y="1581778"/>
            <a:ext cx="62656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1984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753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276225" y="285750"/>
            <a:ext cx="11078610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/>
              <a:t>Patient #3 </a:t>
            </a:r>
            <a:endParaRPr lang="de-DE" dirty="0" smtClean="0">
              <a:solidFill>
                <a:srgbClr val="FF0000"/>
              </a:solidFill>
            </a:endParaRPr>
          </a:p>
          <a:p>
            <a:r>
              <a:rPr lang="de-DE" sz="1400" b="1" dirty="0" smtClean="0"/>
              <a:t>-</a:t>
            </a:r>
            <a:r>
              <a:rPr lang="de-DE" sz="1400" dirty="0" smtClean="0"/>
              <a:t>      </a:t>
            </a:r>
            <a:r>
              <a:rPr lang="de-DE" sz="1400" dirty="0" err="1" smtClean="0"/>
              <a:t>Female</a:t>
            </a:r>
            <a:r>
              <a:rPr lang="de-DE" sz="1400" dirty="0" smtClean="0"/>
              <a:t>, 50-years-old</a:t>
            </a:r>
          </a:p>
          <a:p>
            <a:r>
              <a:rPr lang="de-DE" sz="1400" dirty="0" smtClean="0"/>
              <a:t>-      </a:t>
            </a:r>
            <a:r>
              <a:rPr lang="de-DE" sz="1400" dirty="0" err="1" smtClean="0"/>
              <a:t>Aneurysm</a:t>
            </a:r>
            <a:r>
              <a:rPr lang="de-DE" sz="1400" dirty="0"/>
              <a:t>: ICA </a:t>
            </a:r>
            <a:r>
              <a:rPr lang="de-DE" sz="1400" dirty="0" err="1"/>
              <a:t>paraophthalmic</a:t>
            </a:r>
            <a:r>
              <a:rPr lang="de-DE" sz="1400" dirty="0"/>
              <a:t>, SAH: HH III, Fisher </a:t>
            </a:r>
            <a:r>
              <a:rPr lang="de-DE" sz="1400" dirty="0" smtClean="0"/>
              <a:t>4 </a:t>
            </a:r>
            <a:r>
              <a:rPr lang="de-DE" sz="1400" dirty="0"/>
              <a:t>(CCT </a:t>
            </a:r>
            <a:r>
              <a:rPr lang="de-DE" sz="1400" dirty="0" err="1"/>
              <a:t>and</a:t>
            </a:r>
            <a:r>
              <a:rPr lang="de-DE" sz="1400" dirty="0"/>
              <a:t> DSA </a:t>
            </a:r>
            <a:r>
              <a:rPr lang="de-DE" sz="1400" dirty="0" err="1"/>
              <a:t>day</a:t>
            </a:r>
            <a:r>
              <a:rPr lang="de-DE" sz="1400" dirty="0"/>
              <a:t> 1)</a:t>
            </a:r>
          </a:p>
          <a:p>
            <a:pPr marL="285750" indent="-285750">
              <a:buFontTx/>
              <a:buChar char="-"/>
            </a:pPr>
            <a:r>
              <a:rPr lang="de-DE" sz="1400" dirty="0" err="1" smtClean="0"/>
              <a:t>Aneurysm</a:t>
            </a:r>
            <a:r>
              <a:rPr lang="de-DE" sz="1400" dirty="0" smtClean="0"/>
              <a:t> </a:t>
            </a:r>
            <a:r>
              <a:rPr lang="de-DE" sz="1400" dirty="0" err="1" smtClean="0"/>
              <a:t>treatment</a:t>
            </a:r>
            <a:r>
              <a:rPr lang="de-DE" sz="1400" dirty="0" smtClean="0"/>
              <a:t>: </a:t>
            </a:r>
            <a:r>
              <a:rPr lang="de-DE" sz="1400" dirty="0"/>
              <a:t>Flow </a:t>
            </a:r>
            <a:r>
              <a:rPr lang="de-DE" sz="1400" dirty="0" err="1"/>
              <a:t>Diverter-Assisted</a:t>
            </a:r>
            <a:r>
              <a:rPr lang="de-DE" sz="1400" dirty="0"/>
              <a:t> </a:t>
            </a:r>
            <a:r>
              <a:rPr lang="de-DE" sz="1400" dirty="0" err="1"/>
              <a:t>Coil</a:t>
            </a:r>
            <a:r>
              <a:rPr lang="de-DE" sz="1400" dirty="0"/>
              <a:t> </a:t>
            </a:r>
            <a:r>
              <a:rPr lang="de-DE" sz="1400" dirty="0" err="1"/>
              <a:t>Embolization</a:t>
            </a:r>
            <a:r>
              <a:rPr lang="de-DE" sz="1400" dirty="0"/>
              <a:t>: 1 x p64 3.5/18 (</a:t>
            </a:r>
            <a:r>
              <a:rPr lang="de-DE" sz="1400" dirty="0" err="1"/>
              <a:t>phenox</a:t>
            </a:r>
            <a:r>
              <a:rPr lang="de-DE" sz="1400" dirty="0"/>
              <a:t>) </a:t>
            </a:r>
            <a:r>
              <a:rPr lang="de-DE" sz="1400" dirty="0" err="1"/>
              <a:t>and</a:t>
            </a:r>
            <a:r>
              <a:rPr lang="de-DE" sz="1400" dirty="0"/>
              <a:t> 19 </a:t>
            </a:r>
            <a:r>
              <a:rPr lang="de-DE" sz="1400" dirty="0" err="1"/>
              <a:t>coils</a:t>
            </a:r>
            <a:r>
              <a:rPr lang="de-DE" sz="1400" dirty="0"/>
              <a:t> </a:t>
            </a:r>
          </a:p>
          <a:p>
            <a:r>
              <a:rPr lang="de-DE" sz="1400" dirty="0" smtClean="0"/>
              <a:t>       </a:t>
            </a:r>
            <a:r>
              <a:rPr lang="de-DE" sz="1400" dirty="0" err="1" smtClean="0"/>
              <a:t>periprocedural</a:t>
            </a:r>
            <a:r>
              <a:rPr lang="de-DE" sz="1400" dirty="0" smtClean="0"/>
              <a:t> </a:t>
            </a:r>
            <a:r>
              <a:rPr lang="de-DE" sz="1400" dirty="0" err="1"/>
              <a:t>medication</a:t>
            </a:r>
            <a:r>
              <a:rPr lang="de-DE" sz="1400" dirty="0"/>
              <a:t>: </a:t>
            </a:r>
            <a:r>
              <a:rPr lang="de-DE" sz="1400" dirty="0" smtClean="0"/>
              <a:t>500 </a:t>
            </a:r>
            <a:r>
              <a:rPr lang="de-DE" sz="1400" dirty="0"/>
              <a:t>mg ASA IV, 180 mg </a:t>
            </a:r>
            <a:r>
              <a:rPr lang="de-DE" sz="1400" dirty="0" err="1"/>
              <a:t>Ticagrelor</a:t>
            </a:r>
            <a:r>
              <a:rPr lang="de-DE" sz="1400" dirty="0"/>
              <a:t> PO,  11,2 mg </a:t>
            </a:r>
            <a:r>
              <a:rPr lang="de-DE" sz="1400" dirty="0" err="1"/>
              <a:t>Eptifibatid</a:t>
            </a:r>
            <a:r>
              <a:rPr lang="de-DE" sz="1400" dirty="0"/>
              <a:t> IV (DSA </a:t>
            </a:r>
            <a:r>
              <a:rPr lang="de-DE" sz="1400" dirty="0" err="1"/>
              <a:t>day</a:t>
            </a:r>
            <a:r>
              <a:rPr lang="de-DE" sz="1400" dirty="0"/>
              <a:t> 1)</a:t>
            </a:r>
          </a:p>
          <a:p>
            <a:pPr marL="285750" indent="-285750">
              <a:buFontTx/>
              <a:buChar char="-"/>
            </a:pPr>
            <a:r>
              <a:rPr lang="de-DE" sz="1400" dirty="0"/>
              <a:t>Day 5: </a:t>
            </a:r>
            <a:r>
              <a:rPr lang="de-DE" sz="1400" dirty="0" err="1"/>
              <a:t>clinic</a:t>
            </a:r>
            <a:r>
              <a:rPr lang="de-DE" sz="1400" dirty="0"/>
              <a:t>: </a:t>
            </a:r>
            <a:r>
              <a:rPr lang="en-US" sz="1400" dirty="0"/>
              <a:t>Hemiparesis of the left </a:t>
            </a:r>
            <a:r>
              <a:rPr lang="en-US" sz="1400" dirty="0" smtClean="0"/>
              <a:t>side </a:t>
            </a:r>
            <a:r>
              <a:rPr lang="en-US" sz="1400" dirty="0"/>
              <a:t>(DSA day 5) </a:t>
            </a:r>
            <a:endParaRPr lang="de-DE" sz="1400" dirty="0"/>
          </a:p>
          <a:p>
            <a:r>
              <a:rPr lang="de-DE" sz="1400" dirty="0" smtClean="0"/>
              <a:t>       DSA</a:t>
            </a:r>
            <a:r>
              <a:rPr lang="de-DE" sz="1400" dirty="0"/>
              <a:t>: </a:t>
            </a:r>
            <a:r>
              <a:rPr lang="de-DE" sz="1400" dirty="0" err="1"/>
              <a:t>Occlusion</a:t>
            </a:r>
            <a:r>
              <a:rPr lang="de-DE" sz="1400" dirty="0"/>
              <a:t> </a:t>
            </a:r>
            <a:r>
              <a:rPr lang="de-DE" sz="1400" dirty="0" err="1"/>
              <a:t>of</a:t>
            </a:r>
            <a:r>
              <a:rPr lang="de-DE" sz="1400" dirty="0"/>
              <a:t> </a:t>
            </a:r>
            <a:r>
              <a:rPr lang="de-DE" sz="1400" dirty="0" err="1"/>
              <a:t>the</a:t>
            </a:r>
            <a:r>
              <a:rPr lang="de-DE" sz="1400" dirty="0"/>
              <a:t> Flow </a:t>
            </a:r>
            <a:r>
              <a:rPr lang="de-DE" sz="1400" dirty="0" err="1"/>
              <a:t>Diverter</a:t>
            </a:r>
            <a:r>
              <a:rPr lang="de-DE" sz="1400" dirty="0"/>
              <a:t> due </a:t>
            </a:r>
            <a:r>
              <a:rPr lang="de-DE" sz="1400" dirty="0" err="1"/>
              <a:t>to</a:t>
            </a:r>
            <a:r>
              <a:rPr lang="de-DE" sz="1400" dirty="0"/>
              <a:t> </a:t>
            </a:r>
            <a:r>
              <a:rPr lang="de-DE" sz="1400" dirty="0" err="1"/>
              <a:t>Vasospasm</a:t>
            </a:r>
            <a:r>
              <a:rPr lang="de-DE" sz="1400" dirty="0"/>
              <a:t>; moderate </a:t>
            </a:r>
            <a:r>
              <a:rPr lang="de-DE" sz="1400" dirty="0" err="1"/>
              <a:t>Vasospasm</a:t>
            </a:r>
            <a:r>
              <a:rPr lang="de-DE" sz="1400" dirty="0"/>
              <a:t>: MCA </a:t>
            </a:r>
            <a:r>
              <a:rPr lang="de-DE" sz="1400" dirty="0" err="1"/>
              <a:t>left</a:t>
            </a:r>
            <a:r>
              <a:rPr lang="de-DE" sz="1400" dirty="0"/>
              <a:t> </a:t>
            </a:r>
            <a:r>
              <a:rPr lang="de-DE" sz="1400" dirty="0" err="1"/>
              <a:t>and</a:t>
            </a:r>
            <a:r>
              <a:rPr lang="de-DE" sz="1400" dirty="0"/>
              <a:t> BA, </a:t>
            </a:r>
            <a:r>
              <a:rPr lang="de-DE" sz="1400" dirty="0" err="1"/>
              <a:t>severe</a:t>
            </a:r>
            <a:r>
              <a:rPr lang="de-DE" sz="1400" dirty="0"/>
              <a:t> </a:t>
            </a:r>
            <a:r>
              <a:rPr lang="de-DE" sz="1400" dirty="0" err="1"/>
              <a:t>Vasospasm</a:t>
            </a:r>
            <a:r>
              <a:rPr lang="de-DE" sz="1400" dirty="0"/>
              <a:t>: MCA </a:t>
            </a:r>
            <a:r>
              <a:rPr lang="de-DE" sz="1400" dirty="0" err="1"/>
              <a:t>right</a:t>
            </a:r>
            <a:r>
              <a:rPr lang="de-DE" sz="1400" dirty="0"/>
              <a:t> </a:t>
            </a:r>
          </a:p>
          <a:p>
            <a:r>
              <a:rPr lang="de-DE" sz="1400" dirty="0"/>
              <a:t> </a:t>
            </a:r>
            <a:r>
              <a:rPr lang="de-DE" sz="1400" dirty="0" smtClean="0"/>
              <a:t>      Treatment</a:t>
            </a:r>
            <a:r>
              <a:rPr lang="de-DE" sz="1400" dirty="0"/>
              <a:t>: </a:t>
            </a:r>
            <a:r>
              <a:rPr lang="de-DE" sz="1400" dirty="0" smtClean="0"/>
              <a:t>  -</a:t>
            </a:r>
            <a:r>
              <a:rPr lang="de-DE" sz="1400" dirty="0" err="1"/>
              <a:t>periprocedural</a:t>
            </a:r>
            <a:r>
              <a:rPr lang="de-DE" sz="1400" dirty="0"/>
              <a:t> </a:t>
            </a:r>
            <a:r>
              <a:rPr lang="de-DE" sz="1400" dirty="0" err="1"/>
              <a:t>medication</a:t>
            </a:r>
            <a:r>
              <a:rPr lang="de-DE" sz="1400" dirty="0"/>
              <a:t>: 3000 IU non-</a:t>
            </a:r>
            <a:r>
              <a:rPr lang="de-DE" sz="1400" dirty="0" err="1"/>
              <a:t>fractionated</a:t>
            </a:r>
            <a:r>
              <a:rPr lang="de-DE" sz="1400" dirty="0"/>
              <a:t> Heparin </a:t>
            </a:r>
            <a:r>
              <a:rPr lang="de-DE" sz="1400" dirty="0" smtClean="0"/>
              <a:t>IV,  5 </a:t>
            </a:r>
            <a:r>
              <a:rPr lang="de-DE" sz="1400" dirty="0"/>
              <a:t>mg </a:t>
            </a:r>
            <a:r>
              <a:rPr lang="de-DE" sz="1400" dirty="0" err="1"/>
              <a:t>Eptifibatid</a:t>
            </a:r>
            <a:r>
              <a:rPr lang="de-DE" sz="1400" dirty="0"/>
              <a:t> IV,  3 mg </a:t>
            </a:r>
            <a:r>
              <a:rPr lang="de-DE" sz="1400" dirty="0" err="1"/>
              <a:t>milrinone</a:t>
            </a:r>
            <a:r>
              <a:rPr lang="de-DE" sz="1400" dirty="0"/>
              <a:t> IA</a:t>
            </a:r>
          </a:p>
          <a:p>
            <a:r>
              <a:rPr lang="de-DE" sz="1400" dirty="0"/>
              <a:t>                     </a:t>
            </a:r>
            <a:r>
              <a:rPr lang="de-DE" sz="1400" dirty="0" smtClean="0"/>
              <a:t>          - </a:t>
            </a:r>
            <a:r>
              <a:rPr lang="de-DE" sz="1400" dirty="0" err="1"/>
              <a:t>Balloon</a:t>
            </a:r>
            <a:r>
              <a:rPr lang="de-DE" sz="1400" dirty="0"/>
              <a:t> PTA : </a:t>
            </a:r>
            <a:r>
              <a:rPr lang="it-IT" sz="1400" dirty="0" err="1"/>
              <a:t>pITA</a:t>
            </a:r>
            <a:r>
              <a:rPr lang="it-IT" sz="1400" dirty="0"/>
              <a:t> 1.25/15 mm </a:t>
            </a:r>
            <a:r>
              <a:rPr lang="de-DE" sz="1400" dirty="0"/>
              <a:t>(</a:t>
            </a:r>
            <a:r>
              <a:rPr lang="de-DE" sz="1400" dirty="0" err="1"/>
              <a:t>phenox</a:t>
            </a:r>
            <a:r>
              <a:rPr lang="de-DE" sz="1400" dirty="0"/>
              <a:t>)</a:t>
            </a:r>
            <a:r>
              <a:rPr lang="it-IT" sz="1400" dirty="0"/>
              <a:t>, </a:t>
            </a:r>
            <a:r>
              <a:rPr lang="it-IT" sz="1400" dirty="0" err="1"/>
              <a:t>pITA</a:t>
            </a:r>
            <a:r>
              <a:rPr lang="it-IT" sz="1400" dirty="0"/>
              <a:t> 2/15 mm </a:t>
            </a:r>
            <a:r>
              <a:rPr lang="de-DE" sz="1400" dirty="0"/>
              <a:t>(</a:t>
            </a:r>
            <a:r>
              <a:rPr lang="de-DE" sz="1400" dirty="0" err="1"/>
              <a:t>phenox</a:t>
            </a:r>
            <a:r>
              <a:rPr lang="de-DE" sz="1400" dirty="0"/>
              <a:t>)</a:t>
            </a:r>
            <a:r>
              <a:rPr lang="it-IT" sz="1400" dirty="0"/>
              <a:t>, </a:t>
            </a:r>
            <a:r>
              <a:rPr lang="it-IT" sz="1400" dirty="0" err="1"/>
              <a:t>pITA</a:t>
            </a:r>
            <a:r>
              <a:rPr lang="it-IT" sz="1400" dirty="0"/>
              <a:t> 3/15 mm </a:t>
            </a:r>
            <a:r>
              <a:rPr lang="de-DE" sz="1400" dirty="0"/>
              <a:t>(</a:t>
            </a:r>
            <a:r>
              <a:rPr lang="de-DE" sz="1400" dirty="0" err="1"/>
              <a:t>phenox</a:t>
            </a:r>
            <a:r>
              <a:rPr lang="de-DE" sz="1400" dirty="0"/>
              <a:t>) </a:t>
            </a:r>
            <a:r>
              <a:rPr lang="it-IT" sz="1400" dirty="0"/>
              <a:t>, </a:t>
            </a:r>
          </a:p>
          <a:p>
            <a:r>
              <a:rPr lang="it-IT" sz="1400" dirty="0" smtClean="0"/>
              <a:t>                                  </a:t>
            </a:r>
            <a:r>
              <a:rPr lang="it-IT" sz="1400" dirty="0" err="1"/>
              <a:t>Scepter</a:t>
            </a:r>
            <a:r>
              <a:rPr lang="it-IT" sz="1400" dirty="0"/>
              <a:t> C 4/20 mm (</a:t>
            </a:r>
            <a:r>
              <a:rPr lang="it-IT" sz="1400" dirty="0" err="1"/>
              <a:t>Microvention</a:t>
            </a:r>
            <a:r>
              <a:rPr lang="it-IT" sz="1400" dirty="0" smtClean="0"/>
              <a:t>)</a:t>
            </a:r>
            <a:endParaRPr lang="it-IT" sz="1400" dirty="0"/>
          </a:p>
          <a:p>
            <a:r>
              <a:rPr lang="it-IT" sz="1400" dirty="0" smtClean="0"/>
              <a:t>-      </a:t>
            </a:r>
            <a:r>
              <a:rPr lang="en-US" sz="1400" dirty="0" smtClean="0"/>
              <a:t>massive </a:t>
            </a:r>
            <a:r>
              <a:rPr lang="en-US" sz="1400" dirty="0"/>
              <a:t>parenchymal hemorrhage after EVD insertion from the right side </a:t>
            </a:r>
            <a:r>
              <a:rPr lang="en-US" sz="1400" dirty="0" smtClean="0"/>
              <a:t>(CCT day 6)</a:t>
            </a:r>
          </a:p>
          <a:p>
            <a:pPr marL="285750" indent="-285750">
              <a:buFontTx/>
              <a:buChar char="-"/>
            </a:pPr>
            <a:r>
              <a:rPr lang="en-US" sz="1400" dirty="0" smtClean="0"/>
              <a:t>Hematoma clearance </a:t>
            </a:r>
            <a:r>
              <a:rPr lang="en-US" sz="1400" dirty="0"/>
              <a:t>(CCT day </a:t>
            </a:r>
            <a:r>
              <a:rPr lang="en-US" sz="1400" dirty="0" smtClean="0"/>
              <a:t>8)</a:t>
            </a:r>
          </a:p>
          <a:p>
            <a:pPr marL="285750" indent="-285750">
              <a:buFontTx/>
              <a:buChar char="-"/>
            </a:pPr>
            <a:r>
              <a:rPr lang="de-DE" sz="1400" dirty="0"/>
              <a:t>moderate </a:t>
            </a:r>
            <a:r>
              <a:rPr lang="de-DE" sz="1400" dirty="0" err="1"/>
              <a:t>Vasospasm</a:t>
            </a:r>
            <a:r>
              <a:rPr lang="de-DE" sz="1400" dirty="0"/>
              <a:t>: </a:t>
            </a:r>
            <a:r>
              <a:rPr lang="de-DE" sz="1400" dirty="0" smtClean="0"/>
              <a:t>M1, M2 </a:t>
            </a:r>
            <a:r>
              <a:rPr lang="de-DE" sz="1400" dirty="0" err="1" smtClean="0"/>
              <a:t>left</a:t>
            </a:r>
            <a:r>
              <a:rPr lang="de-DE" sz="1400" dirty="0" smtClean="0"/>
              <a:t>, A1, A2 </a:t>
            </a:r>
            <a:r>
              <a:rPr lang="de-DE" sz="1400" dirty="0" err="1" smtClean="0"/>
              <a:t>left</a:t>
            </a:r>
            <a:r>
              <a:rPr lang="de-DE" sz="1400" dirty="0" smtClean="0"/>
              <a:t> </a:t>
            </a:r>
            <a:r>
              <a:rPr lang="de-DE" sz="1400" dirty="0" err="1"/>
              <a:t>and</a:t>
            </a:r>
            <a:r>
              <a:rPr lang="de-DE" sz="1400" dirty="0"/>
              <a:t> BA</a:t>
            </a:r>
            <a:r>
              <a:rPr lang="en-US" sz="1400" dirty="0" smtClean="0"/>
              <a:t> ; </a:t>
            </a:r>
            <a:r>
              <a:rPr lang="de-DE" sz="1400" dirty="0" err="1"/>
              <a:t>severe</a:t>
            </a:r>
            <a:r>
              <a:rPr lang="de-DE" sz="1400" dirty="0"/>
              <a:t> </a:t>
            </a:r>
            <a:r>
              <a:rPr lang="de-DE" sz="1400" dirty="0" err="1"/>
              <a:t>Vasospasm</a:t>
            </a:r>
            <a:r>
              <a:rPr lang="de-DE" sz="1400" dirty="0"/>
              <a:t>: </a:t>
            </a:r>
            <a:r>
              <a:rPr lang="de-DE" sz="1400" dirty="0" smtClean="0"/>
              <a:t>M1 </a:t>
            </a:r>
            <a:r>
              <a:rPr lang="de-DE" sz="1400" dirty="0" err="1" smtClean="0"/>
              <a:t>and</a:t>
            </a:r>
            <a:r>
              <a:rPr lang="de-DE" sz="1400" dirty="0" smtClean="0"/>
              <a:t> M2 </a:t>
            </a:r>
            <a:r>
              <a:rPr lang="de-DE" sz="1400" dirty="0" err="1" smtClean="0"/>
              <a:t>right</a:t>
            </a:r>
            <a:r>
              <a:rPr lang="de-DE" sz="1400" dirty="0" smtClean="0"/>
              <a:t> (DSA </a:t>
            </a:r>
            <a:r>
              <a:rPr lang="de-DE" sz="1400" dirty="0" err="1" smtClean="0"/>
              <a:t>day</a:t>
            </a:r>
            <a:r>
              <a:rPr lang="de-DE" sz="1400" dirty="0" smtClean="0"/>
              <a:t> 9)</a:t>
            </a:r>
          </a:p>
          <a:p>
            <a:r>
              <a:rPr lang="de-DE" sz="1400" dirty="0"/>
              <a:t> </a:t>
            </a:r>
            <a:r>
              <a:rPr lang="de-DE" sz="1400" dirty="0" smtClean="0"/>
              <a:t>      </a:t>
            </a:r>
            <a:r>
              <a:rPr lang="de-DE" sz="1400" dirty="0"/>
              <a:t>T</a:t>
            </a:r>
            <a:r>
              <a:rPr lang="de-DE" sz="1400" dirty="0" smtClean="0"/>
              <a:t>reatment: </a:t>
            </a:r>
            <a:r>
              <a:rPr lang="de-DE" sz="1400" dirty="0" err="1"/>
              <a:t>Periprocedural</a:t>
            </a:r>
            <a:r>
              <a:rPr lang="de-DE" sz="1400" dirty="0"/>
              <a:t> </a:t>
            </a:r>
            <a:r>
              <a:rPr lang="de-DE" sz="1400" dirty="0" err="1"/>
              <a:t>medication</a:t>
            </a:r>
            <a:r>
              <a:rPr lang="de-DE" sz="1400" dirty="0"/>
              <a:t>: </a:t>
            </a:r>
            <a:r>
              <a:rPr lang="de-DE" sz="1400" dirty="0" smtClean="0"/>
              <a:t>10 </a:t>
            </a:r>
            <a:r>
              <a:rPr lang="de-DE" sz="1400" dirty="0"/>
              <a:t>mg </a:t>
            </a:r>
            <a:r>
              <a:rPr lang="de-DE" sz="1400" dirty="0" err="1"/>
              <a:t>milrinone</a:t>
            </a:r>
            <a:r>
              <a:rPr lang="de-DE" sz="1400" dirty="0"/>
              <a:t> IA, </a:t>
            </a:r>
            <a:r>
              <a:rPr lang="de-DE" sz="1400" dirty="0" smtClean="0"/>
              <a:t>3000 </a:t>
            </a:r>
            <a:r>
              <a:rPr lang="de-DE" sz="1400" dirty="0"/>
              <a:t>IU non-</a:t>
            </a:r>
            <a:r>
              <a:rPr lang="de-DE" sz="1400" dirty="0" err="1"/>
              <a:t>fractionated</a:t>
            </a:r>
            <a:r>
              <a:rPr lang="de-DE" sz="1400" dirty="0"/>
              <a:t> Heparin </a:t>
            </a:r>
            <a:r>
              <a:rPr lang="de-DE" sz="1400" dirty="0" smtClean="0"/>
              <a:t>IV</a:t>
            </a:r>
            <a:endParaRPr lang="de-DE" sz="1400" dirty="0"/>
          </a:p>
          <a:p>
            <a:r>
              <a:rPr lang="de-DE" sz="1400" dirty="0" smtClean="0"/>
              <a:t>-      moderate </a:t>
            </a:r>
            <a:r>
              <a:rPr lang="de-DE" sz="1400" dirty="0" err="1"/>
              <a:t>Vasospasm</a:t>
            </a:r>
            <a:r>
              <a:rPr lang="de-DE" sz="1400" dirty="0"/>
              <a:t>: M1, M2 </a:t>
            </a:r>
            <a:r>
              <a:rPr lang="de-DE" sz="1400" dirty="0" err="1"/>
              <a:t>left</a:t>
            </a:r>
            <a:r>
              <a:rPr lang="de-DE" sz="1400" dirty="0"/>
              <a:t>, A1, A2 </a:t>
            </a:r>
            <a:r>
              <a:rPr lang="de-DE" sz="1400" dirty="0" err="1"/>
              <a:t>left</a:t>
            </a:r>
            <a:r>
              <a:rPr lang="de-DE" sz="1400" dirty="0"/>
              <a:t> </a:t>
            </a:r>
            <a:r>
              <a:rPr lang="de-DE" sz="1400" dirty="0" err="1"/>
              <a:t>and</a:t>
            </a:r>
            <a:r>
              <a:rPr lang="de-DE" sz="1400" dirty="0"/>
              <a:t> BA</a:t>
            </a:r>
            <a:r>
              <a:rPr lang="en-US" sz="1400" dirty="0"/>
              <a:t> ; </a:t>
            </a:r>
            <a:r>
              <a:rPr lang="de-DE" sz="1400" dirty="0" err="1"/>
              <a:t>severe</a:t>
            </a:r>
            <a:r>
              <a:rPr lang="de-DE" sz="1400" dirty="0"/>
              <a:t> </a:t>
            </a:r>
            <a:r>
              <a:rPr lang="de-DE" sz="1400" dirty="0" err="1"/>
              <a:t>Vasospasm</a:t>
            </a:r>
            <a:r>
              <a:rPr lang="de-DE" sz="1400" dirty="0"/>
              <a:t>: M1 </a:t>
            </a:r>
            <a:r>
              <a:rPr lang="de-DE" sz="1400" dirty="0" err="1"/>
              <a:t>and</a:t>
            </a:r>
            <a:r>
              <a:rPr lang="de-DE" sz="1400" dirty="0"/>
              <a:t> M2 </a:t>
            </a:r>
            <a:r>
              <a:rPr lang="de-DE" sz="1400" dirty="0" err="1"/>
              <a:t>right</a:t>
            </a:r>
            <a:r>
              <a:rPr lang="de-DE" sz="1400" dirty="0"/>
              <a:t> (DSA 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10)</a:t>
            </a:r>
            <a:endParaRPr lang="de-DE" sz="1400" dirty="0"/>
          </a:p>
          <a:p>
            <a:r>
              <a:rPr lang="de-DE" sz="1400" dirty="0" smtClean="0"/>
              <a:t>        </a:t>
            </a:r>
            <a:r>
              <a:rPr lang="de-DE" sz="1400" dirty="0"/>
              <a:t>Treatment: </a:t>
            </a:r>
            <a:r>
              <a:rPr lang="de-DE" sz="1400" dirty="0" err="1"/>
              <a:t>Periprocedural</a:t>
            </a:r>
            <a:r>
              <a:rPr lang="de-DE" sz="1400" dirty="0"/>
              <a:t> </a:t>
            </a:r>
            <a:r>
              <a:rPr lang="de-DE" sz="1400" dirty="0" err="1"/>
              <a:t>medication</a:t>
            </a:r>
            <a:r>
              <a:rPr lang="de-DE" sz="1400" dirty="0"/>
              <a:t>: 8</a:t>
            </a:r>
            <a:r>
              <a:rPr lang="de-DE" sz="1400" dirty="0" smtClean="0"/>
              <a:t> </a:t>
            </a:r>
            <a:r>
              <a:rPr lang="de-DE" sz="1400" dirty="0"/>
              <a:t>mg </a:t>
            </a:r>
            <a:r>
              <a:rPr lang="de-DE" sz="1400" dirty="0" err="1"/>
              <a:t>milrinone</a:t>
            </a:r>
            <a:r>
              <a:rPr lang="de-DE" sz="1400" dirty="0"/>
              <a:t> IA, 3000 IU non-</a:t>
            </a:r>
            <a:r>
              <a:rPr lang="de-DE" sz="1400" dirty="0" err="1"/>
              <a:t>fractionated</a:t>
            </a:r>
            <a:r>
              <a:rPr lang="de-DE" sz="1400" dirty="0"/>
              <a:t> Heparin IV</a:t>
            </a:r>
          </a:p>
          <a:p>
            <a:r>
              <a:rPr lang="de-DE" sz="1400" dirty="0" smtClean="0"/>
              <a:t>-       </a:t>
            </a:r>
            <a:r>
              <a:rPr lang="de-DE" sz="1400" dirty="0"/>
              <a:t>moderate </a:t>
            </a:r>
            <a:r>
              <a:rPr lang="de-DE" sz="1400" dirty="0" err="1"/>
              <a:t>Vasospasm</a:t>
            </a:r>
            <a:r>
              <a:rPr lang="de-DE" sz="1400" dirty="0"/>
              <a:t>: M1, M2 </a:t>
            </a:r>
            <a:r>
              <a:rPr lang="de-DE" sz="1400" dirty="0" err="1" smtClean="0"/>
              <a:t>left</a:t>
            </a:r>
            <a:r>
              <a:rPr lang="de-DE" sz="1400" dirty="0" smtClean="0"/>
              <a:t> </a:t>
            </a:r>
            <a:r>
              <a:rPr lang="de-DE" sz="1400" dirty="0" err="1" smtClean="0"/>
              <a:t>and</a:t>
            </a:r>
            <a:r>
              <a:rPr lang="de-DE" sz="1400" dirty="0" smtClean="0"/>
              <a:t> </a:t>
            </a:r>
            <a:r>
              <a:rPr lang="de-DE" sz="1400" dirty="0"/>
              <a:t>BA</a:t>
            </a:r>
            <a:r>
              <a:rPr lang="en-US" sz="1400" dirty="0"/>
              <a:t> ; </a:t>
            </a:r>
            <a:r>
              <a:rPr lang="de-DE" sz="1400" dirty="0" err="1"/>
              <a:t>severe</a:t>
            </a:r>
            <a:r>
              <a:rPr lang="de-DE" sz="1400" dirty="0"/>
              <a:t> </a:t>
            </a:r>
            <a:r>
              <a:rPr lang="de-DE" sz="1400" dirty="0" err="1"/>
              <a:t>Vasospasm</a:t>
            </a:r>
            <a:r>
              <a:rPr lang="de-DE" sz="1400" dirty="0"/>
              <a:t>: M1 </a:t>
            </a:r>
            <a:r>
              <a:rPr lang="de-DE" sz="1400" dirty="0" err="1"/>
              <a:t>and</a:t>
            </a:r>
            <a:r>
              <a:rPr lang="de-DE" sz="1400" dirty="0"/>
              <a:t> M2 </a:t>
            </a:r>
            <a:r>
              <a:rPr lang="de-DE" sz="1400" dirty="0" err="1" smtClean="0"/>
              <a:t>right</a:t>
            </a:r>
            <a:r>
              <a:rPr lang="de-DE" sz="1400" dirty="0" smtClean="0"/>
              <a:t>, </a:t>
            </a:r>
            <a:r>
              <a:rPr lang="de-DE" sz="1400" dirty="0"/>
              <a:t>A1, A2 </a:t>
            </a:r>
            <a:r>
              <a:rPr lang="de-DE" sz="1400" dirty="0" err="1"/>
              <a:t>left</a:t>
            </a:r>
            <a:r>
              <a:rPr lang="de-DE" sz="1400" dirty="0" smtClean="0"/>
              <a:t> </a:t>
            </a:r>
            <a:r>
              <a:rPr lang="de-DE" sz="1400" dirty="0"/>
              <a:t>(DSA 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11), </a:t>
            </a:r>
            <a:endParaRPr lang="de-DE" sz="1400" dirty="0"/>
          </a:p>
          <a:p>
            <a:r>
              <a:rPr lang="de-DE" sz="1400" dirty="0"/>
              <a:t>        Treatment: </a:t>
            </a:r>
            <a:r>
              <a:rPr lang="de-DE" sz="1400" dirty="0" smtClean="0"/>
              <a:t>- </a:t>
            </a:r>
            <a:r>
              <a:rPr lang="de-DE" sz="1400" dirty="0" err="1" smtClean="0"/>
              <a:t>Periprocedural</a:t>
            </a:r>
            <a:r>
              <a:rPr lang="de-DE" sz="1400" dirty="0" smtClean="0"/>
              <a:t> </a:t>
            </a:r>
            <a:r>
              <a:rPr lang="de-DE" sz="1400" dirty="0" err="1"/>
              <a:t>medication</a:t>
            </a:r>
            <a:r>
              <a:rPr lang="de-DE" sz="1400" dirty="0"/>
              <a:t>: </a:t>
            </a:r>
            <a:r>
              <a:rPr lang="de-DE" sz="1400" dirty="0" smtClean="0"/>
              <a:t>12 </a:t>
            </a:r>
            <a:r>
              <a:rPr lang="de-DE" sz="1400" dirty="0"/>
              <a:t>mg </a:t>
            </a:r>
            <a:r>
              <a:rPr lang="de-DE" sz="1400" dirty="0" err="1"/>
              <a:t>milrinone</a:t>
            </a:r>
            <a:r>
              <a:rPr lang="de-DE" sz="1400" dirty="0"/>
              <a:t> IA, 3000 IU non-</a:t>
            </a:r>
            <a:r>
              <a:rPr lang="de-DE" sz="1400" dirty="0" err="1"/>
              <a:t>fractionated</a:t>
            </a:r>
            <a:r>
              <a:rPr lang="de-DE" sz="1400" dirty="0"/>
              <a:t> Heparin </a:t>
            </a:r>
            <a:r>
              <a:rPr lang="de-DE" sz="1400" dirty="0" smtClean="0"/>
              <a:t>IV</a:t>
            </a:r>
          </a:p>
          <a:p>
            <a:r>
              <a:rPr lang="de-DE" sz="1400" dirty="0"/>
              <a:t> </a:t>
            </a:r>
            <a:r>
              <a:rPr lang="de-DE" sz="1400" dirty="0" smtClean="0"/>
              <a:t>                            - </a:t>
            </a:r>
            <a:r>
              <a:rPr lang="en-US" sz="1400" dirty="0"/>
              <a:t>mechanical dilatation </a:t>
            </a:r>
            <a:r>
              <a:rPr lang="en-US" sz="1400" dirty="0" smtClean="0"/>
              <a:t>using </a:t>
            </a:r>
            <a:r>
              <a:rPr lang="de-DE" sz="1400" dirty="0" err="1" smtClean="0"/>
              <a:t>pRELAX</a:t>
            </a:r>
            <a:r>
              <a:rPr lang="de-DE" sz="1400" dirty="0" smtClean="0"/>
              <a:t>-Device</a:t>
            </a:r>
            <a:r>
              <a:rPr lang="en-US" sz="1400" dirty="0" smtClean="0"/>
              <a:t> (</a:t>
            </a:r>
            <a:r>
              <a:rPr lang="de-DE" sz="1400" dirty="0" err="1" smtClean="0"/>
              <a:t>pRELAX</a:t>
            </a:r>
            <a:r>
              <a:rPr lang="de-DE" sz="1400" dirty="0" smtClean="0"/>
              <a:t> </a:t>
            </a:r>
            <a:r>
              <a:rPr lang="de-DE" sz="1400" dirty="0"/>
              <a:t>4/20, </a:t>
            </a:r>
            <a:r>
              <a:rPr lang="de-DE" sz="1400" dirty="0" err="1"/>
              <a:t>Phenox</a:t>
            </a:r>
            <a:r>
              <a:rPr lang="de-DE" sz="1400" dirty="0" smtClean="0"/>
              <a:t>), </a:t>
            </a:r>
            <a:r>
              <a:rPr lang="en-US" sz="1400" dirty="0"/>
              <a:t>long-term intra-arterial selective infusion of </a:t>
            </a:r>
            <a:r>
              <a:rPr lang="en-US" sz="1400" dirty="0" err="1"/>
              <a:t>nimodipine</a:t>
            </a:r>
            <a:r>
              <a:rPr lang="de-DE" sz="1400" dirty="0"/>
              <a:t> </a:t>
            </a:r>
            <a:r>
              <a:rPr lang="de-DE" sz="1400" dirty="0" err="1" smtClean="0"/>
              <a:t>for</a:t>
            </a:r>
            <a:r>
              <a:rPr lang="de-DE" sz="1400" dirty="0" smtClean="0"/>
              <a:t> 3 </a:t>
            </a:r>
            <a:r>
              <a:rPr lang="de-DE" sz="1400" dirty="0" err="1" smtClean="0"/>
              <a:t>days</a:t>
            </a:r>
            <a:endParaRPr lang="de-DE" sz="1400" dirty="0" smtClean="0"/>
          </a:p>
          <a:p>
            <a:r>
              <a:rPr lang="de-DE" sz="1400" dirty="0"/>
              <a:t>                                ICA </a:t>
            </a:r>
            <a:r>
              <a:rPr lang="de-DE" sz="1400" dirty="0" err="1"/>
              <a:t>both</a:t>
            </a:r>
            <a:r>
              <a:rPr lang="de-DE" sz="1400" dirty="0"/>
              <a:t> </a:t>
            </a:r>
            <a:r>
              <a:rPr lang="de-DE" sz="1400" dirty="0" err="1" smtClean="0"/>
              <a:t>sides</a:t>
            </a:r>
            <a:endParaRPr lang="de-DE" sz="1400" dirty="0" smtClean="0"/>
          </a:p>
          <a:p>
            <a:pPr marL="285750" indent="-285750">
              <a:buFontTx/>
              <a:buChar char="-"/>
            </a:pPr>
            <a:r>
              <a:rPr lang="de-DE" sz="1400" dirty="0" smtClean="0"/>
              <a:t>Control DSA (</a:t>
            </a:r>
            <a:r>
              <a:rPr lang="de-DE" sz="1400" dirty="0" err="1" smtClean="0"/>
              <a:t>day</a:t>
            </a:r>
            <a:r>
              <a:rPr lang="de-DE" sz="1400" dirty="0"/>
              <a:t> </a:t>
            </a:r>
            <a:r>
              <a:rPr lang="de-DE" sz="1400" dirty="0" smtClean="0"/>
              <a:t>12): </a:t>
            </a:r>
            <a:r>
              <a:rPr lang="de-DE" sz="1400" dirty="0" err="1" smtClean="0"/>
              <a:t>no</a:t>
            </a:r>
            <a:r>
              <a:rPr lang="de-DE" sz="1400" dirty="0" smtClean="0"/>
              <a:t> </a:t>
            </a:r>
            <a:r>
              <a:rPr lang="de-DE" sz="1400" dirty="0" err="1"/>
              <a:t>severe</a:t>
            </a:r>
            <a:r>
              <a:rPr lang="de-DE" sz="1400" dirty="0"/>
              <a:t> </a:t>
            </a:r>
            <a:r>
              <a:rPr lang="de-DE" sz="1400" dirty="0" err="1" smtClean="0"/>
              <a:t>Vasospasm</a:t>
            </a:r>
            <a:r>
              <a:rPr lang="de-DE" sz="1400" dirty="0" smtClean="0"/>
              <a:t> </a:t>
            </a:r>
          </a:p>
          <a:p>
            <a:pPr marL="285750" indent="-285750">
              <a:buFontTx/>
              <a:buChar char="-"/>
            </a:pPr>
            <a:r>
              <a:rPr lang="de-DE" sz="1400" dirty="0" smtClean="0"/>
              <a:t>Change </a:t>
            </a:r>
            <a:r>
              <a:rPr lang="de-DE" sz="1400" dirty="0" err="1" smtClean="0"/>
              <a:t>of</a:t>
            </a:r>
            <a:r>
              <a:rPr lang="de-DE" sz="1400" dirty="0"/>
              <a:t> </a:t>
            </a:r>
            <a:r>
              <a:rPr lang="de-DE" sz="1400" dirty="0" err="1" smtClean="0"/>
              <a:t>Microcatheter</a:t>
            </a:r>
            <a:r>
              <a:rPr lang="de-DE" sz="1400" dirty="0" smtClean="0"/>
              <a:t> </a:t>
            </a:r>
            <a:r>
              <a:rPr lang="de-DE" sz="1400" dirty="0" err="1" smtClean="0"/>
              <a:t>for</a:t>
            </a:r>
            <a:r>
              <a:rPr lang="de-DE" sz="1400" dirty="0"/>
              <a:t> </a:t>
            </a:r>
            <a:r>
              <a:rPr lang="de-DE" sz="1400" dirty="0" smtClean="0"/>
              <a:t> </a:t>
            </a:r>
            <a:r>
              <a:rPr lang="en-US" sz="1400" dirty="0"/>
              <a:t>long-term intra-arterial selective infusion of </a:t>
            </a:r>
            <a:r>
              <a:rPr lang="en-US" sz="1400" dirty="0" err="1" smtClean="0"/>
              <a:t>nimodipine</a:t>
            </a:r>
            <a:r>
              <a:rPr lang="en-US" sz="1400" dirty="0" smtClean="0"/>
              <a:t> (DSA day 15</a:t>
            </a:r>
            <a:r>
              <a:rPr lang="en-US" sz="1400" dirty="0"/>
              <a:t>); control CCT day 15: No </a:t>
            </a:r>
            <a:r>
              <a:rPr lang="en-US" sz="1400" dirty="0" err="1" smtClean="0"/>
              <a:t>rebleeding</a:t>
            </a:r>
            <a:endParaRPr lang="en-US" sz="1400" dirty="0" smtClean="0"/>
          </a:p>
          <a:p>
            <a:pPr marL="285750" indent="-285750">
              <a:buFontTx/>
              <a:buChar char="-"/>
            </a:pPr>
            <a:r>
              <a:rPr lang="en-US" sz="1400" dirty="0" smtClean="0"/>
              <a:t>Day 17 TCD: 250 cm/s MCA right ; </a:t>
            </a:r>
            <a:r>
              <a:rPr lang="de-DE" sz="1400" dirty="0" err="1"/>
              <a:t>severe</a:t>
            </a:r>
            <a:r>
              <a:rPr lang="de-DE" sz="1400" dirty="0"/>
              <a:t> </a:t>
            </a:r>
            <a:r>
              <a:rPr lang="de-DE" sz="1400" dirty="0" err="1"/>
              <a:t>Vasospasm</a:t>
            </a:r>
            <a:r>
              <a:rPr lang="de-DE" sz="1400" dirty="0"/>
              <a:t>: M1 </a:t>
            </a:r>
            <a:r>
              <a:rPr lang="de-DE" sz="1400" dirty="0" err="1"/>
              <a:t>and</a:t>
            </a:r>
            <a:r>
              <a:rPr lang="de-DE" sz="1400" dirty="0"/>
              <a:t> M2 </a:t>
            </a:r>
            <a:r>
              <a:rPr lang="de-DE" sz="1400" dirty="0" err="1" smtClean="0"/>
              <a:t>right</a:t>
            </a:r>
            <a:r>
              <a:rPr lang="de-DE" sz="1400" dirty="0" smtClean="0"/>
              <a:t> (DSA 17)</a:t>
            </a:r>
          </a:p>
          <a:p>
            <a:r>
              <a:rPr lang="en-US" sz="1400" dirty="0" smtClean="0"/>
              <a:t>        </a:t>
            </a:r>
            <a:r>
              <a:rPr lang="de-DE" sz="1400" dirty="0"/>
              <a:t>Treatment: - </a:t>
            </a:r>
            <a:r>
              <a:rPr lang="de-DE" sz="1400" dirty="0" err="1"/>
              <a:t>Periprocedural</a:t>
            </a:r>
            <a:r>
              <a:rPr lang="de-DE" sz="1400" dirty="0"/>
              <a:t> </a:t>
            </a:r>
            <a:r>
              <a:rPr lang="de-DE" sz="1400" dirty="0" err="1"/>
              <a:t>medication</a:t>
            </a:r>
            <a:r>
              <a:rPr lang="de-DE" sz="1400" dirty="0"/>
              <a:t>: 8</a:t>
            </a:r>
            <a:r>
              <a:rPr lang="de-DE" sz="1400" dirty="0" smtClean="0"/>
              <a:t> </a:t>
            </a:r>
            <a:r>
              <a:rPr lang="de-DE" sz="1400" dirty="0"/>
              <a:t>mg </a:t>
            </a:r>
            <a:r>
              <a:rPr lang="de-DE" sz="1400" dirty="0" err="1"/>
              <a:t>milrinone</a:t>
            </a:r>
            <a:r>
              <a:rPr lang="de-DE" sz="1400" dirty="0"/>
              <a:t> </a:t>
            </a:r>
            <a:r>
              <a:rPr lang="de-DE" sz="1400" dirty="0" smtClean="0"/>
              <a:t>IA</a:t>
            </a:r>
            <a:endParaRPr lang="de-DE" sz="1400" dirty="0"/>
          </a:p>
          <a:p>
            <a:r>
              <a:rPr lang="de-DE" sz="1400" dirty="0" smtClean="0"/>
              <a:t>                            - </a:t>
            </a:r>
            <a:r>
              <a:rPr lang="de-DE" sz="1400" dirty="0" err="1" smtClean="0"/>
              <a:t>Bail</a:t>
            </a:r>
            <a:r>
              <a:rPr lang="de-DE" sz="1400" dirty="0" smtClean="0"/>
              <a:t> out </a:t>
            </a:r>
            <a:r>
              <a:rPr lang="de-DE" sz="1400" dirty="0" err="1" smtClean="0"/>
              <a:t>Stenting</a:t>
            </a:r>
            <a:r>
              <a:rPr lang="de-DE" sz="1400" dirty="0" smtClean="0"/>
              <a:t> MCA </a:t>
            </a:r>
            <a:r>
              <a:rPr lang="de-DE" sz="1400" dirty="0" err="1" smtClean="0"/>
              <a:t>right</a:t>
            </a:r>
            <a:r>
              <a:rPr lang="de-DE" sz="1400" dirty="0"/>
              <a:t> </a:t>
            </a:r>
            <a:r>
              <a:rPr lang="de-DE" sz="1400" dirty="0" smtClean="0"/>
              <a:t>M1-M2 </a:t>
            </a:r>
          </a:p>
          <a:p>
            <a:r>
              <a:rPr lang="de-DE" sz="1400" dirty="0"/>
              <a:t> </a:t>
            </a:r>
            <a:r>
              <a:rPr lang="de-DE" sz="1400" dirty="0" smtClean="0"/>
              <a:t>                              </a:t>
            </a:r>
            <a:r>
              <a:rPr lang="de-DE" sz="1400" dirty="0" err="1"/>
              <a:t>Microcatheter</a:t>
            </a:r>
            <a:r>
              <a:rPr lang="de-DE" sz="1400" dirty="0"/>
              <a:t>: </a:t>
            </a:r>
            <a:r>
              <a:rPr lang="de-DE" sz="1400" dirty="0" err="1"/>
              <a:t>Prowler</a:t>
            </a:r>
            <a:r>
              <a:rPr lang="de-DE" sz="1400" dirty="0"/>
              <a:t> Select Plus </a:t>
            </a:r>
          </a:p>
          <a:p>
            <a:r>
              <a:rPr lang="de-DE" sz="1400" dirty="0"/>
              <a:t>                               Stent: </a:t>
            </a:r>
            <a:r>
              <a:rPr lang="de-DE" sz="1400" dirty="0" err="1"/>
              <a:t>Codman</a:t>
            </a:r>
            <a:r>
              <a:rPr lang="de-DE" sz="1400" dirty="0"/>
              <a:t> Enterprise 4 x 39mm </a:t>
            </a:r>
            <a:endParaRPr lang="de-DE" sz="1400" dirty="0" smtClean="0"/>
          </a:p>
          <a:p>
            <a:r>
              <a:rPr lang="de-DE" sz="1400" dirty="0" smtClean="0"/>
              <a:t>                               TCD: </a:t>
            </a:r>
            <a:r>
              <a:rPr lang="de-DE" sz="1400" dirty="0" smtClean="0"/>
              <a:t>100 </a:t>
            </a:r>
            <a:r>
              <a:rPr lang="de-DE" sz="1400" dirty="0" smtClean="0"/>
              <a:t>cm/s MCA </a:t>
            </a:r>
            <a:r>
              <a:rPr lang="de-DE" sz="1400" dirty="0" err="1" smtClean="0"/>
              <a:t>right</a:t>
            </a:r>
            <a:r>
              <a:rPr lang="de-DE" sz="1400" dirty="0" smtClean="0"/>
              <a:t> </a:t>
            </a:r>
            <a:r>
              <a:rPr lang="de-DE" sz="1400" dirty="0" err="1" smtClean="0"/>
              <a:t>one</a:t>
            </a:r>
            <a:r>
              <a:rPr lang="de-DE" sz="1400" dirty="0" smtClean="0"/>
              <a:t> </a:t>
            </a:r>
            <a:r>
              <a:rPr lang="de-DE" sz="1400" dirty="0" err="1" smtClean="0"/>
              <a:t>day</a:t>
            </a:r>
            <a:r>
              <a:rPr lang="de-DE" sz="1400" dirty="0" smtClean="0"/>
              <a:t> </a:t>
            </a:r>
            <a:r>
              <a:rPr lang="de-DE" sz="1400" dirty="0" err="1" smtClean="0"/>
              <a:t>later</a:t>
            </a:r>
            <a:r>
              <a:rPr lang="de-DE" sz="1400" dirty="0" smtClean="0"/>
              <a:t> (</a:t>
            </a:r>
            <a:r>
              <a:rPr lang="de-DE" sz="1400" dirty="0" err="1" smtClean="0"/>
              <a:t>day</a:t>
            </a:r>
            <a:r>
              <a:rPr lang="de-DE" sz="1400" dirty="0" smtClean="0"/>
              <a:t> 18)</a:t>
            </a:r>
            <a:endParaRPr lang="de-DE" sz="1400" dirty="0"/>
          </a:p>
          <a:p>
            <a:endParaRPr lang="de-DE" dirty="0" smtClean="0"/>
          </a:p>
          <a:p>
            <a:r>
              <a:rPr lang="de-DE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958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57175" y="612845"/>
            <a:ext cx="88868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endParaRPr lang="de-DE" sz="1400" dirty="0"/>
          </a:p>
          <a:p>
            <a:pPr marL="285750" indent="-285750">
              <a:buFontTx/>
              <a:buChar char="-"/>
            </a:pPr>
            <a:r>
              <a:rPr lang="de-DE" sz="1400" dirty="0"/>
              <a:t>Control DSA (</a:t>
            </a:r>
            <a:r>
              <a:rPr lang="de-DE" sz="1400" dirty="0" err="1"/>
              <a:t>day</a:t>
            </a:r>
            <a:r>
              <a:rPr lang="de-DE" sz="1400" dirty="0"/>
              <a:t> 20): </a:t>
            </a:r>
            <a:r>
              <a:rPr lang="de-DE" sz="1400" dirty="0" err="1"/>
              <a:t>no</a:t>
            </a:r>
            <a:r>
              <a:rPr lang="de-DE" sz="1400" dirty="0"/>
              <a:t> </a:t>
            </a:r>
            <a:r>
              <a:rPr lang="de-DE" sz="1400" dirty="0" err="1"/>
              <a:t>Vasospasm</a:t>
            </a:r>
            <a:r>
              <a:rPr lang="de-DE" sz="1400" dirty="0"/>
              <a:t> </a:t>
            </a:r>
          </a:p>
          <a:p>
            <a:pPr marL="285750" indent="-285750">
              <a:buFontTx/>
              <a:buChar char="-"/>
            </a:pPr>
            <a:r>
              <a:rPr lang="de-DE" sz="1400" dirty="0"/>
              <a:t>Control CCT (</a:t>
            </a:r>
            <a:r>
              <a:rPr lang="de-DE" sz="1400" dirty="0" err="1"/>
              <a:t>day</a:t>
            </a:r>
            <a:r>
              <a:rPr lang="de-DE" sz="1400" dirty="0"/>
              <a:t> 47):  after </a:t>
            </a:r>
            <a:r>
              <a:rPr lang="de-DE" sz="1400" dirty="0" err="1" smtClean="0"/>
              <a:t>cerebral</a:t>
            </a:r>
            <a:r>
              <a:rPr lang="de-DE" sz="1400" dirty="0" smtClean="0"/>
              <a:t> </a:t>
            </a:r>
            <a:r>
              <a:rPr lang="de-DE" sz="1400" dirty="0" err="1" smtClean="0"/>
              <a:t>shunt</a:t>
            </a:r>
            <a:endParaRPr lang="de-DE" sz="1400" dirty="0" smtClean="0"/>
          </a:p>
          <a:p>
            <a:pPr marL="285750" indent="-285750">
              <a:buFontTx/>
              <a:buChar char="-"/>
            </a:pPr>
            <a:r>
              <a:rPr lang="de-DE" sz="1400" dirty="0" smtClean="0"/>
              <a:t>Control </a:t>
            </a:r>
            <a:r>
              <a:rPr lang="de-DE" sz="1400" dirty="0"/>
              <a:t>DSA (</a:t>
            </a:r>
            <a:r>
              <a:rPr lang="de-DE" sz="1400" dirty="0" err="1"/>
              <a:t>day</a:t>
            </a:r>
            <a:r>
              <a:rPr lang="de-DE" sz="1400" dirty="0"/>
              <a:t> </a:t>
            </a:r>
            <a:r>
              <a:rPr lang="de-DE" sz="1400" dirty="0" smtClean="0"/>
              <a:t>218)</a:t>
            </a:r>
          </a:p>
          <a:p>
            <a:pPr marL="285750" indent="-285750">
              <a:buFontTx/>
              <a:buChar char="-"/>
            </a:pPr>
            <a:r>
              <a:rPr lang="de-DE" sz="1400" dirty="0" smtClean="0"/>
              <a:t>last </a:t>
            </a:r>
            <a:r>
              <a:rPr lang="de-DE" sz="1400" dirty="0" err="1" smtClean="0"/>
              <a:t>control</a:t>
            </a:r>
            <a:r>
              <a:rPr lang="de-DE" sz="1400" dirty="0" smtClean="0"/>
              <a:t> MRI (</a:t>
            </a:r>
            <a:r>
              <a:rPr lang="de-DE" sz="1400" dirty="0" err="1" smtClean="0"/>
              <a:t>day</a:t>
            </a:r>
            <a:r>
              <a:rPr lang="de-DE" sz="1400" dirty="0" smtClean="0"/>
              <a:t> 905): </a:t>
            </a:r>
            <a:r>
              <a:rPr lang="en-US" sz="1400" dirty="0"/>
              <a:t>moderate </a:t>
            </a:r>
            <a:r>
              <a:rPr lang="en-US" sz="1400" dirty="0" err="1"/>
              <a:t>gliotic</a:t>
            </a:r>
            <a:r>
              <a:rPr lang="en-US" sz="1400" dirty="0"/>
              <a:t> scars in the supply area of the right MCA  and </a:t>
            </a:r>
            <a:r>
              <a:rPr lang="en-US" sz="1400" dirty="0" err="1"/>
              <a:t>posthemorhagic</a:t>
            </a:r>
            <a:r>
              <a:rPr lang="en-US" sz="1400" dirty="0"/>
              <a:t> lesion </a:t>
            </a:r>
            <a:r>
              <a:rPr lang="de-DE" sz="1400" dirty="0" err="1"/>
              <a:t>of</a:t>
            </a:r>
            <a:r>
              <a:rPr lang="de-DE" sz="1400" dirty="0"/>
              <a:t>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right</a:t>
            </a:r>
            <a:r>
              <a:rPr lang="de-DE" sz="1400" dirty="0"/>
              <a:t> frontal </a:t>
            </a:r>
            <a:r>
              <a:rPr lang="de-DE" sz="1400" dirty="0" smtClean="0"/>
              <a:t>lobe; </a:t>
            </a:r>
            <a:r>
              <a:rPr lang="de-DE" sz="1400" dirty="0" err="1" smtClean="0"/>
              <a:t>mRS</a:t>
            </a:r>
            <a:r>
              <a:rPr lang="de-DE" sz="1400" dirty="0" smtClean="0"/>
              <a:t> 2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510301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feil nach unten 1"/>
          <p:cNvSpPr/>
          <p:nvPr/>
        </p:nvSpPr>
        <p:spPr>
          <a:xfrm rot="19430750">
            <a:off x="4798786" y="6201931"/>
            <a:ext cx="199377" cy="36461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feld 41"/>
          <p:cNvSpPr txBox="1"/>
          <p:nvPr/>
        </p:nvSpPr>
        <p:spPr>
          <a:xfrm>
            <a:off x="0" y="6537067"/>
            <a:ext cx="1909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Thrombus </a:t>
            </a:r>
            <a:r>
              <a:rPr lang="de-DE" dirty="0" err="1" smtClean="0">
                <a:solidFill>
                  <a:schemeClr val="bg1"/>
                </a:solidFill>
              </a:rPr>
              <a:t>post</a:t>
            </a:r>
            <a:r>
              <a:rPr lang="de-DE" dirty="0" smtClean="0">
                <a:solidFill>
                  <a:schemeClr val="bg1"/>
                </a:solidFill>
              </a:rPr>
              <a:t> LIF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0" y="1821419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1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3" t="5405" r="21199" b="2703"/>
          <a:stretch/>
        </p:blipFill>
        <p:spPr>
          <a:xfrm>
            <a:off x="0" y="0"/>
            <a:ext cx="1817035" cy="2190751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0" y="1821419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1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7" name="Grafik 6"/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7" t="-579" r="12980"/>
          <a:stretch/>
        </p:blipFill>
        <p:spPr>
          <a:xfrm>
            <a:off x="1817034" y="-1"/>
            <a:ext cx="1818000" cy="2192400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1882421" y="1823067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1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9" name="Grafik 8"/>
          <p:cNvPicPr preferRelativeResize="0"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4" t="11514" r="40836" b="-454"/>
          <a:stretch/>
        </p:blipFill>
        <p:spPr>
          <a:xfrm>
            <a:off x="3589620" y="0"/>
            <a:ext cx="1818000" cy="2192400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3589620" y="1819117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1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12" name="Grafik 11"/>
          <p:cNvPicPr preferRelativeResize="0"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5" r="18566" b="12077"/>
          <a:stretch/>
        </p:blipFill>
        <p:spPr>
          <a:xfrm>
            <a:off x="5389620" y="-13579"/>
            <a:ext cx="1818000" cy="2192400"/>
          </a:xfrm>
          <a:prstGeom prst="rect">
            <a:avLst/>
          </a:prstGeom>
        </p:spPr>
      </p:pic>
      <p:sp>
        <p:nvSpPr>
          <p:cNvPr id="17" name="Textfeld 16"/>
          <p:cNvSpPr txBox="1"/>
          <p:nvPr/>
        </p:nvSpPr>
        <p:spPr>
          <a:xfrm>
            <a:off x="5423299" y="1798514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1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14" name="Grafik 13"/>
          <p:cNvPicPr preferRelativeResize="0"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6" t="21058" r="28312" b="7377"/>
          <a:stretch/>
        </p:blipFill>
        <p:spPr>
          <a:xfrm>
            <a:off x="7207619" y="-6554"/>
            <a:ext cx="1818000" cy="2192400"/>
          </a:xfrm>
          <a:prstGeom prst="rect">
            <a:avLst/>
          </a:prstGeom>
        </p:spPr>
      </p:pic>
      <p:sp>
        <p:nvSpPr>
          <p:cNvPr id="19" name="Textfeld 18"/>
          <p:cNvSpPr txBox="1"/>
          <p:nvPr/>
        </p:nvSpPr>
        <p:spPr>
          <a:xfrm>
            <a:off x="7162205" y="1823067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5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18" name="Grafik 17"/>
          <p:cNvPicPr preferRelativeResize="0">
            <a:picLocks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59" t="5865" r="19144" b="8221"/>
          <a:stretch/>
        </p:blipFill>
        <p:spPr>
          <a:xfrm>
            <a:off x="8989770" y="-17179"/>
            <a:ext cx="1814400" cy="2192400"/>
          </a:xfrm>
          <a:prstGeom prst="rect">
            <a:avLst/>
          </a:prstGeom>
        </p:spPr>
      </p:pic>
      <p:sp>
        <p:nvSpPr>
          <p:cNvPr id="22" name="Textfeld 21"/>
          <p:cNvSpPr txBox="1"/>
          <p:nvPr/>
        </p:nvSpPr>
        <p:spPr>
          <a:xfrm>
            <a:off x="9007620" y="1792874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5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27" name="Grafik 26"/>
          <p:cNvPicPr preferRelativeResize="0">
            <a:picLocks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16" t="20964" r="22256" b="2154"/>
          <a:stretch/>
        </p:blipFill>
        <p:spPr>
          <a:xfrm>
            <a:off x="10802400" y="-17179"/>
            <a:ext cx="1389600" cy="2192400"/>
          </a:xfrm>
          <a:prstGeom prst="rect">
            <a:avLst/>
          </a:prstGeom>
        </p:spPr>
      </p:pic>
      <p:sp>
        <p:nvSpPr>
          <p:cNvPr id="30" name="Textfeld 29"/>
          <p:cNvSpPr txBox="1"/>
          <p:nvPr/>
        </p:nvSpPr>
        <p:spPr>
          <a:xfrm>
            <a:off x="10780205" y="1788102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5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29" name="Grafik 28"/>
          <p:cNvPicPr preferRelativeResize="0">
            <a:picLocks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18" t="2971" r="18623"/>
          <a:stretch/>
        </p:blipFill>
        <p:spPr>
          <a:xfrm>
            <a:off x="15111" y="2192399"/>
            <a:ext cx="1818000" cy="2192400"/>
          </a:xfrm>
          <a:prstGeom prst="rect">
            <a:avLst/>
          </a:prstGeom>
        </p:spPr>
      </p:pic>
      <p:sp>
        <p:nvSpPr>
          <p:cNvPr id="32" name="Textfeld 31"/>
          <p:cNvSpPr txBox="1"/>
          <p:nvPr/>
        </p:nvSpPr>
        <p:spPr>
          <a:xfrm>
            <a:off x="29642" y="3991925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5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31" name="Grafik 30"/>
          <p:cNvPicPr preferRelativeResize="0">
            <a:picLocks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6" t="1751" r="28255" b="13188"/>
          <a:stretch/>
        </p:blipFill>
        <p:spPr>
          <a:xfrm>
            <a:off x="1831566" y="2194135"/>
            <a:ext cx="1818000" cy="2192400"/>
          </a:xfrm>
          <a:prstGeom prst="rect">
            <a:avLst/>
          </a:prstGeom>
        </p:spPr>
      </p:pic>
      <p:sp>
        <p:nvSpPr>
          <p:cNvPr id="34" name="Textfeld 33"/>
          <p:cNvSpPr txBox="1"/>
          <p:nvPr/>
        </p:nvSpPr>
        <p:spPr>
          <a:xfrm>
            <a:off x="1817034" y="4021658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5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33" name="Grafik 32"/>
          <p:cNvPicPr preferRelativeResize="0">
            <a:picLocks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2" r="21737"/>
          <a:stretch/>
        </p:blipFill>
        <p:spPr>
          <a:xfrm>
            <a:off x="3635034" y="2185846"/>
            <a:ext cx="1818000" cy="2192400"/>
          </a:xfrm>
          <a:prstGeom prst="rect">
            <a:avLst/>
          </a:prstGeom>
        </p:spPr>
      </p:pic>
      <p:sp>
        <p:nvSpPr>
          <p:cNvPr id="36" name="Textfeld 35"/>
          <p:cNvSpPr txBox="1"/>
          <p:nvPr/>
        </p:nvSpPr>
        <p:spPr>
          <a:xfrm>
            <a:off x="3628706" y="4004963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6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35" name="Grafik 34"/>
          <p:cNvPicPr preferRelativeResize="0">
            <a:picLocks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0" t="7467" r="23004"/>
          <a:stretch/>
        </p:blipFill>
        <p:spPr>
          <a:xfrm>
            <a:off x="5436957" y="2185845"/>
            <a:ext cx="1818000" cy="2192400"/>
          </a:xfrm>
          <a:prstGeom prst="rect">
            <a:avLst/>
          </a:prstGeom>
        </p:spPr>
      </p:pic>
      <p:sp>
        <p:nvSpPr>
          <p:cNvPr id="38" name="Textfeld 37"/>
          <p:cNvSpPr txBox="1"/>
          <p:nvPr/>
        </p:nvSpPr>
        <p:spPr>
          <a:xfrm>
            <a:off x="5453034" y="4013058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</a:t>
            </a:r>
            <a:r>
              <a:rPr lang="de-DE" sz="1200" dirty="0"/>
              <a:t>8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43" name="Grafik 42"/>
          <p:cNvPicPr preferRelativeResize="0"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620" y="2181700"/>
            <a:ext cx="1818000" cy="2192400"/>
          </a:xfrm>
          <a:prstGeom prst="rect">
            <a:avLst/>
          </a:prstGeom>
        </p:spPr>
      </p:pic>
      <p:pic>
        <p:nvPicPr>
          <p:cNvPr id="44" name="Grafik 43"/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4400" y="2173148"/>
            <a:ext cx="1818000" cy="2192400"/>
          </a:xfrm>
          <a:prstGeom prst="rect">
            <a:avLst/>
          </a:prstGeom>
        </p:spPr>
      </p:pic>
      <p:sp>
        <p:nvSpPr>
          <p:cNvPr id="45" name="Textfeld 44"/>
          <p:cNvSpPr txBox="1"/>
          <p:nvPr/>
        </p:nvSpPr>
        <p:spPr>
          <a:xfrm>
            <a:off x="7205297" y="3991925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9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46" name="Textfeld 45"/>
          <p:cNvSpPr txBox="1"/>
          <p:nvPr/>
        </p:nvSpPr>
        <p:spPr>
          <a:xfrm>
            <a:off x="8956184" y="4009059"/>
            <a:ext cx="57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9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47" name="Grafik 46"/>
          <p:cNvPicPr preferRelativeResize="0">
            <a:picLocks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6" t="30371" r="45561" b="19738"/>
          <a:stretch/>
        </p:blipFill>
        <p:spPr>
          <a:xfrm>
            <a:off x="0" y="4382390"/>
            <a:ext cx="1818000" cy="2192400"/>
          </a:xfrm>
          <a:prstGeom prst="rect">
            <a:avLst/>
          </a:prstGeom>
        </p:spPr>
      </p:pic>
      <p:pic>
        <p:nvPicPr>
          <p:cNvPr id="48" name="Grafik 47"/>
          <p:cNvPicPr preferRelativeResize="0">
            <a:picLocks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98" t="32501" r="37501" b="22107"/>
          <a:stretch/>
        </p:blipFill>
        <p:spPr>
          <a:xfrm>
            <a:off x="1817034" y="4364733"/>
            <a:ext cx="1818000" cy="2192400"/>
          </a:xfrm>
          <a:prstGeom prst="rect">
            <a:avLst/>
          </a:prstGeom>
        </p:spPr>
      </p:pic>
      <p:sp>
        <p:nvSpPr>
          <p:cNvPr id="49" name="Textfeld 48"/>
          <p:cNvSpPr txBox="1"/>
          <p:nvPr/>
        </p:nvSpPr>
        <p:spPr>
          <a:xfrm>
            <a:off x="-4154" y="6199572"/>
            <a:ext cx="6223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Day10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50" name="Textfeld 49"/>
          <p:cNvSpPr txBox="1"/>
          <p:nvPr/>
        </p:nvSpPr>
        <p:spPr>
          <a:xfrm>
            <a:off x="1733397" y="6205458"/>
            <a:ext cx="6223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Day10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51" name="Grafik 50"/>
          <p:cNvPicPr preferRelativeResize="0">
            <a:picLocks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4" t="37732" r="35271" b="9923"/>
          <a:stretch/>
        </p:blipFill>
        <p:spPr>
          <a:xfrm>
            <a:off x="3629732" y="4374100"/>
            <a:ext cx="1818000" cy="2192400"/>
          </a:xfrm>
          <a:prstGeom prst="rect">
            <a:avLst/>
          </a:prstGeom>
        </p:spPr>
      </p:pic>
      <p:pic>
        <p:nvPicPr>
          <p:cNvPr id="52" name="Grafik 51"/>
          <p:cNvPicPr preferRelativeResize="0">
            <a:picLocks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9" t="47547" r="41929" b="5016"/>
          <a:stretch/>
        </p:blipFill>
        <p:spPr>
          <a:xfrm>
            <a:off x="5446055" y="4364733"/>
            <a:ext cx="1803600" cy="2192400"/>
          </a:xfrm>
          <a:prstGeom prst="rect">
            <a:avLst/>
          </a:prstGeom>
        </p:spPr>
      </p:pic>
      <p:sp>
        <p:nvSpPr>
          <p:cNvPr id="53" name="Textfeld 52"/>
          <p:cNvSpPr txBox="1"/>
          <p:nvPr/>
        </p:nvSpPr>
        <p:spPr>
          <a:xfrm>
            <a:off x="3580566" y="6186663"/>
            <a:ext cx="6223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Day11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55" name="Textfeld 54"/>
          <p:cNvSpPr txBox="1"/>
          <p:nvPr/>
        </p:nvSpPr>
        <p:spPr>
          <a:xfrm>
            <a:off x="5415243" y="6187800"/>
            <a:ext cx="6223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Day11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56" name="Grafik 55"/>
          <p:cNvPicPr preferRelativeResize="0">
            <a:picLocks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86" t="8631" r="24855" b="29209"/>
          <a:stretch/>
        </p:blipFill>
        <p:spPr>
          <a:xfrm>
            <a:off x="7198619" y="4374100"/>
            <a:ext cx="1818000" cy="2192400"/>
          </a:xfrm>
          <a:prstGeom prst="rect">
            <a:avLst/>
          </a:prstGeom>
        </p:spPr>
      </p:pic>
      <p:sp>
        <p:nvSpPr>
          <p:cNvPr id="57" name="Textfeld 56"/>
          <p:cNvSpPr txBox="1"/>
          <p:nvPr/>
        </p:nvSpPr>
        <p:spPr>
          <a:xfrm>
            <a:off x="7204322" y="6205450"/>
            <a:ext cx="6223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Day11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58" name="Grafik 57"/>
          <p:cNvPicPr preferRelativeResize="0">
            <a:picLocks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8" t="42572" r="42023" b="10399"/>
          <a:stretch/>
        </p:blipFill>
        <p:spPr>
          <a:xfrm>
            <a:off x="9005844" y="4371460"/>
            <a:ext cx="1818000" cy="2192400"/>
          </a:xfrm>
          <a:prstGeom prst="rect">
            <a:avLst/>
          </a:prstGeom>
        </p:spPr>
      </p:pic>
      <p:sp>
        <p:nvSpPr>
          <p:cNvPr id="59" name="Textfeld 58"/>
          <p:cNvSpPr txBox="1"/>
          <p:nvPr/>
        </p:nvSpPr>
        <p:spPr>
          <a:xfrm>
            <a:off x="8987793" y="6186663"/>
            <a:ext cx="6223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Day12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54" name="Textfeld 53"/>
          <p:cNvSpPr txBox="1"/>
          <p:nvPr/>
        </p:nvSpPr>
        <p:spPr>
          <a:xfrm>
            <a:off x="7776166" y="4115501"/>
            <a:ext cx="923651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050" dirty="0" err="1" smtClean="0"/>
              <a:t>pre</a:t>
            </a:r>
            <a:r>
              <a:rPr lang="de-DE" sz="1050" dirty="0" smtClean="0"/>
              <a:t> </a:t>
            </a:r>
            <a:r>
              <a:rPr lang="de-DE" sz="1050" dirty="0" err="1" smtClean="0"/>
              <a:t>milrinone</a:t>
            </a:r>
            <a:endParaRPr lang="en-US" sz="1050" dirty="0"/>
          </a:p>
        </p:txBody>
      </p:sp>
      <p:sp>
        <p:nvSpPr>
          <p:cNvPr id="60" name="Textfeld 59"/>
          <p:cNvSpPr txBox="1"/>
          <p:nvPr/>
        </p:nvSpPr>
        <p:spPr>
          <a:xfrm>
            <a:off x="9544804" y="4107039"/>
            <a:ext cx="1120820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050" dirty="0" err="1"/>
              <a:t>p</a:t>
            </a:r>
            <a:r>
              <a:rPr lang="de-DE" sz="1050" dirty="0" err="1" smtClean="0"/>
              <a:t>ost</a:t>
            </a:r>
            <a:r>
              <a:rPr lang="de-DE" sz="1050" dirty="0" smtClean="0"/>
              <a:t> </a:t>
            </a:r>
            <a:r>
              <a:rPr lang="de-DE" sz="1050" dirty="0" err="1" smtClean="0"/>
              <a:t>milrinone</a:t>
            </a:r>
            <a:r>
              <a:rPr lang="de-DE" sz="1050" dirty="0" smtClean="0"/>
              <a:t> IA</a:t>
            </a:r>
            <a:endParaRPr lang="en-US" sz="1050" dirty="0"/>
          </a:p>
        </p:txBody>
      </p:sp>
      <p:sp>
        <p:nvSpPr>
          <p:cNvPr id="61" name="Textfeld 60"/>
          <p:cNvSpPr txBox="1"/>
          <p:nvPr/>
        </p:nvSpPr>
        <p:spPr>
          <a:xfrm>
            <a:off x="618146" y="6332645"/>
            <a:ext cx="923651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050" dirty="0" err="1" smtClean="0"/>
              <a:t>pre</a:t>
            </a:r>
            <a:r>
              <a:rPr lang="de-DE" sz="1050" dirty="0" smtClean="0"/>
              <a:t> </a:t>
            </a:r>
            <a:r>
              <a:rPr lang="de-DE" sz="1050" dirty="0" err="1" smtClean="0"/>
              <a:t>milrinone</a:t>
            </a:r>
            <a:endParaRPr lang="en-US" sz="1050" dirty="0"/>
          </a:p>
        </p:txBody>
      </p:sp>
      <p:sp>
        <p:nvSpPr>
          <p:cNvPr id="62" name="Textfeld 61"/>
          <p:cNvSpPr txBox="1"/>
          <p:nvPr/>
        </p:nvSpPr>
        <p:spPr>
          <a:xfrm>
            <a:off x="2344541" y="6307901"/>
            <a:ext cx="1120820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050" dirty="0" err="1"/>
              <a:t>p</a:t>
            </a:r>
            <a:r>
              <a:rPr lang="de-DE" sz="1050" dirty="0" err="1" smtClean="0"/>
              <a:t>ost</a:t>
            </a:r>
            <a:r>
              <a:rPr lang="de-DE" sz="1050" dirty="0" smtClean="0"/>
              <a:t> </a:t>
            </a:r>
            <a:r>
              <a:rPr lang="de-DE" sz="1050" dirty="0" err="1" smtClean="0"/>
              <a:t>milrinone</a:t>
            </a:r>
            <a:r>
              <a:rPr lang="de-DE" sz="1050" dirty="0" smtClean="0"/>
              <a:t> IA</a:t>
            </a:r>
            <a:endParaRPr lang="en-US" sz="1050" dirty="0"/>
          </a:p>
        </p:txBody>
      </p:sp>
      <p:sp>
        <p:nvSpPr>
          <p:cNvPr id="63" name="Textfeld 62"/>
          <p:cNvSpPr txBox="1"/>
          <p:nvPr/>
        </p:nvSpPr>
        <p:spPr>
          <a:xfrm>
            <a:off x="4207445" y="6319198"/>
            <a:ext cx="923651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050" dirty="0" err="1" smtClean="0"/>
              <a:t>pre</a:t>
            </a:r>
            <a:r>
              <a:rPr lang="de-DE" sz="1050" dirty="0" smtClean="0"/>
              <a:t> </a:t>
            </a:r>
            <a:r>
              <a:rPr lang="de-DE" sz="1050" dirty="0" err="1" smtClean="0"/>
              <a:t>milrinone</a:t>
            </a:r>
            <a:endParaRPr lang="en-US" sz="1050" dirty="0"/>
          </a:p>
        </p:txBody>
      </p:sp>
      <p:sp>
        <p:nvSpPr>
          <p:cNvPr id="64" name="Textfeld 63"/>
          <p:cNvSpPr txBox="1"/>
          <p:nvPr/>
        </p:nvSpPr>
        <p:spPr>
          <a:xfrm>
            <a:off x="6025100" y="6319198"/>
            <a:ext cx="1120820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050" dirty="0" err="1"/>
              <a:t>p</a:t>
            </a:r>
            <a:r>
              <a:rPr lang="de-DE" sz="1050" dirty="0" err="1" smtClean="0"/>
              <a:t>ost</a:t>
            </a:r>
            <a:r>
              <a:rPr lang="de-DE" sz="1050" dirty="0" smtClean="0"/>
              <a:t> </a:t>
            </a:r>
            <a:r>
              <a:rPr lang="de-DE" sz="1050" dirty="0" err="1" smtClean="0"/>
              <a:t>milrinone</a:t>
            </a:r>
            <a:r>
              <a:rPr lang="de-DE" sz="1050" dirty="0" smtClean="0"/>
              <a:t> IA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4197720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 preferRelativeResize="0"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47" t="36096" r="27098" b="13196"/>
          <a:stretch/>
        </p:blipFill>
        <p:spPr>
          <a:xfrm>
            <a:off x="0" y="0"/>
            <a:ext cx="1818000" cy="2192400"/>
          </a:xfrm>
          <a:prstGeom prst="rect">
            <a:avLst/>
          </a:prstGeom>
        </p:spPr>
      </p:pic>
      <p:pic>
        <p:nvPicPr>
          <p:cNvPr id="4" name="Grafik 3"/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38" r="18624"/>
          <a:stretch/>
        </p:blipFill>
        <p:spPr>
          <a:xfrm>
            <a:off x="1818000" y="0"/>
            <a:ext cx="1818000" cy="21924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0" y="1823068"/>
            <a:ext cx="6223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15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6" name="Textfeld 5"/>
          <p:cNvSpPr txBox="1"/>
          <p:nvPr/>
        </p:nvSpPr>
        <p:spPr>
          <a:xfrm>
            <a:off x="1818000" y="1823068"/>
            <a:ext cx="6223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15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7" name="Grafik 6"/>
          <p:cNvPicPr preferRelativeResize="0"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52" t="26281" r="12268"/>
          <a:stretch/>
        </p:blipFill>
        <p:spPr>
          <a:xfrm>
            <a:off x="3636000" y="0"/>
            <a:ext cx="1818000" cy="2192400"/>
          </a:xfrm>
          <a:prstGeom prst="rect">
            <a:avLst/>
          </a:prstGeom>
        </p:spPr>
      </p:pic>
      <p:pic>
        <p:nvPicPr>
          <p:cNvPr id="8" name="Grafik 7"/>
          <p:cNvPicPr preferRelativeResize="0"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8" t="11560" r="12761" b="7878"/>
          <a:stretch/>
        </p:blipFill>
        <p:spPr>
          <a:xfrm>
            <a:off x="5454000" y="0"/>
            <a:ext cx="1818000" cy="2192400"/>
          </a:xfrm>
          <a:prstGeom prst="rect">
            <a:avLst/>
          </a:prstGeom>
        </p:spPr>
      </p:pic>
      <p:pic>
        <p:nvPicPr>
          <p:cNvPr id="9" name="Grafik 8"/>
          <p:cNvPicPr preferRelativeResize="0"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56" t="43866" r="40504" b="16500"/>
          <a:stretch/>
        </p:blipFill>
        <p:spPr>
          <a:xfrm>
            <a:off x="7272000" y="0"/>
            <a:ext cx="1818000" cy="2192400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3611550" y="1823068"/>
            <a:ext cx="6223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17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11" name="Textfeld 10"/>
          <p:cNvSpPr txBox="1"/>
          <p:nvPr/>
        </p:nvSpPr>
        <p:spPr>
          <a:xfrm>
            <a:off x="5454000" y="1823068"/>
            <a:ext cx="6223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17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>
          <a:xfrm>
            <a:off x="7272000" y="1823068"/>
            <a:ext cx="6223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17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13" name="Pfeil nach unten 12"/>
          <p:cNvSpPr/>
          <p:nvPr/>
        </p:nvSpPr>
        <p:spPr>
          <a:xfrm rot="19430750">
            <a:off x="7619163" y="280893"/>
            <a:ext cx="183557" cy="370379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feld 13"/>
          <p:cNvSpPr txBox="1"/>
          <p:nvPr/>
        </p:nvSpPr>
        <p:spPr>
          <a:xfrm>
            <a:off x="7355928" y="0"/>
            <a:ext cx="1787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 </a:t>
            </a:r>
            <a:r>
              <a:rPr lang="de-DE" sz="1400" dirty="0" smtClean="0">
                <a:solidFill>
                  <a:schemeClr val="bg1"/>
                </a:solidFill>
              </a:rPr>
              <a:t>Enterprise </a:t>
            </a:r>
            <a:r>
              <a:rPr lang="de-DE" sz="1400" dirty="0">
                <a:solidFill>
                  <a:schemeClr val="bg1"/>
                </a:solidFill>
              </a:rPr>
              <a:t>4 x 39mm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Grafik 14"/>
          <p:cNvPicPr preferRelativeResize="0">
            <a:picLocks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4" t="43457" r="41004" b="3380"/>
          <a:stretch/>
        </p:blipFill>
        <p:spPr>
          <a:xfrm>
            <a:off x="9090000" y="0"/>
            <a:ext cx="1818000" cy="2192400"/>
          </a:xfrm>
          <a:prstGeom prst="rect">
            <a:avLst/>
          </a:prstGeom>
        </p:spPr>
      </p:pic>
      <p:sp>
        <p:nvSpPr>
          <p:cNvPr id="16" name="Textfeld 15"/>
          <p:cNvSpPr txBox="1"/>
          <p:nvPr/>
        </p:nvSpPr>
        <p:spPr>
          <a:xfrm>
            <a:off x="9065550" y="1823068"/>
            <a:ext cx="6223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20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17" name="Grafik 16"/>
          <p:cNvPicPr preferRelativeResize="0">
            <a:picLocks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1" t="3790" r="26884" b="6652"/>
          <a:stretch/>
        </p:blipFill>
        <p:spPr>
          <a:xfrm>
            <a:off x="0" y="2192400"/>
            <a:ext cx="1817370" cy="2192400"/>
          </a:xfrm>
          <a:prstGeom prst="rect">
            <a:avLst/>
          </a:prstGeom>
        </p:spPr>
      </p:pic>
      <p:sp>
        <p:nvSpPr>
          <p:cNvPr id="18" name="Textfeld 17"/>
          <p:cNvSpPr txBox="1"/>
          <p:nvPr/>
        </p:nvSpPr>
        <p:spPr>
          <a:xfrm>
            <a:off x="3470" y="4015468"/>
            <a:ext cx="6223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47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20" name="Grafik 19"/>
          <p:cNvPicPr preferRelativeResize="0">
            <a:picLocks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66" t="34869" r="37238" b="3381"/>
          <a:stretch/>
        </p:blipFill>
        <p:spPr>
          <a:xfrm>
            <a:off x="1805460" y="2192400"/>
            <a:ext cx="1818000" cy="2192400"/>
          </a:xfrm>
          <a:prstGeom prst="rect">
            <a:avLst/>
          </a:prstGeom>
        </p:spPr>
      </p:pic>
      <p:sp>
        <p:nvSpPr>
          <p:cNvPr id="21" name="Textfeld 20"/>
          <p:cNvSpPr txBox="1"/>
          <p:nvPr/>
        </p:nvSpPr>
        <p:spPr>
          <a:xfrm>
            <a:off x="1817370" y="4015468"/>
            <a:ext cx="73152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218</a:t>
            </a:r>
            <a:r>
              <a:rPr lang="de-DE" dirty="0" smtClean="0"/>
              <a:t> </a:t>
            </a:r>
            <a:endParaRPr lang="en-US" dirty="0"/>
          </a:p>
        </p:txBody>
      </p:sp>
      <p:pic>
        <p:nvPicPr>
          <p:cNvPr id="22" name="Grafik 21"/>
          <p:cNvPicPr preferRelativeResize="0">
            <a:picLocks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35" t="9515" r="19351" b="3273"/>
          <a:stretch/>
        </p:blipFill>
        <p:spPr>
          <a:xfrm>
            <a:off x="3619160" y="2192400"/>
            <a:ext cx="1818000" cy="2192400"/>
          </a:xfrm>
          <a:prstGeom prst="rect">
            <a:avLst/>
          </a:prstGeom>
        </p:spPr>
      </p:pic>
      <p:sp>
        <p:nvSpPr>
          <p:cNvPr id="23" name="Textfeld 22"/>
          <p:cNvSpPr txBox="1"/>
          <p:nvPr/>
        </p:nvSpPr>
        <p:spPr>
          <a:xfrm>
            <a:off x="3631070" y="4015468"/>
            <a:ext cx="73152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Day 905</a:t>
            </a:r>
            <a:r>
              <a:rPr lang="de-DE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19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2223</Words>
  <Application>Microsoft Office PowerPoint</Application>
  <PresentationFormat>Breitbild</PresentationFormat>
  <Paragraphs>350</Paragraphs>
  <Slides>21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Klinikum Stuttgart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Henkes, Prof. Dr. Hans (NRI)</dc:creator>
  <cp:lastModifiedBy>Khanafer, Ali (NRI)</cp:lastModifiedBy>
  <cp:revision>26</cp:revision>
  <dcterms:created xsi:type="dcterms:W3CDTF">2022-07-24T13:36:39Z</dcterms:created>
  <dcterms:modified xsi:type="dcterms:W3CDTF">2022-08-01T20:23:20Z</dcterms:modified>
</cp:coreProperties>
</file>