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00"/>
    <a:srgbClr val="CC0066"/>
    <a:srgbClr val="FF6600"/>
    <a:srgbClr val="66FF33"/>
    <a:srgbClr val="99FF33"/>
    <a:srgbClr val="9933FF"/>
    <a:srgbClr val="FF0066"/>
    <a:srgbClr val="660066"/>
    <a:srgbClr val="0033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22" autoAdjust="0"/>
  </p:normalViewPr>
  <p:slideViewPr>
    <p:cSldViewPr>
      <p:cViewPr>
        <p:scale>
          <a:sx n="98" d="100"/>
          <a:sy n="98" d="100"/>
        </p:scale>
        <p:origin x="-354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F0035-9E89-4BD1-B70E-7BF01AEAD27E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B380D-244F-4109-92DF-15463EFE5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049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B380D-244F-4109-92DF-15463EFE59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149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B380D-244F-4109-92DF-15463EFE59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6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0ACF4-7B05-4051-B85C-3C5D0BFA680C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DC85E-46D2-4D30-A009-2075F857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1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0ACF4-7B05-4051-B85C-3C5D0BFA680C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DC85E-46D2-4D30-A009-2075F857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2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0ACF4-7B05-4051-B85C-3C5D0BFA680C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DC85E-46D2-4D30-A009-2075F857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55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0ACF4-7B05-4051-B85C-3C5D0BFA680C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DC85E-46D2-4D30-A009-2075F857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479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0ACF4-7B05-4051-B85C-3C5D0BFA680C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DC85E-46D2-4D30-A009-2075F857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31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0ACF4-7B05-4051-B85C-3C5D0BFA680C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DC85E-46D2-4D30-A009-2075F857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21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0ACF4-7B05-4051-B85C-3C5D0BFA680C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DC85E-46D2-4D30-A009-2075F857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115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0ACF4-7B05-4051-B85C-3C5D0BFA680C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DC85E-46D2-4D30-A009-2075F857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0ACF4-7B05-4051-B85C-3C5D0BFA680C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DC85E-46D2-4D30-A009-2075F857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0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0ACF4-7B05-4051-B85C-3C5D0BFA680C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DC85E-46D2-4D30-A009-2075F857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423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0ACF4-7B05-4051-B85C-3C5D0BFA680C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DC85E-46D2-4D30-A009-2075F857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51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0ACF4-7B05-4051-B85C-3C5D0BFA680C}" type="datetimeFigureOut">
              <a:rPr lang="en-US" smtClean="0"/>
              <a:t>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DC85E-46D2-4D30-A009-2075F8579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60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14" y="152400"/>
            <a:ext cx="8825389" cy="606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25"/>
          <p:cNvSpPr txBox="1"/>
          <p:nvPr/>
        </p:nvSpPr>
        <p:spPr>
          <a:xfrm>
            <a:off x="838200" y="1549199"/>
            <a:ext cx="68580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ERETIC signal</a:t>
            </a:r>
            <a:endParaRPr lang="en-US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 Box 25"/>
          <p:cNvSpPr txBox="1"/>
          <p:nvPr/>
        </p:nvSpPr>
        <p:spPr>
          <a:xfrm>
            <a:off x="8001000" y="4114800"/>
            <a:ext cx="68580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TSP-</a:t>
            </a:r>
            <a:r>
              <a:rPr lang="en-US" sz="1400" i="1" dirty="0" smtClean="0">
                <a:effectLst/>
                <a:latin typeface="Calibri"/>
                <a:ea typeface="Calibri"/>
                <a:cs typeface="Times New Roman"/>
              </a:rPr>
              <a:t>d</a:t>
            </a:r>
            <a:r>
              <a:rPr lang="en-US" sz="1400" baseline="-25000" dirty="0" smtClean="0">
                <a:effectLst/>
                <a:latin typeface="Calibri"/>
                <a:ea typeface="Calibri"/>
                <a:cs typeface="Times New Roman"/>
              </a:rPr>
              <a:t>4</a:t>
            </a:r>
            <a:endParaRPr lang="en-US" sz="1400" baseline="-25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Text Box 25"/>
          <p:cNvSpPr txBox="1"/>
          <p:nvPr/>
        </p:nvSpPr>
        <p:spPr>
          <a:xfrm>
            <a:off x="5143500" y="1077620"/>
            <a:ext cx="91440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Creatinine</a:t>
            </a:r>
            <a:endParaRPr lang="en-US" sz="14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600700" y="1373357"/>
            <a:ext cx="190500" cy="76024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>
          <a:xfrm>
            <a:off x="5695950" y="1373357"/>
            <a:ext cx="647700" cy="4572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075278" y="6309063"/>
            <a:ext cx="5392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1</a:t>
            </a:r>
            <a:r>
              <a:rPr lang="en-US" dirty="0" smtClean="0"/>
              <a:t>H NMR Bruker </a:t>
            </a:r>
            <a:r>
              <a:rPr lang="en-US" dirty="0" err="1" smtClean="0"/>
              <a:t>IVDr</a:t>
            </a:r>
            <a:r>
              <a:rPr lang="en-US" dirty="0" smtClean="0"/>
              <a:t> spectrum of pooled urine sample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445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8" y="192706"/>
            <a:ext cx="8825389" cy="606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3"/>
          <p:cNvSpPr txBox="1"/>
          <p:nvPr/>
        </p:nvSpPr>
        <p:spPr>
          <a:xfrm>
            <a:off x="572453" y="4253230"/>
            <a:ext cx="137160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1-</a:t>
            </a:r>
            <a:r>
              <a:rPr lang="en-US" sz="900" dirty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Methylnicotinamide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501968" y="4520248"/>
            <a:ext cx="564832" cy="935672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" name="Straight Arrow Connector 4"/>
          <p:cNvCxnSpPr/>
          <p:nvPr/>
        </p:nvCxnSpPr>
        <p:spPr>
          <a:xfrm>
            <a:off x="1144588" y="4510405"/>
            <a:ext cx="266962" cy="1135793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" name="Straight Arrow Connector 5"/>
          <p:cNvCxnSpPr/>
          <p:nvPr/>
        </p:nvCxnSpPr>
        <p:spPr>
          <a:xfrm>
            <a:off x="1219200" y="4520248"/>
            <a:ext cx="405414" cy="1125950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7" name="Text Box 21"/>
          <p:cNvSpPr txBox="1"/>
          <p:nvPr/>
        </p:nvSpPr>
        <p:spPr>
          <a:xfrm>
            <a:off x="1682433" y="4691063"/>
            <a:ext cx="7937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Trigonelline</a:t>
            </a:r>
            <a:endParaRPr lang="en-US" sz="110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990600" y="4903153"/>
            <a:ext cx="953454" cy="622273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9" name="Straight Arrow Connector 8"/>
          <p:cNvCxnSpPr/>
          <p:nvPr/>
        </p:nvCxnSpPr>
        <p:spPr>
          <a:xfrm flipH="1">
            <a:off x="1819922" y="4946864"/>
            <a:ext cx="168363" cy="628313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0" name="Text Box 25"/>
          <p:cNvSpPr txBox="1"/>
          <p:nvPr/>
        </p:nvSpPr>
        <p:spPr>
          <a:xfrm>
            <a:off x="2652712" y="4181793"/>
            <a:ext cx="5778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 err="1">
                <a:solidFill>
                  <a:srgbClr val="996633"/>
                </a:solidFill>
                <a:effectLst/>
                <a:latin typeface="Calibri"/>
                <a:ea typeface="Calibri"/>
                <a:cs typeface="Times New Roman"/>
              </a:rPr>
              <a:t>Formate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Text Box 26"/>
          <p:cNvSpPr txBox="1"/>
          <p:nvPr/>
        </p:nvSpPr>
        <p:spPr>
          <a:xfrm>
            <a:off x="4941626" y="609600"/>
            <a:ext cx="7937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err="1">
                <a:solidFill>
                  <a:srgbClr val="FF9933"/>
                </a:solidFill>
                <a:effectLst/>
                <a:latin typeface="Calibri"/>
                <a:ea typeface="Calibri"/>
                <a:cs typeface="Times New Roman"/>
              </a:rPr>
              <a:t>Hippurate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7"/>
          <p:cNvSpPr txBox="1"/>
          <p:nvPr/>
        </p:nvSpPr>
        <p:spPr>
          <a:xfrm>
            <a:off x="5843218" y="1930718"/>
            <a:ext cx="970541" cy="356171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i="1" dirty="0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N</a:t>
            </a:r>
            <a:r>
              <a:rPr lang="en-US" sz="1100" dirty="0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-</a:t>
            </a:r>
            <a:r>
              <a:rPr lang="en-US" sz="1100" dirty="0" err="1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Phenylacetyl</a:t>
            </a:r>
            <a:r>
              <a:rPr lang="en-US" sz="1100" dirty="0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 glutamine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4970462" y="914400"/>
            <a:ext cx="213995" cy="280670"/>
          </a:xfrm>
          <a:prstGeom prst="straightConnector1">
            <a:avLst/>
          </a:prstGeom>
          <a:noFill/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>
          <a:xfrm>
            <a:off x="5282282" y="914400"/>
            <a:ext cx="175895" cy="2499999"/>
          </a:xfrm>
          <a:prstGeom prst="straightConnector1">
            <a:avLst/>
          </a:prstGeom>
          <a:noFill/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5" name="Straight Arrow Connector 14"/>
          <p:cNvCxnSpPr/>
          <p:nvPr/>
        </p:nvCxnSpPr>
        <p:spPr>
          <a:xfrm>
            <a:off x="5419396" y="905753"/>
            <a:ext cx="283210" cy="239395"/>
          </a:xfrm>
          <a:prstGeom prst="straightConnector1">
            <a:avLst/>
          </a:prstGeom>
          <a:noFill/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>
          <a:xfrm>
            <a:off x="6019800" y="2347674"/>
            <a:ext cx="126047" cy="1674495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>
          <a:xfrm>
            <a:off x="6145847" y="2347674"/>
            <a:ext cx="209232" cy="268844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8" name="Text Box 33"/>
          <p:cNvSpPr txBox="1"/>
          <p:nvPr/>
        </p:nvSpPr>
        <p:spPr>
          <a:xfrm>
            <a:off x="3582353" y="3992563"/>
            <a:ext cx="831215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>
                <a:solidFill>
                  <a:srgbClr val="0033CC"/>
                </a:solidFill>
                <a:effectLst/>
                <a:latin typeface="Calibri"/>
                <a:ea typeface="Calibri"/>
                <a:cs typeface="Times New Roman"/>
              </a:rPr>
              <a:t>3-Indoxylsulfate</a:t>
            </a:r>
            <a:endParaRPr lang="en-US" sz="1100" dirty="0">
              <a:solidFill>
                <a:srgbClr val="0033CC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7759084" y="4722178"/>
            <a:ext cx="62496" cy="426871"/>
          </a:xfrm>
          <a:prstGeom prst="straightConnector1">
            <a:avLst/>
          </a:prstGeom>
          <a:noFill/>
          <a:ln w="9525" cap="flat" cmpd="sng" algn="ctr">
            <a:solidFill>
              <a:srgbClr val="4BACC6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21" name="Straight Arrow Connector 20"/>
          <p:cNvCxnSpPr/>
          <p:nvPr/>
        </p:nvCxnSpPr>
        <p:spPr>
          <a:xfrm>
            <a:off x="2886914" y="4429443"/>
            <a:ext cx="85204" cy="292735"/>
          </a:xfrm>
          <a:prstGeom prst="straightConnector1">
            <a:avLst/>
          </a:prstGeom>
          <a:noFill/>
          <a:ln w="9525" cap="flat" cmpd="sng" algn="ctr">
            <a:solidFill>
              <a:srgbClr val="996633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22" name="Straight Arrow Connector 21"/>
          <p:cNvCxnSpPr/>
          <p:nvPr/>
        </p:nvCxnSpPr>
        <p:spPr>
          <a:xfrm>
            <a:off x="4111308" y="4202113"/>
            <a:ext cx="1170940" cy="1146810"/>
          </a:xfrm>
          <a:prstGeom prst="straightConnector1">
            <a:avLst/>
          </a:prstGeom>
          <a:noFill/>
          <a:ln w="9525" cap="flat" cmpd="sng" algn="ctr">
            <a:solidFill>
              <a:srgbClr val="0033CC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23" name="Straight Arrow Connector 22"/>
          <p:cNvCxnSpPr/>
          <p:nvPr/>
        </p:nvCxnSpPr>
        <p:spPr>
          <a:xfrm>
            <a:off x="4237355" y="4168458"/>
            <a:ext cx="1605280" cy="1167103"/>
          </a:xfrm>
          <a:prstGeom prst="straightConnector1">
            <a:avLst/>
          </a:prstGeom>
          <a:noFill/>
          <a:ln w="9525" cap="flat" cmpd="sng" algn="ctr">
            <a:solidFill>
              <a:srgbClr val="0033CC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24" name="Straight Arrow Connector 23"/>
          <p:cNvCxnSpPr/>
          <p:nvPr/>
        </p:nvCxnSpPr>
        <p:spPr>
          <a:xfrm>
            <a:off x="5136833" y="4373563"/>
            <a:ext cx="196849" cy="273685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5" name="Text Box 41"/>
          <p:cNvSpPr txBox="1"/>
          <p:nvPr/>
        </p:nvSpPr>
        <p:spPr>
          <a:xfrm>
            <a:off x="4970462" y="3978910"/>
            <a:ext cx="363220" cy="37909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 err="1">
                <a:solidFill>
                  <a:srgbClr val="00CC00"/>
                </a:solidFill>
                <a:effectLst/>
                <a:latin typeface="Calibri"/>
                <a:ea typeface="Calibri"/>
                <a:cs typeface="Times New Roman"/>
              </a:rPr>
              <a:t>Pseudouridine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6" name="Text Box 42"/>
          <p:cNvSpPr txBox="1"/>
          <p:nvPr/>
        </p:nvSpPr>
        <p:spPr>
          <a:xfrm>
            <a:off x="2262709" y="5126038"/>
            <a:ext cx="624205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err="1">
                <a:solidFill>
                  <a:srgbClr val="FF9933"/>
                </a:solidFill>
                <a:effectLst/>
                <a:latin typeface="Calibri"/>
                <a:ea typeface="Calibri"/>
                <a:cs typeface="Times New Roman"/>
              </a:rPr>
              <a:t>Hippurate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588260" y="5335561"/>
            <a:ext cx="128905" cy="189865"/>
          </a:xfrm>
          <a:prstGeom prst="straightConnector1">
            <a:avLst/>
          </a:prstGeom>
          <a:noFill/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8" name="Text Box 44"/>
          <p:cNvSpPr txBox="1"/>
          <p:nvPr/>
        </p:nvSpPr>
        <p:spPr>
          <a:xfrm>
            <a:off x="7759084" y="4537939"/>
            <a:ext cx="567055" cy="18161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>
                <a:solidFill>
                  <a:srgbClr val="31849B"/>
                </a:solidFill>
                <a:effectLst/>
                <a:latin typeface="Calibri"/>
                <a:ea typeface="Calibri"/>
                <a:cs typeface="Times New Roman"/>
              </a:rPr>
              <a:t>Tyrosine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7903512" y="4937905"/>
            <a:ext cx="329324" cy="289098"/>
          </a:xfrm>
          <a:prstGeom prst="straightConnector1">
            <a:avLst/>
          </a:prstGeom>
          <a:noFill/>
          <a:ln w="9525" cap="flat" cmpd="sng" algn="ctr">
            <a:solidFill>
              <a:srgbClr val="C0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1" name="Text Box 47"/>
          <p:cNvSpPr txBox="1"/>
          <p:nvPr/>
        </p:nvSpPr>
        <p:spPr>
          <a:xfrm>
            <a:off x="7903512" y="4743724"/>
            <a:ext cx="1197750" cy="32750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900" dirty="0" smtClean="0">
                <a:solidFill>
                  <a:srgbClr val="C00000"/>
                </a:solidFill>
                <a:ea typeface="Calibri"/>
                <a:cs typeface="Times New Roman"/>
              </a:rPr>
              <a:t>4-hydroxyphenylacetate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6562911" y="3414399"/>
            <a:ext cx="114300" cy="1100455"/>
          </a:xfrm>
          <a:prstGeom prst="straightConnector1">
            <a:avLst/>
          </a:prstGeom>
          <a:noFill/>
          <a:ln w="9525" cap="flat" cmpd="sng" algn="ctr">
            <a:solidFill>
              <a:srgbClr val="C00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34" name="Straight Arrow Connector 33"/>
          <p:cNvCxnSpPr/>
          <p:nvPr/>
        </p:nvCxnSpPr>
        <p:spPr>
          <a:xfrm>
            <a:off x="6737985" y="3414399"/>
            <a:ext cx="55722" cy="682939"/>
          </a:xfrm>
          <a:prstGeom prst="straightConnector1">
            <a:avLst/>
          </a:prstGeom>
          <a:noFill/>
          <a:ln w="9525" cap="flat" cmpd="sng" algn="ctr">
            <a:solidFill>
              <a:srgbClr val="C0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5" name="Text Box 54"/>
          <p:cNvSpPr txBox="1"/>
          <p:nvPr/>
        </p:nvSpPr>
        <p:spPr>
          <a:xfrm>
            <a:off x="6452871" y="2982473"/>
            <a:ext cx="681672" cy="384932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i="1" dirty="0">
                <a:solidFill>
                  <a:srgbClr val="C00000"/>
                </a:solidFill>
                <a:effectLst/>
                <a:latin typeface="Calibri"/>
                <a:ea typeface="Calibri"/>
                <a:cs typeface="Times New Roman"/>
              </a:rPr>
              <a:t>p</a:t>
            </a:r>
            <a:r>
              <a:rPr lang="en-US" sz="1100" dirty="0">
                <a:solidFill>
                  <a:srgbClr val="C00000"/>
                </a:solidFill>
                <a:effectLst/>
                <a:latin typeface="Calibri"/>
                <a:ea typeface="Calibri"/>
                <a:cs typeface="Times New Roman"/>
              </a:rPr>
              <a:t>-Cresol </a:t>
            </a:r>
            <a:r>
              <a:rPr lang="en-US" sz="1100" dirty="0" smtClean="0">
                <a:solidFill>
                  <a:srgbClr val="C00000"/>
                </a:solidFill>
                <a:effectLst/>
                <a:latin typeface="Calibri"/>
                <a:ea typeface="Calibri"/>
                <a:cs typeface="Times New Roman"/>
              </a:rPr>
              <a:t>sulfate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3230562" y="4937905"/>
            <a:ext cx="129222" cy="292908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37" name="Straight Arrow Connector 36"/>
          <p:cNvCxnSpPr/>
          <p:nvPr/>
        </p:nvCxnSpPr>
        <p:spPr>
          <a:xfrm>
            <a:off x="4350058" y="4873841"/>
            <a:ext cx="132182" cy="310718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8" name="Text Box 61"/>
          <p:cNvSpPr txBox="1"/>
          <p:nvPr/>
        </p:nvSpPr>
        <p:spPr>
          <a:xfrm>
            <a:off x="8622887" y="4925162"/>
            <a:ext cx="258445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>
                <a:solidFill>
                  <a:srgbClr val="006600"/>
                </a:solidFill>
                <a:effectLst/>
                <a:latin typeface="Calibri"/>
                <a:ea typeface="Calibri"/>
                <a:cs typeface="Times New Roman"/>
              </a:rPr>
              <a:t>2Py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8467805" y="5084359"/>
            <a:ext cx="115261" cy="240676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40" name="Text Box 105"/>
          <p:cNvSpPr txBox="1"/>
          <p:nvPr/>
        </p:nvSpPr>
        <p:spPr>
          <a:xfrm>
            <a:off x="7189214" y="4043680"/>
            <a:ext cx="87896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l-GR" sz="900" dirty="0" smtClean="0">
                <a:solidFill>
                  <a:srgbClr val="660066"/>
                </a:solidFill>
                <a:effectLst/>
                <a:latin typeface="Calibri"/>
                <a:ea typeface="Calibri"/>
                <a:cs typeface="Times New Roman"/>
              </a:rPr>
              <a:t>τ</a:t>
            </a:r>
            <a:r>
              <a:rPr lang="en-US" sz="900" dirty="0" smtClean="0">
                <a:solidFill>
                  <a:srgbClr val="660066"/>
                </a:solidFill>
                <a:effectLst/>
                <a:latin typeface="Calibri"/>
                <a:ea typeface="Calibri"/>
                <a:cs typeface="Times New Roman"/>
              </a:rPr>
              <a:t>-</a:t>
            </a:r>
            <a:r>
              <a:rPr lang="en-US" sz="900" dirty="0" err="1" smtClean="0">
                <a:solidFill>
                  <a:srgbClr val="660066"/>
                </a:solidFill>
                <a:effectLst/>
                <a:latin typeface="Calibri"/>
                <a:ea typeface="Calibri"/>
                <a:cs typeface="Times New Roman"/>
              </a:rPr>
              <a:t>Methylhistidine</a:t>
            </a:r>
            <a:endParaRPr lang="en-US" sz="1100" dirty="0">
              <a:solidFill>
                <a:srgbClr val="660066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7333448" y="4301159"/>
            <a:ext cx="1" cy="913130"/>
          </a:xfrm>
          <a:prstGeom prst="straightConnector1">
            <a:avLst/>
          </a:prstGeom>
          <a:noFill/>
          <a:ln w="9525" cap="flat" cmpd="sng" algn="ctr">
            <a:solidFill>
              <a:srgbClr val="660066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2" name="Straight Arrow Connector 41"/>
          <p:cNvCxnSpPr/>
          <p:nvPr/>
        </p:nvCxnSpPr>
        <p:spPr>
          <a:xfrm>
            <a:off x="4039553" y="4595178"/>
            <a:ext cx="156210" cy="307975"/>
          </a:xfrm>
          <a:prstGeom prst="straightConnector1">
            <a:avLst/>
          </a:prstGeom>
          <a:noFill/>
          <a:ln w="9525" cap="flat" cmpd="sng" algn="ctr">
            <a:solidFill>
              <a:srgbClr val="FF00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43" name="Text Box 110"/>
          <p:cNvSpPr txBox="1"/>
          <p:nvPr/>
        </p:nvSpPr>
        <p:spPr>
          <a:xfrm>
            <a:off x="3403273" y="4384697"/>
            <a:ext cx="845598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l-GR" sz="900" dirty="0" smtClean="0">
                <a:solidFill>
                  <a:srgbClr val="FF00FF"/>
                </a:solidFill>
                <a:effectLst/>
                <a:latin typeface="Calibri"/>
                <a:ea typeface="Calibri"/>
                <a:cs typeface="Times New Roman"/>
              </a:rPr>
              <a:t>π</a:t>
            </a:r>
            <a:r>
              <a:rPr lang="en-US" sz="900" dirty="0" smtClean="0">
                <a:solidFill>
                  <a:srgbClr val="FF00FF"/>
                </a:solidFill>
                <a:effectLst/>
                <a:latin typeface="Calibri"/>
                <a:ea typeface="Calibri"/>
                <a:cs typeface="Times New Roman"/>
              </a:rPr>
              <a:t>-</a:t>
            </a:r>
            <a:r>
              <a:rPr lang="en-US" sz="900" dirty="0" err="1" smtClean="0">
                <a:solidFill>
                  <a:srgbClr val="FF00FF"/>
                </a:solidFill>
                <a:effectLst/>
                <a:latin typeface="Calibri"/>
                <a:ea typeface="Calibri"/>
                <a:cs typeface="Times New Roman"/>
              </a:rPr>
              <a:t>Methylhistidine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4" name="Text Box 48"/>
          <p:cNvSpPr txBox="1"/>
          <p:nvPr/>
        </p:nvSpPr>
        <p:spPr>
          <a:xfrm>
            <a:off x="7243730" y="1158587"/>
            <a:ext cx="5778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rgbClr val="9933FF"/>
                </a:solidFill>
                <a:effectLst/>
                <a:latin typeface="Calibri"/>
                <a:ea typeface="Calibri"/>
                <a:cs typeface="Times New Roman"/>
              </a:rPr>
              <a:t>Histidine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7116446" y="1411650"/>
            <a:ext cx="239077" cy="327453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46" name="Text Box 50"/>
          <p:cNvSpPr txBox="1"/>
          <p:nvPr/>
        </p:nvSpPr>
        <p:spPr>
          <a:xfrm>
            <a:off x="3659505" y="1411650"/>
            <a:ext cx="5778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rgbClr val="9933FF"/>
                </a:solidFill>
                <a:effectLst/>
                <a:latin typeface="Calibri"/>
                <a:ea typeface="Calibri"/>
                <a:cs typeface="Times New Roman"/>
              </a:rPr>
              <a:t>Histidine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4039553" y="1656398"/>
            <a:ext cx="351790" cy="274320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80" name="Text Box 61"/>
          <p:cNvSpPr txBox="1"/>
          <p:nvPr/>
        </p:nvSpPr>
        <p:spPr>
          <a:xfrm>
            <a:off x="3101339" y="4713288"/>
            <a:ext cx="258445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>
                <a:solidFill>
                  <a:srgbClr val="006600"/>
                </a:solidFill>
                <a:effectLst/>
                <a:latin typeface="Calibri"/>
                <a:ea typeface="Calibri"/>
                <a:cs typeface="Times New Roman"/>
              </a:rPr>
              <a:t>2Py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8" name="Text Box 105"/>
          <p:cNvSpPr txBox="1"/>
          <p:nvPr/>
        </p:nvSpPr>
        <p:spPr>
          <a:xfrm>
            <a:off x="7478263" y="4301159"/>
            <a:ext cx="1179822" cy="21369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900" dirty="0">
                <a:solidFill>
                  <a:srgbClr val="FF6600"/>
                </a:solidFill>
                <a:ea typeface="Calibri"/>
                <a:cs typeface="Times New Roman"/>
              </a:rPr>
              <a:t>4-Hydroxybenzoate</a:t>
            </a:r>
            <a:endParaRPr lang="en-US" sz="1100" dirty="0">
              <a:solidFill>
                <a:srgbClr val="FF66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99" name="Straight Arrow Connector 98"/>
          <p:cNvCxnSpPr/>
          <p:nvPr/>
        </p:nvCxnSpPr>
        <p:spPr>
          <a:xfrm flipH="1">
            <a:off x="7500127" y="4520248"/>
            <a:ext cx="128567" cy="665584"/>
          </a:xfrm>
          <a:prstGeom prst="straightConnector1">
            <a:avLst/>
          </a:prstGeom>
          <a:noFill/>
          <a:ln w="9525" cap="flat" cmpd="sng" algn="ctr">
            <a:solidFill>
              <a:srgbClr val="FF66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12" name="Text Box 25"/>
          <p:cNvSpPr txBox="1"/>
          <p:nvPr/>
        </p:nvSpPr>
        <p:spPr>
          <a:xfrm>
            <a:off x="3347282" y="4853040"/>
            <a:ext cx="701667" cy="252113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900" dirty="0" smtClean="0">
                <a:solidFill>
                  <a:srgbClr val="800000"/>
                </a:solidFill>
                <a:ea typeface="Calibri"/>
                <a:cs typeface="Times New Roman"/>
              </a:rPr>
              <a:t>Hypoxanthine</a:t>
            </a:r>
            <a:endParaRPr lang="en-US" sz="900" dirty="0">
              <a:solidFill>
                <a:srgbClr val="8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13" name="Straight Arrow Connector 112"/>
          <p:cNvCxnSpPr/>
          <p:nvPr/>
        </p:nvCxnSpPr>
        <p:spPr>
          <a:xfrm>
            <a:off x="3649855" y="5080635"/>
            <a:ext cx="85204" cy="292735"/>
          </a:xfrm>
          <a:prstGeom prst="straightConnector1">
            <a:avLst/>
          </a:prstGeom>
          <a:noFill/>
          <a:ln w="9525" cap="flat" cmpd="sng" algn="ctr">
            <a:solidFill>
              <a:srgbClr val="80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19" name="Text Box 61"/>
          <p:cNvSpPr txBox="1"/>
          <p:nvPr/>
        </p:nvSpPr>
        <p:spPr>
          <a:xfrm>
            <a:off x="4223795" y="4652949"/>
            <a:ext cx="258445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>
                <a:solidFill>
                  <a:srgbClr val="006600"/>
                </a:solidFill>
                <a:effectLst/>
                <a:latin typeface="Calibri"/>
                <a:ea typeface="Calibri"/>
                <a:cs typeface="Times New Roman"/>
              </a:rPr>
              <a:t>2Py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928678" y="6336268"/>
            <a:ext cx="7504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Peak assignments in </a:t>
            </a:r>
            <a:r>
              <a:rPr lang="en-US" baseline="30000" dirty="0" smtClean="0"/>
              <a:t>1</a:t>
            </a:r>
            <a:r>
              <a:rPr lang="en-US" dirty="0" smtClean="0"/>
              <a:t>H NMR spectrum of pooled urine sample (expansion 1)</a:t>
            </a:r>
            <a:endParaRPr lang="en-US" dirty="0"/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4353017" y="4882718"/>
            <a:ext cx="71261" cy="331570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56" name="Rectangle 55"/>
          <p:cNvSpPr/>
          <p:nvPr/>
        </p:nvSpPr>
        <p:spPr>
          <a:xfrm>
            <a:off x="8486127" y="5181422"/>
            <a:ext cx="51488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solidFill>
                  <a:srgbClr val="9933FF"/>
                </a:solidFill>
              </a:rPr>
              <a:t>HPHPA</a:t>
            </a:r>
            <a:endParaRPr lang="en-US" sz="900" dirty="0">
              <a:solidFill>
                <a:srgbClr val="9933FF"/>
              </a:solidFill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H="1">
            <a:off x="8583066" y="5390018"/>
            <a:ext cx="141934" cy="219327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89105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6" y="170895"/>
            <a:ext cx="8829675" cy="606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55"/>
          <p:cNvSpPr txBox="1"/>
          <p:nvPr/>
        </p:nvSpPr>
        <p:spPr>
          <a:xfrm>
            <a:off x="5334000" y="3173619"/>
            <a:ext cx="93345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i="1" dirty="0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cis</a:t>
            </a:r>
            <a:r>
              <a:rPr lang="en-US" sz="900" dirty="0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-</a:t>
            </a:r>
            <a:r>
              <a:rPr lang="en-US" sz="900" dirty="0" err="1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Aconitate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 Box 56"/>
          <p:cNvSpPr txBox="1"/>
          <p:nvPr/>
        </p:nvSpPr>
        <p:spPr>
          <a:xfrm>
            <a:off x="5095875" y="2524125"/>
            <a:ext cx="771525" cy="371475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solidFill>
                  <a:srgbClr val="E36C0A"/>
                </a:solidFill>
                <a:effectLst/>
                <a:latin typeface="Calibri"/>
                <a:ea typeface="Calibri"/>
                <a:cs typeface="Times New Roman"/>
              </a:rPr>
              <a:t>Urea</a:t>
            </a:r>
            <a:endParaRPr lang="en-US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724400" y="2821436"/>
            <a:ext cx="345440" cy="334832"/>
          </a:xfrm>
          <a:prstGeom prst="straightConnector1">
            <a:avLst/>
          </a:prstGeom>
          <a:noFill/>
          <a:ln w="9525" cap="flat" cmpd="sng" algn="ctr">
            <a:solidFill>
              <a:srgbClr val="F79646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" name="Straight Arrow Connector 5"/>
          <p:cNvCxnSpPr/>
          <p:nvPr/>
        </p:nvCxnSpPr>
        <p:spPr>
          <a:xfrm flipH="1">
            <a:off x="5069840" y="3380629"/>
            <a:ext cx="336550" cy="393700"/>
          </a:xfrm>
          <a:prstGeom prst="straightConnector1">
            <a:avLst/>
          </a:prstGeom>
          <a:noFill/>
          <a:ln w="9525" cap="flat" cmpd="sng" algn="ctr">
            <a:solidFill>
              <a:srgbClr val="8064A2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7" name="Text Box 59"/>
          <p:cNvSpPr txBox="1"/>
          <p:nvPr/>
        </p:nvSpPr>
        <p:spPr>
          <a:xfrm>
            <a:off x="6742624" y="4018710"/>
            <a:ext cx="534035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>
                <a:solidFill>
                  <a:srgbClr val="FF00FF"/>
                </a:solidFill>
                <a:effectLst/>
                <a:latin typeface="Calibri"/>
                <a:ea typeface="Calibri"/>
                <a:cs typeface="Times New Roman"/>
              </a:rPr>
              <a:t>α-Glucose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7009641" y="4244045"/>
            <a:ext cx="109027" cy="263217"/>
          </a:xfrm>
          <a:prstGeom prst="straightConnector1">
            <a:avLst/>
          </a:prstGeom>
          <a:noFill/>
          <a:ln w="9525" cap="flat" cmpd="sng" algn="ctr">
            <a:solidFill>
              <a:srgbClr val="FF00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9" name="Text Box 106"/>
          <p:cNvSpPr txBox="1"/>
          <p:nvPr/>
        </p:nvSpPr>
        <p:spPr>
          <a:xfrm>
            <a:off x="5592668" y="4228260"/>
            <a:ext cx="613886" cy="345354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 smtClean="0">
                <a:solidFill>
                  <a:srgbClr val="0000CC"/>
                </a:solidFill>
                <a:effectLst/>
                <a:latin typeface="Calibri"/>
                <a:ea typeface="Calibri"/>
                <a:cs typeface="Times New Roman"/>
              </a:rPr>
              <a:t>1,6-Anhydro- </a:t>
            </a:r>
            <a:r>
              <a:rPr lang="en-US" sz="900" dirty="0" smtClean="0">
                <a:solidFill>
                  <a:srgbClr val="0000CC"/>
                </a:solidFill>
                <a:effectLst/>
                <a:latin typeface="Calibri"/>
                <a:ea typeface="Calibri"/>
                <a:cs typeface="Times New Roman"/>
              </a:rPr>
              <a:t>β-glucose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928902" y="4581674"/>
            <a:ext cx="277652" cy="448058"/>
          </a:xfrm>
          <a:prstGeom prst="straightConnector1">
            <a:avLst/>
          </a:prstGeom>
          <a:noFill/>
          <a:ln w="9525" cap="flat" cmpd="sng" algn="ctr">
            <a:solidFill>
              <a:srgbClr val="0000CC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1" name="Text Box 61"/>
          <p:cNvSpPr txBox="1"/>
          <p:nvPr/>
        </p:nvSpPr>
        <p:spPr>
          <a:xfrm>
            <a:off x="281345" y="4447868"/>
            <a:ext cx="258445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>
                <a:solidFill>
                  <a:srgbClr val="006600"/>
                </a:solidFill>
                <a:effectLst/>
                <a:latin typeface="Calibri"/>
                <a:ea typeface="Calibri"/>
                <a:cs typeface="Times New Roman"/>
              </a:rPr>
              <a:t>2Py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94927" y="4619786"/>
            <a:ext cx="190873" cy="334543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4" name="Text Box 55"/>
          <p:cNvSpPr txBox="1"/>
          <p:nvPr/>
        </p:nvSpPr>
        <p:spPr>
          <a:xfrm>
            <a:off x="1291139" y="4410542"/>
            <a:ext cx="93345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i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trans</a:t>
            </a:r>
            <a:r>
              <a:rPr lang="en-US" sz="900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-</a:t>
            </a:r>
            <a:r>
              <a:rPr lang="en-US" sz="900" dirty="0" err="1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Aconitate</a:t>
            </a:r>
            <a:endParaRPr lang="en-US" sz="1100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1031241" y="4653598"/>
            <a:ext cx="416560" cy="701172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6" name="Straight Arrow Connector 15"/>
          <p:cNvCxnSpPr>
            <a:stCxn id="17" idx="3"/>
          </p:cNvCxnSpPr>
          <p:nvPr/>
        </p:nvCxnSpPr>
        <p:spPr>
          <a:xfrm>
            <a:off x="4371457" y="1461452"/>
            <a:ext cx="204987" cy="393087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7" name="Text Box 41"/>
          <p:cNvSpPr txBox="1"/>
          <p:nvPr/>
        </p:nvSpPr>
        <p:spPr>
          <a:xfrm>
            <a:off x="4008237" y="1366678"/>
            <a:ext cx="363220" cy="189547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 smtClean="0">
                <a:solidFill>
                  <a:srgbClr val="00CC00"/>
                </a:solidFill>
                <a:effectLst/>
                <a:latin typeface="Calibri"/>
                <a:ea typeface="Calibri"/>
                <a:cs typeface="Times New Roman"/>
              </a:rPr>
              <a:t>Uracil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379595" y="1461452"/>
            <a:ext cx="227866" cy="136843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0" name="Text Box 55"/>
          <p:cNvSpPr txBox="1"/>
          <p:nvPr/>
        </p:nvSpPr>
        <p:spPr>
          <a:xfrm>
            <a:off x="1581150" y="4682282"/>
            <a:ext cx="93345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 err="1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Fumarate</a:t>
            </a:r>
            <a:endParaRPr lang="en-US" sz="11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1355678" y="4865053"/>
            <a:ext cx="342404" cy="434828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5" name="Text Box 55"/>
          <p:cNvSpPr txBox="1"/>
          <p:nvPr/>
        </p:nvSpPr>
        <p:spPr>
          <a:xfrm>
            <a:off x="1928883" y="4996607"/>
            <a:ext cx="93345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 err="1" smtClean="0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Sumiki’s</a:t>
            </a:r>
            <a:r>
              <a:rPr lang="en-US" sz="900" dirty="0" smtClean="0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 acid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1542773" y="5104924"/>
            <a:ext cx="336550" cy="307657"/>
          </a:xfrm>
          <a:prstGeom prst="straightConnector1">
            <a:avLst/>
          </a:prstGeom>
          <a:noFill/>
          <a:ln w="9525" cap="flat" cmpd="sng" algn="ctr">
            <a:solidFill>
              <a:srgbClr val="8064A2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0" name="Text Box 55"/>
          <p:cNvSpPr txBox="1"/>
          <p:nvPr/>
        </p:nvSpPr>
        <p:spPr>
          <a:xfrm>
            <a:off x="674703" y="4139270"/>
            <a:ext cx="93345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900" dirty="0">
                <a:solidFill>
                  <a:srgbClr val="FF6600"/>
                </a:solidFill>
                <a:ea typeface="Calibri"/>
                <a:cs typeface="Times New Roman"/>
              </a:rPr>
              <a:t>2-Furoylglycine</a:t>
            </a:r>
            <a:endParaRPr lang="en-US" sz="1100" dirty="0">
              <a:solidFill>
                <a:srgbClr val="FF66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838201" y="4410542"/>
            <a:ext cx="193040" cy="944228"/>
          </a:xfrm>
          <a:prstGeom prst="straightConnector1">
            <a:avLst/>
          </a:prstGeom>
          <a:noFill/>
          <a:ln w="9525" cap="flat" cmpd="sng" algn="ctr">
            <a:solidFill>
              <a:srgbClr val="FF66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35" name="Straight Arrow Connector 34"/>
          <p:cNvCxnSpPr/>
          <p:nvPr/>
        </p:nvCxnSpPr>
        <p:spPr>
          <a:xfrm>
            <a:off x="4083728" y="3604334"/>
            <a:ext cx="249296" cy="444761"/>
          </a:xfrm>
          <a:prstGeom prst="straightConnector1">
            <a:avLst/>
          </a:prstGeom>
          <a:noFill/>
          <a:ln w="9525" cap="flat" cmpd="sng" algn="ctr">
            <a:solidFill>
              <a:srgbClr val="A50021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6" name="Text Box 41"/>
          <p:cNvSpPr txBox="1"/>
          <p:nvPr/>
        </p:nvSpPr>
        <p:spPr>
          <a:xfrm>
            <a:off x="3489991" y="3454742"/>
            <a:ext cx="685800" cy="231617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900" dirty="0" err="1" smtClean="0">
                <a:solidFill>
                  <a:srgbClr val="A50021"/>
                </a:solidFill>
                <a:ea typeface="Calibri"/>
                <a:cs typeface="Times New Roman"/>
              </a:rPr>
              <a:t>Xanthosine</a:t>
            </a:r>
            <a:r>
              <a:rPr lang="en-US" sz="900" dirty="0" smtClean="0">
                <a:solidFill>
                  <a:srgbClr val="A50021"/>
                </a:solidFill>
                <a:ea typeface="Calibri"/>
                <a:cs typeface="Times New Roman"/>
              </a:rPr>
              <a:t>?</a:t>
            </a:r>
            <a:endParaRPr lang="en-US" sz="1100" dirty="0">
              <a:solidFill>
                <a:srgbClr val="A5002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4083728" y="3604334"/>
            <a:ext cx="287317" cy="82025"/>
          </a:xfrm>
          <a:prstGeom prst="straightConnector1">
            <a:avLst/>
          </a:prstGeom>
          <a:noFill/>
          <a:ln w="9525" cap="flat" cmpd="sng" algn="ctr">
            <a:solidFill>
              <a:srgbClr val="A50021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43" name="Text Box 106"/>
          <p:cNvSpPr txBox="1"/>
          <p:nvPr/>
        </p:nvSpPr>
        <p:spPr>
          <a:xfrm>
            <a:off x="6130387" y="4583611"/>
            <a:ext cx="483389" cy="216989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 smtClean="0">
                <a:solidFill>
                  <a:srgbClr val="FF9900"/>
                </a:solidFill>
                <a:effectLst/>
                <a:latin typeface="Calibri"/>
                <a:ea typeface="Calibri"/>
                <a:cs typeface="Times New Roman"/>
              </a:rPr>
              <a:t>Sucrose</a:t>
            </a:r>
            <a:endParaRPr lang="en-US" sz="1100" dirty="0">
              <a:solidFill>
                <a:srgbClr val="FF99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6362700" y="4853307"/>
            <a:ext cx="38100" cy="352850"/>
          </a:xfrm>
          <a:prstGeom prst="straightConnector1">
            <a:avLst/>
          </a:prstGeom>
          <a:noFill/>
          <a:ln w="9525" cap="flat" cmpd="sng" algn="ctr">
            <a:solidFill>
              <a:srgbClr val="FF99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9" name="Straight Arrow Connector 48"/>
          <p:cNvCxnSpPr/>
          <p:nvPr/>
        </p:nvCxnSpPr>
        <p:spPr>
          <a:xfrm flipH="1">
            <a:off x="6521952" y="4937204"/>
            <a:ext cx="91824" cy="278807"/>
          </a:xfrm>
          <a:prstGeom prst="straightConnector1">
            <a:avLst/>
          </a:prstGeom>
          <a:noFill/>
          <a:ln w="9525" cap="flat" cmpd="sng" algn="ctr">
            <a:solidFill>
              <a:srgbClr val="4BACC6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50" name="Text Box 44"/>
          <p:cNvSpPr txBox="1"/>
          <p:nvPr/>
        </p:nvSpPr>
        <p:spPr>
          <a:xfrm>
            <a:off x="6502606" y="4771390"/>
            <a:ext cx="567055" cy="18161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 err="1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Allantoin</a:t>
            </a:r>
            <a:endParaRPr lang="en-US" sz="900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3" name="Text Box 59"/>
          <p:cNvSpPr txBox="1"/>
          <p:nvPr/>
        </p:nvSpPr>
        <p:spPr>
          <a:xfrm>
            <a:off x="7339475" y="4117189"/>
            <a:ext cx="534035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l-GR" sz="900" dirty="0" smtClean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α</a:t>
            </a:r>
            <a:r>
              <a:rPr lang="en-US" sz="900" dirty="0" smtClean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-Lactose</a:t>
            </a:r>
            <a:endParaRPr lang="en-US" sz="900" dirty="0">
              <a:solidFill>
                <a:srgbClr val="008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 flipH="1">
            <a:off x="7242438" y="4341479"/>
            <a:ext cx="180338" cy="447661"/>
          </a:xfrm>
          <a:prstGeom prst="straightConnector1">
            <a:avLst/>
          </a:prstGeom>
          <a:noFill/>
          <a:ln w="9525" cap="flat" cmpd="sng" algn="ctr">
            <a:solidFill>
              <a:srgbClr val="008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55" name="Text Box 59"/>
          <p:cNvSpPr txBox="1"/>
          <p:nvPr/>
        </p:nvSpPr>
        <p:spPr>
          <a:xfrm>
            <a:off x="7559687" y="4352601"/>
            <a:ext cx="1027112" cy="204492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900" dirty="0">
                <a:solidFill>
                  <a:srgbClr val="00B0F0"/>
                </a:solidFill>
                <a:ea typeface="Calibri"/>
                <a:cs typeface="Times New Roman"/>
              </a:rPr>
              <a:t>N-</a:t>
            </a:r>
            <a:r>
              <a:rPr lang="en-US" sz="900" dirty="0" err="1">
                <a:solidFill>
                  <a:srgbClr val="00B0F0"/>
                </a:solidFill>
                <a:ea typeface="Calibri"/>
                <a:cs typeface="Times New Roman"/>
              </a:rPr>
              <a:t>Acetylglucosamine</a:t>
            </a:r>
            <a:endParaRPr lang="en-US" sz="1100" dirty="0">
              <a:solidFill>
                <a:srgbClr val="00B0F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56" name="Straight Arrow Connector 55"/>
          <p:cNvCxnSpPr/>
          <p:nvPr/>
        </p:nvCxnSpPr>
        <p:spPr>
          <a:xfrm flipH="1">
            <a:off x="7372627" y="4565309"/>
            <a:ext cx="187060" cy="640848"/>
          </a:xfrm>
          <a:prstGeom prst="straightConnector1">
            <a:avLst/>
          </a:prstGeom>
          <a:noFill/>
          <a:ln w="9525" cap="flat" cmpd="sng" algn="ctr">
            <a:solidFill>
              <a:srgbClr val="00B0F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8" name="Straight Arrow Connector 67"/>
          <p:cNvCxnSpPr/>
          <p:nvPr/>
        </p:nvCxnSpPr>
        <p:spPr>
          <a:xfrm>
            <a:off x="7009641" y="4251379"/>
            <a:ext cx="109027" cy="519821"/>
          </a:xfrm>
          <a:prstGeom prst="straightConnector1">
            <a:avLst/>
          </a:prstGeom>
          <a:noFill/>
          <a:ln w="9525" cap="flat" cmpd="sng" algn="ctr">
            <a:solidFill>
              <a:srgbClr val="FF00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73" name="Straight Arrow Connector 72"/>
          <p:cNvCxnSpPr/>
          <p:nvPr/>
        </p:nvCxnSpPr>
        <p:spPr>
          <a:xfrm flipH="1">
            <a:off x="7210827" y="4326111"/>
            <a:ext cx="219634" cy="356171"/>
          </a:xfrm>
          <a:prstGeom prst="straightConnector1">
            <a:avLst/>
          </a:prstGeom>
          <a:noFill/>
          <a:ln w="9525" cap="flat" cmpd="sng" algn="ctr">
            <a:solidFill>
              <a:srgbClr val="008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88" name="TextBox 87"/>
          <p:cNvSpPr txBox="1"/>
          <p:nvPr/>
        </p:nvSpPr>
        <p:spPr>
          <a:xfrm>
            <a:off x="943412" y="6336268"/>
            <a:ext cx="7438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Peak assignments in </a:t>
            </a:r>
            <a:r>
              <a:rPr lang="en-US" baseline="30000" dirty="0" smtClean="0"/>
              <a:t>1</a:t>
            </a:r>
            <a:r>
              <a:rPr lang="en-US" dirty="0" smtClean="0"/>
              <a:t>H NMR spectrum of pooled urine sample (expansion 2)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7684398" y="4538182"/>
            <a:ext cx="135806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err="1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Paracetamol</a:t>
            </a:r>
            <a:r>
              <a:rPr lang="en-US" sz="900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Times New Roman"/>
              </a:rPr>
              <a:t> glucuronide</a:t>
            </a:r>
            <a:endParaRPr lang="en-US" sz="9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7794309" y="4812506"/>
            <a:ext cx="130490" cy="249397"/>
          </a:xfrm>
          <a:prstGeom prst="straightConnector1">
            <a:avLst/>
          </a:prstGeom>
          <a:noFill/>
          <a:ln w="9525" cap="flat" cmpd="sng" algn="ctr">
            <a:solidFill>
              <a:schemeClr val="accent2">
                <a:lumMod val="75000"/>
              </a:scheme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9" name="Rectangle 38"/>
          <p:cNvSpPr/>
          <p:nvPr/>
        </p:nvSpPr>
        <p:spPr>
          <a:xfrm>
            <a:off x="8124557" y="4853307"/>
            <a:ext cx="51488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solidFill>
                  <a:srgbClr val="9933FF"/>
                </a:solidFill>
              </a:rPr>
              <a:t>HPHPA</a:t>
            </a:r>
            <a:endParaRPr lang="en-US" sz="900" dirty="0">
              <a:solidFill>
                <a:srgbClr val="9933FF"/>
              </a:solidFill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H="1">
            <a:off x="8229600" y="5061903"/>
            <a:ext cx="133830" cy="270816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58" name="Text Box 56"/>
          <p:cNvSpPr txBox="1"/>
          <p:nvPr/>
        </p:nvSpPr>
        <p:spPr>
          <a:xfrm>
            <a:off x="5317937" y="4601444"/>
            <a:ext cx="549463" cy="351556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900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O-Acetyl-carnitine</a:t>
            </a:r>
            <a:endParaRPr lang="en-US" sz="9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 flipH="1">
            <a:off x="5506402" y="5004184"/>
            <a:ext cx="56198" cy="234910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29832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52400"/>
            <a:ext cx="8829675" cy="606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3"/>
          <p:cNvSpPr txBox="1"/>
          <p:nvPr/>
        </p:nvSpPr>
        <p:spPr>
          <a:xfrm>
            <a:off x="2524217" y="3381375"/>
            <a:ext cx="137160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1-Methylnicotinamide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095717" y="3600450"/>
            <a:ext cx="228600" cy="513656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5" name="Text Box 21"/>
          <p:cNvSpPr txBox="1"/>
          <p:nvPr/>
        </p:nvSpPr>
        <p:spPr>
          <a:xfrm>
            <a:off x="4066660" y="3590925"/>
            <a:ext cx="7937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err="1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Trigonelline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3978119" y="3816487"/>
            <a:ext cx="280510" cy="368795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0" name="Text Box 59"/>
          <p:cNvSpPr txBox="1"/>
          <p:nvPr/>
        </p:nvSpPr>
        <p:spPr>
          <a:xfrm>
            <a:off x="3532625" y="3600450"/>
            <a:ext cx="534035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solidFill>
                  <a:srgbClr val="008000"/>
                </a:solidFill>
                <a:effectLst/>
                <a:latin typeface="Calibri"/>
                <a:ea typeface="Calibri"/>
                <a:cs typeface="Times New Roman"/>
              </a:rPr>
              <a:t>Lactose</a:t>
            </a:r>
            <a:endParaRPr lang="en-US" sz="1100" dirty="0">
              <a:solidFill>
                <a:srgbClr val="008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616754" y="3810000"/>
            <a:ext cx="112712" cy="745894"/>
          </a:xfrm>
          <a:prstGeom prst="straightConnector1">
            <a:avLst/>
          </a:prstGeom>
          <a:noFill/>
          <a:ln w="9525" cap="flat" cmpd="sng" algn="ctr">
            <a:solidFill>
              <a:srgbClr val="008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>
          <a:xfrm>
            <a:off x="3729466" y="3816487"/>
            <a:ext cx="70177" cy="720002"/>
          </a:xfrm>
          <a:prstGeom prst="straightConnector1">
            <a:avLst/>
          </a:prstGeom>
          <a:noFill/>
          <a:ln w="9525" cap="flat" cmpd="sng" algn="ctr">
            <a:solidFill>
              <a:srgbClr val="008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1" name="Text Box 59"/>
          <p:cNvSpPr txBox="1"/>
          <p:nvPr/>
        </p:nvSpPr>
        <p:spPr>
          <a:xfrm>
            <a:off x="517524" y="3862607"/>
            <a:ext cx="777876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l-GR" sz="1100" dirty="0" smtClean="0">
                <a:solidFill>
                  <a:srgbClr val="FF00FF"/>
                </a:solidFill>
                <a:effectLst/>
                <a:latin typeface="Calibri"/>
                <a:ea typeface="Calibri"/>
                <a:cs typeface="Times New Roman"/>
              </a:rPr>
              <a:t>β</a:t>
            </a:r>
            <a:r>
              <a:rPr lang="en-US" sz="1100" dirty="0" smtClean="0">
                <a:solidFill>
                  <a:srgbClr val="FF00FF"/>
                </a:solidFill>
                <a:effectLst/>
                <a:latin typeface="Calibri"/>
                <a:ea typeface="Calibri"/>
                <a:cs typeface="Times New Roman"/>
              </a:rPr>
              <a:t>-Glucose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784542" y="4072157"/>
            <a:ext cx="41081" cy="437699"/>
          </a:xfrm>
          <a:prstGeom prst="straightConnector1">
            <a:avLst/>
          </a:prstGeom>
          <a:noFill/>
          <a:ln w="9525" cap="flat" cmpd="sng" algn="ctr">
            <a:solidFill>
              <a:srgbClr val="FF00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24" name="Straight Arrow Connector 23"/>
          <p:cNvCxnSpPr/>
          <p:nvPr/>
        </p:nvCxnSpPr>
        <p:spPr>
          <a:xfrm>
            <a:off x="784542" y="4072157"/>
            <a:ext cx="206058" cy="359897"/>
          </a:xfrm>
          <a:prstGeom prst="straightConnector1">
            <a:avLst/>
          </a:prstGeom>
          <a:noFill/>
          <a:ln w="9525" cap="flat" cmpd="sng" algn="ctr">
            <a:solidFill>
              <a:srgbClr val="FF00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30" name="Straight Arrow Connector 29"/>
          <p:cNvCxnSpPr/>
          <p:nvPr/>
        </p:nvCxnSpPr>
        <p:spPr>
          <a:xfrm flipH="1">
            <a:off x="4648200" y="4795403"/>
            <a:ext cx="76200" cy="423456"/>
          </a:xfrm>
          <a:prstGeom prst="straightConnector1">
            <a:avLst/>
          </a:prstGeom>
          <a:noFill/>
          <a:ln w="9525" cap="flat" cmpd="sng" algn="ctr">
            <a:solidFill>
              <a:srgbClr val="A50021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1" name="Text Box 41"/>
          <p:cNvSpPr txBox="1"/>
          <p:nvPr/>
        </p:nvSpPr>
        <p:spPr>
          <a:xfrm>
            <a:off x="4343400" y="4554908"/>
            <a:ext cx="805935" cy="231617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 err="1" smtClean="0">
                <a:solidFill>
                  <a:srgbClr val="A50021"/>
                </a:solidFill>
                <a:ea typeface="Calibri"/>
                <a:cs typeface="Times New Roman"/>
              </a:rPr>
              <a:t>Xanthosine</a:t>
            </a:r>
            <a:r>
              <a:rPr lang="en-US" sz="1100" dirty="0" smtClean="0">
                <a:solidFill>
                  <a:srgbClr val="A50021"/>
                </a:solidFill>
                <a:ea typeface="Calibri"/>
                <a:cs typeface="Times New Roman"/>
              </a:rPr>
              <a:t>?</a:t>
            </a:r>
            <a:endParaRPr lang="en-US" sz="1100" dirty="0">
              <a:solidFill>
                <a:srgbClr val="A50021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7" name="Text Box 55"/>
          <p:cNvSpPr txBox="1"/>
          <p:nvPr/>
        </p:nvSpPr>
        <p:spPr>
          <a:xfrm>
            <a:off x="1219200" y="4405081"/>
            <a:ext cx="93345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err="1" smtClean="0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Sumiki’s</a:t>
            </a:r>
            <a:r>
              <a:rPr lang="en-US" sz="1100" dirty="0" smtClean="0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 acid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470296" y="4670716"/>
            <a:ext cx="84137" cy="290963"/>
          </a:xfrm>
          <a:prstGeom prst="straightConnector1">
            <a:avLst/>
          </a:prstGeom>
          <a:noFill/>
          <a:ln w="9525" cap="flat" cmpd="sng" algn="ctr">
            <a:solidFill>
              <a:srgbClr val="8064A2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41" name="Text Box 106"/>
          <p:cNvSpPr txBox="1"/>
          <p:nvPr/>
        </p:nvSpPr>
        <p:spPr>
          <a:xfrm>
            <a:off x="2190020" y="4564870"/>
            <a:ext cx="668393" cy="301264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err="1" smtClean="0">
                <a:solidFill>
                  <a:srgbClr val="FF9900"/>
                </a:solidFill>
                <a:effectLst/>
                <a:latin typeface="Calibri"/>
                <a:ea typeface="Calibri"/>
                <a:cs typeface="Times New Roman"/>
              </a:rPr>
              <a:t>Fucose</a:t>
            </a:r>
            <a:endParaRPr lang="en-US" sz="1100" dirty="0">
              <a:solidFill>
                <a:srgbClr val="FF99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H="1">
            <a:off x="2190020" y="4753920"/>
            <a:ext cx="152400" cy="293032"/>
          </a:xfrm>
          <a:prstGeom prst="straightConnector1">
            <a:avLst/>
          </a:prstGeom>
          <a:noFill/>
          <a:ln w="9525" cap="flat" cmpd="sng" algn="ctr">
            <a:solidFill>
              <a:srgbClr val="FF99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4" name="Straight Arrow Connector 43"/>
          <p:cNvCxnSpPr/>
          <p:nvPr/>
        </p:nvCxnSpPr>
        <p:spPr>
          <a:xfrm>
            <a:off x="2342421" y="4753920"/>
            <a:ext cx="1" cy="298916"/>
          </a:xfrm>
          <a:prstGeom prst="straightConnector1">
            <a:avLst/>
          </a:prstGeom>
          <a:noFill/>
          <a:ln w="9525" cap="flat" cmpd="sng" algn="ctr">
            <a:solidFill>
              <a:srgbClr val="FF99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9" name="Straight Arrow Connector 48"/>
          <p:cNvCxnSpPr/>
          <p:nvPr/>
        </p:nvCxnSpPr>
        <p:spPr>
          <a:xfrm>
            <a:off x="5930283" y="4003829"/>
            <a:ext cx="107382" cy="301145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50" name="Text Box 134"/>
          <p:cNvSpPr txBox="1"/>
          <p:nvPr/>
        </p:nvSpPr>
        <p:spPr>
          <a:xfrm>
            <a:off x="5520918" y="3736706"/>
            <a:ext cx="850614" cy="241143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err="1">
                <a:solidFill>
                  <a:srgbClr val="00CC00"/>
                </a:solidFill>
                <a:effectLst/>
                <a:latin typeface="Calibri"/>
                <a:ea typeface="Calibri"/>
                <a:cs typeface="Times New Roman"/>
              </a:rPr>
              <a:t>Pseudouridine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1" name="Text Box 85"/>
          <p:cNvSpPr txBox="1"/>
          <p:nvPr/>
        </p:nvSpPr>
        <p:spPr>
          <a:xfrm>
            <a:off x="7848787" y="1828800"/>
            <a:ext cx="52070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Lactate</a:t>
            </a: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8216900" y="2105486"/>
            <a:ext cx="130175" cy="1380664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5" name="Straight Arrow Connector 54"/>
          <p:cNvCxnSpPr/>
          <p:nvPr/>
        </p:nvCxnSpPr>
        <p:spPr>
          <a:xfrm>
            <a:off x="8216900" y="2105486"/>
            <a:ext cx="260350" cy="717387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0" name="Straight Arrow Connector 59"/>
          <p:cNvCxnSpPr/>
          <p:nvPr/>
        </p:nvCxnSpPr>
        <p:spPr>
          <a:xfrm>
            <a:off x="5930283" y="4012707"/>
            <a:ext cx="15942" cy="444667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2" name="Straight Arrow Connector 61"/>
          <p:cNvCxnSpPr/>
          <p:nvPr/>
        </p:nvCxnSpPr>
        <p:spPr>
          <a:xfrm>
            <a:off x="5946225" y="4000884"/>
            <a:ext cx="243840" cy="456490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74" name="Straight Arrow Connector 73"/>
          <p:cNvCxnSpPr/>
          <p:nvPr/>
        </p:nvCxnSpPr>
        <p:spPr>
          <a:xfrm>
            <a:off x="6442533" y="4182947"/>
            <a:ext cx="0" cy="460153"/>
          </a:xfrm>
          <a:prstGeom prst="straightConnector1">
            <a:avLst/>
          </a:prstGeom>
          <a:noFill/>
          <a:ln w="9525" cap="flat" cmpd="sng" algn="ctr">
            <a:solidFill>
              <a:srgbClr val="0000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75" name="Text Box 134"/>
          <p:cNvSpPr txBox="1"/>
          <p:nvPr/>
        </p:nvSpPr>
        <p:spPr>
          <a:xfrm>
            <a:off x="6223602" y="3967382"/>
            <a:ext cx="596441" cy="18137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</a:rPr>
              <a:t>Threonine</a:t>
            </a:r>
            <a:endParaRPr lang="en-US" sz="1100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 flipH="1">
            <a:off x="6351093" y="4162842"/>
            <a:ext cx="91440" cy="545753"/>
          </a:xfrm>
          <a:prstGeom prst="straightConnector1">
            <a:avLst/>
          </a:prstGeom>
          <a:noFill/>
          <a:ln w="9525" cap="flat" cmpd="sng" algn="ctr">
            <a:solidFill>
              <a:srgbClr val="0000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77" name="Straight Arrow Connector 76"/>
          <p:cNvCxnSpPr/>
          <p:nvPr/>
        </p:nvCxnSpPr>
        <p:spPr>
          <a:xfrm>
            <a:off x="6442533" y="4162842"/>
            <a:ext cx="110667" cy="545753"/>
          </a:xfrm>
          <a:prstGeom prst="straightConnector1">
            <a:avLst/>
          </a:prstGeom>
          <a:noFill/>
          <a:ln w="9525" cap="flat" cmpd="sng" algn="ctr">
            <a:solidFill>
              <a:srgbClr val="0000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93" name="Text Box 134"/>
          <p:cNvSpPr txBox="1"/>
          <p:nvPr/>
        </p:nvSpPr>
        <p:spPr>
          <a:xfrm>
            <a:off x="4891786" y="4072157"/>
            <a:ext cx="596441" cy="18137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solidFill>
                  <a:srgbClr val="00FFCC"/>
                </a:solidFill>
                <a:effectLst/>
                <a:latin typeface="Calibri"/>
                <a:ea typeface="Calibri"/>
                <a:cs typeface="Times New Roman"/>
              </a:rPr>
              <a:t>Tartrate</a:t>
            </a:r>
            <a:endParaRPr lang="en-US" sz="1100" dirty="0">
              <a:solidFill>
                <a:srgbClr val="00FFCC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94" name="Straight Arrow Connector 93"/>
          <p:cNvCxnSpPr/>
          <p:nvPr/>
        </p:nvCxnSpPr>
        <p:spPr>
          <a:xfrm>
            <a:off x="5205974" y="4304974"/>
            <a:ext cx="128026" cy="338126"/>
          </a:xfrm>
          <a:prstGeom prst="straightConnector1">
            <a:avLst/>
          </a:prstGeom>
          <a:noFill/>
          <a:ln w="9525" cap="flat" cmpd="sng" algn="ctr">
            <a:solidFill>
              <a:srgbClr val="00FFCC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98" name="Text Box 102"/>
          <p:cNvSpPr txBox="1"/>
          <p:nvPr/>
        </p:nvSpPr>
        <p:spPr>
          <a:xfrm>
            <a:off x="6223602" y="3062315"/>
            <a:ext cx="1068026" cy="40195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i="1" dirty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N</a:t>
            </a:r>
            <a:r>
              <a:rPr lang="en-US" sz="1100" dirty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-</a:t>
            </a:r>
            <a:r>
              <a:rPr lang="en-US" sz="1100" dirty="0" err="1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Phenylacetyl</a:t>
            </a:r>
            <a:r>
              <a:rPr lang="en-US" sz="1100" dirty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-glutamine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99" name="Straight Arrow Connector 98"/>
          <p:cNvCxnSpPr/>
          <p:nvPr/>
        </p:nvCxnSpPr>
        <p:spPr>
          <a:xfrm>
            <a:off x="7086600" y="3464270"/>
            <a:ext cx="455131" cy="494526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02" name="Straight Arrow Connector 101"/>
          <p:cNvCxnSpPr/>
          <p:nvPr/>
        </p:nvCxnSpPr>
        <p:spPr>
          <a:xfrm>
            <a:off x="7086600" y="3464270"/>
            <a:ext cx="609600" cy="393008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04" name="Straight Arrow Connector 103"/>
          <p:cNvCxnSpPr/>
          <p:nvPr/>
        </p:nvCxnSpPr>
        <p:spPr>
          <a:xfrm>
            <a:off x="7086600" y="3464270"/>
            <a:ext cx="302958" cy="649836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12" name="Straight Arrow Connector 111"/>
          <p:cNvCxnSpPr/>
          <p:nvPr/>
        </p:nvCxnSpPr>
        <p:spPr>
          <a:xfrm>
            <a:off x="7841254" y="3295674"/>
            <a:ext cx="143208" cy="762393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13" name="Text Box 134"/>
          <p:cNvSpPr txBox="1"/>
          <p:nvPr/>
        </p:nvSpPr>
        <p:spPr>
          <a:xfrm>
            <a:off x="7383684" y="3048000"/>
            <a:ext cx="884174" cy="37909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err="1">
                <a:solidFill>
                  <a:srgbClr val="00CC00"/>
                </a:solidFill>
                <a:effectLst/>
                <a:latin typeface="Calibri"/>
                <a:ea typeface="Calibri"/>
                <a:cs typeface="Times New Roman"/>
              </a:rPr>
              <a:t>Pseudouridine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14" name="Straight Arrow Connector 113"/>
          <p:cNvCxnSpPr/>
          <p:nvPr/>
        </p:nvCxnSpPr>
        <p:spPr>
          <a:xfrm>
            <a:off x="7805041" y="3292729"/>
            <a:ext cx="89904" cy="936400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15" name="Straight Arrow Connector 114"/>
          <p:cNvCxnSpPr/>
          <p:nvPr/>
        </p:nvCxnSpPr>
        <p:spPr>
          <a:xfrm>
            <a:off x="7867888" y="3304552"/>
            <a:ext cx="233148" cy="511935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23" name="Text Box 41"/>
          <p:cNvSpPr txBox="1"/>
          <p:nvPr/>
        </p:nvSpPr>
        <p:spPr>
          <a:xfrm>
            <a:off x="8637973" y="2094264"/>
            <a:ext cx="134324" cy="231617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 smtClean="0">
                <a:effectLst/>
                <a:latin typeface="Calibri"/>
                <a:ea typeface="Calibri"/>
                <a:cs typeface="Times New Roman"/>
              </a:rPr>
              <a:t>?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4" name="Text Box 41"/>
          <p:cNvSpPr txBox="1"/>
          <p:nvPr/>
        </p:nvSpPr>
        <p:spPr>
          <a:xfrm>
            <a:off x="1905000" y="4787569"/>
            <a:ext cx="134324" cy="231617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 smtClean="0">
                <a:effectLst/>
                <a:latin typeface="Calibri"/>
                <a:ea typeface="Calibri"/>
                <a:cs typeface="Times New Roman"/>
              </a:rPr>
              <a:t>?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5" name="Text Box 41"/>
          <p:cNvSpPr txBox="1"/>
          <p:nvPr/>
        </p:nvSpPr>
        <p:spPr>
          <a:xfrm>
            <a:off x="2791251" y="4442402"/>
            <a:ext cx="134324" cy="231617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 smtClean="0">
                <a:effectLst/>
                <a:latin typeface="Calibri"/>
                <a:ea typeface="Calibri"/>
                <a:cs typeface="Times New Roman"/>
              </a:rPr>
              <a:t>?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27" name="Straight Arrow Connector 126"/>
          <p:cNvCxnSpPr/>
          <p:nvPr/>
        </p:nvCxnSpPr>
        <p:spPr>
          <a:xfrm>
            <a:off x="8216900" y="2105486"/>
            <a:ext cx="412750" cy="485314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30" name="Text Box 41"/>
          <p:cNvSpPr txBox="1"/>
          <p:nvPr/>
        </p:nvSpPr>
        <p:spPr>
          <a:xfrm>
            <a:off x="402238" y="4862303"/>
            <a:ext cx="134324" cy="231617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 smtClean="0">
                <a:effectLst/>
                <a:latin typeface="Calibri"/>
                <a:ea typeface="Calibri"/>
                <a:cs typeface="Times New Roman"/>
              </a:rPr>
              <a:t>?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943412" y="6336268"/>
            <a:ext cx="7338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Peak assignments in </a:t>
            </a:r>
            <a:r>
              <a:rPr lang="en-US" baseline="30000" dirty="0" smtClean="0"/>
              <a:t>1</a:t>
            </a:r>
            <a:r>
              <a:rPr lang="en-US" dirty="0" smtClean="0"/>
              <a:t>H NMR spectrum of pooled urine sample (expansion 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517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55475"/>
            <a:ext cx="8829675" cy="606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77"/>
          <p:cNvSpPr txBox="1"/>
          <p:nvPr/>
        </p:nvSpPr>
        <p:spPr>
          <a:xfrm>
            <a:off x="2590800" y="3367941"/>
            <a:ext cx="7937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err="1">
                <a:solidFill>
                  <a:srgbClr val="FF33CC"/>
                </a:solidFill>
                <a:effectLst/>
                <a:latin typeface="Calibri"/>
                <a:ea typeface="Calibri"/>
                <a:cs typeface="Times New Roman"/>
              </a:rPr>
              <a:t>Creatine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2590800" y="3684128"/>
            <a:ext cx="206693" cy="381952"/>
          </a:xfrm>
          <a:prstGeom prst="straightConnector1">
            <a:avLst/>
          </a:prstGeom>
          <a:noFill/>
          <a:ln w="9525" cap="flat" cmpd="sng" algn="ctr">
            <a:solidFill>
              <a:srgbClr val="FF33CC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5" name="Text Box 81"/>
          <p:cNvSpPr txBox="1"/>
          <p:nvPr/>
        </p:nvSpPr>
        <p:spPr>
          <a:xfrm>
            <a:off x="848556" y="487346"/>
            <a:ext cx="980243" cy="274653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</a:rPr>
              <a:t>Creatinine</a:t>
            </a:r>
          </a:p>
        </p:txBody>
      </p:sp>
      <p:sp>
        <p:nvSpPr>
          <p:cNvPr id="6" name="Text Box 83"/>
          <p:cNvSpPr txBox="1"/>
          <p:nvPr/>
        </p:nvSpPr>
        <p:spPr>
          <a:xfrm>
            <a:off x="1263650" y="3684128"/>
            <a:ext cx="7937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err="1">
                <a:solidFill>
                  <a:srgbClr val="FF9933"/>
                </a:solidFill>
                <a:effectLst/>
                <a:latin typeface="Calibri"/>
                <a:ea typeface="Calibri"/>
                <a:cs typeface="Times New Roman"/>
              </a:rPr>
              <a:t>Hippurate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660525" y="4005580"/>
            <a:ext cx="248174" cy="655197"/>
          </a:xfrm>
          <a:prstGeom prst="straightConnector1">
            <a:avLst/>
          </a:prstGeom>
          <a:noFill/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8" name="Text Box 88"/>
          <p:cNvSpPr txBox="1"/>
          <p:nvPr/>
        </p:nvSpPr>
        <p:spPr>
          <a:xfrm>
            <a:off x="7620000" y="552449"/>
            <a:ext cx="5397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>
                <a:solidFill>
                  <a:srgbClr val="CC3300"/>
                </a:solidFill>
                <a:effectLst/>
                <a:latin typeface="Calibri"/>
                <a:ea typeface="Calibri"/>
                <a:cs typeface="Times New Roman"/>
              </a:rPr>
              <a:t>Glycine</a:t>
            </a:r>
            <a:endParaRPr lang="en-US" sz="14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660525" y="4005580"/>
            <a:ext cx="396875" cy="566420"/>
          </a:xfrm>
          <a:prstGeom prst="straightConnector1">
            <a:avLst/>
          </a:prstGeom>
          <a:noFill/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9" name="Text Box 25"/>
          <p:cNvSpPr txBox="1"/>
          <p:nvPr/>
        </p:nvSpPr>
        <p:spPr>
          <a:xfrm>
            <a:off x="1858962" y="3472716"/>
            <a:ext cx="5778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err="1" smtClean="0">
                <a:solidFill>
                  <a:srgbClr val="996633"/>
                </a:solidFill>
                <a:effectLst/>
                <a:latin typeface="Calibri"/>
                <a:ea typeface="Calibri"/>
                <a:cs typeface="Times New Roman"/>
              </a:rPr>
              <a:t>Glycolate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075383" y="3732317"/>
            <a:ext cx="145007" cy="499887"/>
          </a:xfrm>
          <a:prstGeom prst="straightConnector1">
            <a:avLst/>
          </a:prstGeom>
          <a:noFill/>
          <a:ln w="9525" cap="flat" cmpd="sng" algn="ctr">
            <a:solidFill>
              <a:srgbClr val="996633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5" name="Text Box 48"/>
          <p:cNvSpPr txBox="1"/>
          <p:nvPr/>
        </p:nvSpPr>
        <p:spPr>
          <a:xfrm>
            <a:off x="1049752" y="4451227"/>
            <a:ext cx="5778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>
                <a:solidFill>
                  <a:srgbClr val="9933FF"/>
                </a:solidFill>
                <a:effectLst/>
                <a:latin typeface="Calibri"/>
                <a:ea typeface="Calibri"/>
                <a:cs typeface="Times New Roman"/>
              </a:rPr>
              <a:t>Histidine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1317625" y="4660777"/>
            <a:ext cx="53975" cy="432228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30" name="Straight Arrow Connector 29"/>
          <p:cNvCxnSpPr/>
          <p:nvPr/>
        </p:nvCxnSpPr>
        <p:spPr>
          <a:xfrm>
            <a:off x="1317625" y="4660777"/>
            <a:ext cx="152400" cy="432228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31" name="Straight Arrow Connector 30"/>
          <p:cNvCxnSpPr/>
          <p:nvPr/>
        </p:nvCxnSpPr>
        <p:spPr>
          <a:xfrm>
            <a:off x="1317625" y="4660777"/>
            <a:ext cx="250825" cy="433429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32" name="Straight Arrow Connector 31"/>
          <p:cNvCxnSpPr/>
          <p:nvPr/>
        </p:nvCxnSpPr>
        <p:spPr>
          <a:xfrm>
            <a:off x="1317625" y="4660777"/>
            <a:ext cx="358775" cy="455902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8" name="Text Box 77"/>
          <p:cNvSpPr txBox="1"/>
          <p:nvPr/>
        </p:nvSpPr>
        <p:spPr>
          <a:xfrm>
            <a:off x="3947211" y="3627542"/>
            <a:ext cx="99060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 err="1">
                <a:solidFill>
                  <a:srgbClr val="006600"/>
                </a:solidFill>
                <a:ea typeface="Calibri"/>
                <a:cs typeface="Times New Roman"/>
              </a:rPr>
              <a:t>Guanidoacetate</a:t>
            </a:r>
            <a:endParaRPr lang="en-US" sz="1200" dirty="0">
              <a:solidFill>
                <a:srgbClr val="0066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4375536" y="3893678"/>
            <a:ext cx="133950" cy="311292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4" name="Straight Arrow Connector 43"/>
          <p:cNvCxnSpPr/>
          <p:nvPr/>
        </p:nvCxnSpPr>
        <p:spPr>
          <a:xfrm flipH="1">
            <a:off x="5410201" y="4288790"/>
            <a:ext cx="228599" cy="371987"/>
          </a:xfrm>
          <a:prstGeom prst="straightConnector1">
            <a:avLst/>
          </a:prstGeom>
          <a:noFill/>
          <a:ln w="9525" cap="flat" cmpd="sng" algn="ctr">
            <a:solidFill>
              <a:srgbClr val="FF00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45" name="Text Box 110"/>
          <p:cNvSpPr txBox="1"/>
          <p:nvPr/>
        </p:nvSpPr>
        <p:spPr>
          <a:xfrm>
            <a:off x="5219234" y="4048737"/>
            <a:ext cx="114300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l-GR" sz="1200" dirty="0" smtClean="0">
                <a:solidFill>
                  <a:srgbClr val="FF00FF"/>
                </a:solidFill>
                <a:effectLst/>
                <a:latin typeface="Calibri"/>
                <a:ea typeface="Calibri"/>
                <a:cs typeface="Times New Roman"/>
              </a:rPr>
              <a:t>π</a:t>
            </a:r>
            <a:r>
              <a:rPr lang="en-US" sz="1200" dirty="0" smtClean="0">
                <a:solidFill>
                  <a:srgbClr val="FF00FF"/>
                </a:solidFill>
                <a:effectLst/>
                <a:latin typeface="Calibri"/>
                <a:ea typeface="Calibri"/>
                <a:cs typeface="Times New Roman"/>
              </a:rPr>
              <a:t>-</a:t>
            </a:r>
            <a:r>
              <a:rPr lang="en-US" sz="1200" dirty="0" err="1" smtClean="0">
                <a:solidFill>
                  <a:srgbClr val="FF00FF"/>
                </a:solidFill>
                <a:effectLst/>
                <a:latin typeface="Calibri"/>
                <a:ea typeface="Calibri"/>
                <a:cs typeface="Times New Roman"/>
              </a:rPr>
              <a:t>Methylhistidine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7348963" y="4746307"/>
            <a:ext cx="112057" cy="456582"/>
          </a:xfrm>
          <a:prstGeom prst="straightConnector1">
            <a:avLst/>
          </a:prstGeom>
          <a:noFill/>
          <a:ln w="9525" cap="flat" cmpd="sng" algn="ctr">
            <a:solidFill>
              <a:srgbClr val="0000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48" name="Text Box 134"/>
          <p:cNvSpPr txBox="1"/>
          <p:nvPr/>
        </p:nvSpPr>
        <p:spPr>
          <a:xfrm>
            <a:off x="7010400" y="4527171"/>
            <a:ext cx="748841" cy="18137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</a:rPr>
              <a:t>Threonine</a:t>
            </a:r>
            <a:endParaRPr lang="en-US" sz="1200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7348963" y="4746307"/>
            <a:ext cx="0" cy="522077"/>
          </a:xfrm>
          <a:prstGeom prst="straightConnector1">
            <a:avLst/>
          </a:prstGeom>
          <a:noFill/>
          <a:ln w="9525" cap="flat" cmpd="sng" algn="ctr">
            <a:solidFill>
              <a:srgbClr val="0000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58" name="TextBox 57"/>
          <p:cNvSpPr txBox="1"/>
          <p:nvPr/>
        </p:nvSpPr>
        <p:spPr>
          <a:xfrm>
            <a:off x="943412" y="6336268"/>
            <a:ext cx="7438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Peak assignments in </a:t>
            </a:r>
            <a:r>
              <a:rPr lang="en-US" baseline="30000" dirty="0" smtClean="0"/>
              <a:t>1</a:t>
            </a:r>
            <a:r>
              <a:rPr lang="en-US" dirty="0" smtClean="0"/>
              <a:t>H NMR spectrum of pooled urine sample (expansion 4)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691322" y="4703802"/>
            <a:ext cx="115448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Glucose, Lactose,</a:t>
            </a:r>
          </a:p>
          <a:p>
            <a:pPr algn="ctr"/>
            <a:r>
              <a:rPr lang="en-US" sz="1000" dirty="0" err="1" smtClean="0"/>
              <a:t>Pseudouridine</a:t>
            </a:r>
            <a:r>
              <a:rPr lang="en-US" sz="1000" dirty="0" smtClean="0"/>
              <a:t>,</a:t>
            </a:r>
          </a:p>
          <a:p>
            <a:pPr algn="ctr"/>
            <a:r>
              <a:rPr lang="en-US" sz="1000" dirty="0" smtClean="0"/>
              <a:t>Sucrose, Mannitol </a:t>
            </a:r>
            <a:endParaRPr lang="en-US" sz="1000" dirty="0"/>
          </a:p>
        </p:txBody>
      </p:sp>
      <p:sp>
        <p:nvSpPr>
          <p:cNvPr id="27" name="Text Box 41"/>
          <p:cNvSpPr txBox="1"/>
          <p:nvPr/>
        </p:nvSpPr>
        <p:spPr>
          <a:xfrm>
            <a:off x="3546202" y="4399161"/>
            <a:ext cx="954658" cy="231617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 smtClean="0">
                <a:solidFill>
                  <a:srgbClr val="66FF33"/>
                </a:solidFill>
                <a:effectLst/>
                <a:latin typeface="Calibri"/>
                <a:ea typeface="Calibri"/>
                <a:cs typeface="Times New Roman"/>
              </a:rPr>
              <a:t>Ethanolamine</a:t>
            </a:r>
            <a:endParaRPr lang="en-US" sz="1200" dirty="0">
              <a:solidFill>
                <a:srgbClr val="66FF33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8" name="Straight Arrow Connector 27"/>
          <p:cNvCxnSpPr>
            <a:stCxn id="27" idx="2"/>
          </p:cNvCxnSpPr>
          <p:nvPr/>
        </p:nvCxnSpPr>
        <p:spPr>
          <a:xfrm>
            <a:off x="4023531" y="4630778"/>
            <a:ext cx="114096" cy="536444"/>
          </a:xfrm>
          <a:prstGeom prst="straightConnector1">
            <a:avLst/>
          </a:prstGeom>
          <a:noFill/>
          <a:ln w="9525" cap="flat" cmpd="sng" algn="ctr">
            <a:solidFill>
              <a:srgbClr val="66FF33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29" name="Straight Arrow Connector 28"/>
          <p:cNvCxnSpPr>
            <a:stCxn id="27" idx="2"/>
          </p:cNvCxnSpPr>
          <p:nvPr/>
        </p:nvCxnSpPr>
        <p:spPr>
          <a:xfrm flipH="1">
            <a:off x="3934357" y="4630778"/>
            <a:ext cx="89174" cy="572111"/>
          </a:xfrm>
          <a:prstGeom prst="straightConnector1">
            <a:avLst/>
          </a:prstGeom>
          <a:noFill/>
          <a:ln w="9525" cap="flat" cmpd="sng" algn="ctr">
            <a:solidFill>
              <a:srgbClr val="66FF33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33" name="Straight Arrow Connector 32"/>
          <p:cNvCxnSpPr>
            <a:stCxn id="27" idx="2"/>
          </p:cNvCxnSpPr>
          <p:nvPr/>
        </p:nvCxnSpPr>
        <p:spPr>
          <a:xfrm flipH="1">
            <a:off x="4013433" y="4630778"/>
            <a:ext cx="10098" cy="572111"/>
          </a:xfrm>
          <a:prstGeom prst="straightConnector1">
            <a:avLst/>
          </a:prstGeom>
          <a:noFill/>
          <a:ln w="9525" cap="flat" cmpd="sng" algn="ctr">
            <a:solidFill>
              <a:srgbClr val="66FF33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4609035" y="4772752"/>
            <a:ext cx="6575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Mannitol</a:t>
            </a:r>
            <a:endParaRPr lang="en-US" sz="1000" dirty="0"/>
          </a:p>
        </p:txBody>
      </p:sp>
      <p:sp>
        <p:nvSpPr>
          <p:cNvPr id="46" name="Text Box 102"/>
          <p:cNvSpPr txBox="1"/>
          <p:nvPr/>
        </p:nvSpPr>
        <p:spPr>
          <a:xfrm>
            <a:off x="6131532" y="4306586"/>
            <a:ext cx="1068026" cy="40195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000" i="1" dirty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N</a:t>
            </a:r>
            <a:r>
              <a:rPr lang="en-US" sz="1000" dirty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-</a:t>
            </a:r>
            <a:r>
              <a:rPr lang="en-US" sz="1000" dirty="0" err="1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Phenylacetyl</a:t>
            </a:r>
            <a:r>
              <a:rPr lang="en-US" sz="1000" dirty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-glutamine</a:t>
            </a:r>
            <a:endParaRPr lang="en-US" sz="1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507821" y="4804965"/>
            <a:ext cx="6575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Mannitol</a:t>
            </a:r>
            <a:endParaRPr lang="en-US" sz="1000" dirty="0"/>
          </a:p>
        </p:txBody>
      </p:sp>
      <p:sp>
        <p:nvSpPr>
          <p:cNvPr id="51" name="TextBox 50"/>
          <p:cNvSpPr txBox="1"/>
          <p:nvPr/>
        </p:nvSpPr>
        <p:spPr>
          <a:xfrm>
            <a:off x="5674468" y="4588673"/>
            <a:ext cx="6815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Galactitol</a:t>
            </a:r>
            <a:endParaRPr lang="en-US" sz="1000" dirty="0"/>
          </a:p>
        </p:txBody>
      </p:sp>
      <p:cxnSp>
        <p:nvCxnSpPr>
          <p:cNvPr id="53" name="Straight Arrow Connector 52"/>
          <p:cNvCxnSpPr>
            <a:stCxn id="46" idx="2"/>
          </p:cNvCxnSpPr>
          <p:nvPr/>
        </p:nvCxnSpPr>
        <p:spPr>
          <a:xfrm flipH="1">
            <a:off x="6629400" y="4708541"/>
            <a:ext cx="36145" cy="281999"/>
          </a:xfrm>
          <a:prstGeom prst="straightConnector1">
            <a:avLst/>
          </a:prstGeom>
          <a:noFill/>
          <a:ln w="9525" cap="flat" cmpd="sng" algn="ctr">
            <a:solidFill>
              <a:srgbClr val="808000"/>
            </a:solidFill>
            <a:prstDash val="solid"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62430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1608"/>
            <a:ext cx="8829675" cy="606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98"/>
          <p:cNvSpPr txBox="1"/>
          <p:nvPr/>
        </p:nvSpPr>
        <p:spPr>
          <a:xfrm>
            <a:off x="5082466" y="843379"/>
            <a:ext cx="914400" cy="30480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6600CC"/>
                </a:solidFill>
                <a:effectLst/>
                <a:latin typeface="Calibri"/>
                <a:ea typeface="Calibri"/>
                <a:cs typeface="Times New Roman"/>
              </a:rPr>
              <a:t>TMAO</a:t>
            </a:r>
          </a:p>
        </p:txBody>
      </p:sp>
      <p:sp>
        <p:nvSpPr>
          <p:cNvPr id="5" name="Text Box 98"/>
          <p:cNvSpPr txBox="1"/>
          <p:nvPr/>
        </p:nvSpPr>
        <p:spPr>
          <a:xfrm>
            <a:off x="5459739" y="3298723"/>
            <a:ext cx="739806" cy="236732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err="1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Betaine</a:t>
            </a:r>
            <a:endParaRPr lang="en-US" sz="1200" dirty="0">
              <a:solidFill>
                <a:srgbClr val="00B0F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443123" y="3570211"/>
            <a:ext cx="162002" cy="617500"/>
          </a:xfrm>
          <a:prstGeom prst="straightConnector1">
            <a:avLst/>
          </a:prstGeom>
          <a:noFill/>
          <a:ln w="9525" cap="flat" cmpd="sng" algn="ctr">
            <a:solidFill>
              <a:srgbClr val="00B0F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9" name="Straight Arrow Connector 8"/>
          <p:cNvCxnSpPr/>
          <p:nvPr/>
        </p:nvCxnSpPr>
        <p:spPr>
          <a:xfrm>
            <a:off x="2276331" y="4435289"/>
            <a:ext cx="67374" cy="456307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0" name="Text Box 134"/>
          <p:cNvSpPr txBox="1"/>
          <p:nvPr/>
        </p:nvSpPr>
        <p:spPr>
          <a:xfrm>
            <a:off x="2057400" y="4150659"/>
            <a:ext cx="609600" cy="21913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006600"/>
                </a:solidFill>
                <a:effectLst/>
                <a:latin typeface="Calibri"/>
                <a:ea typeface="Calibri"/>
                <a:cs typeface="Times New Roman"/>
              </a:rPr>
              <a:t>Taurine</a:t>
            </a:r>
            <a:endParaRPr lang="en-US" sz="1200" dirty="0">
              <a:solidFill>
                <a:srgbClr val="0066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148396" y="4440468"/>
            <a:ext cx="127936" cy="655315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2" name="Straight Arrow Connector 11"/>
          <p:cNvCxnSpPr/>
          <p:nvPr/>
        </p:nvCxnSpPr>
        <p:spPr>
          <a:xfrm>
            <a:off x="2276331" y="4441864"/>
            <a:ext cx="280438" cy="689429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5" name="Text Box 55"/>
          <p:cNvSpPr txBox="1"/>
          <p:nvPr/>
        </p:nvSpPr>
        <p:spPr>
          <a:xfrm>
            <a:off x="2940031" y="4369795"/>
            <a:ext cx="93345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 err="1">
                <a:solidFill>
                  <a:srgbClr val="0033CC"/>
                </a:solidFill>
                <a:ea typeface="Calibri"/>
                <a:cs typeface="Times New Roman"/>
              </a:rPr>
              <a:t>scyllo</a:t>
            </a:r>
            <a:r>
              <a:rPr lang="en-US" sz="1200" dirty="0">
                <a:solidFill>
                  <a:srgbClr val="0033CC"/>
                </a:solidFill>
                <a:ea typeface="Calibri"/>
                <a:cs typeface="Times New Roman"/>
              </a:rPr>
              <a:t>-Inosito</a:t>
            </a:r>
            <a:r>
              <a:rPr lang="en-US" sz="1200" dirty="0">
                <a:solidFill>
                  <a:srgbClr val="5F497A"/>
                </a:solidFill>
                <a:ea typeface="Calibri"/>
                <a:cs typeface="Times New Roman"/>
              </a:rPr>
              <a:t>l</a:t>
            </a:r>
            <a:endParaRPr lang="en-US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3406756" y="4597098"/>
            <a:ext cx="215629" cy="351672"/>
          </a:xfrm>
          <a:prstGeom prst="straightConnector1">
            <a:avLst/>
          </a:prstGeom>
          <a:noFill/>
          <a:ln w="9525" cap="flat" cmpd="sng" algn="ctr">
            <a:solidFill>
              <a:srgbClr val="8064A2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7" name="Text Box 25"/>
          <p:cNvSpPr txBox="1"/>
          <p:nvPr/>
        </p:nvSpPr>
        <p:spPr>
          <a:xfrm>
            <a:off x="4219015" y="3609832"/>
            <a:ext cx="701667" cy="453171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 err="1" smtClean="0">
                <a:solidFill>
                  <a:srgbClr val="800000"/>
                </a:solidFill>
                <a:effectLst/>
                <a:latin typeface="Calibri"/>
                <a:ea typeface="Calibri"/>
                <a:cs typeface="Times New Roman"/>
              </a:rPr>
              <a:t>Proline</a:t>
            </a:r>
            <a:r>
              <a:rPr lang="en-US" sz="1200" dirty="0" smtClean="0">
                <a:solidFill>
                  <a:srgbClr val="800000"/>
                </a:solidFill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800000"/>
                </a:solidFill>
                <a:effectLst/>
                <a:latin typeface="Calibri"/>
                <a:ea typeface="Calibri"/>
                <a:cs typeface="Times New Roman"/>
              </a:rPr>
              <a:t>betaine</a:t>
            </a:r>
            <a:endParaRPr lang="en-US" sz="1200" dirty="0">
              <a:solidFill>
                <a:srgbClr val="8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4567237" y="4150659"/>
            <a:ext cx="174153" cy="250078"/>
          </a:xfrm>
          <a:prstGeom prst="straightConnector1">
            <a:avLst/>
          </a:prstGeom>
          <a:noFill/>
          <a:ln w="9525" cap="flat" cmpd="sng" algn="ctr">
            <a:solidFill>
              <a:srgbClr val="80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0" name="Text Box 25"/>
          <p:cNvSpPr txBox="1"/>
          <p:nvPr/>
        </p:nvSpPr>
        <p:spPr>
          <a:xfrm>
            <a:off x="8382000" y="3583414"/>
            <a:ext cx="701667" cy="453171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 err="1" smtClean="0">
                <a:solidFill>
                  <a:srgbClr val="800000"/>
                </a:solidFill>
                <a:effectLst/>
                <a:latin typeface="Calibri"/>
                <a:ea typeface="Calibri"/>
                <a:cs typeface="Times New Roman"/>
              </a:rPr>
              <a:t>Proline</a:t>
            </a:r>
            <a:r>
              <a:rPr lang="en-US" sz="1200" dirty="0" smtClean="0">
                <a:solidFill>
                  <a:srgbClr val="800000"/>
                </a:solidFill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800000"/>
                </a:solidFill>
                <a:effectLst/>
                <a:latin typeface="Calibri"/>
                <a:ea typeface="Calibri"/>
                <a:cs typeface="Times New Roman"/>
              </a:rPr>
              <a:t>betaine</a:t>
            </a:r>
            <a:endParaRPr lang="en-US" sz="1200" dirty="0">
              <a:solidFill>
                <a:srgbClr val="8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8382001" y="4072421"/>
            <a:ext cx="152399" cy="424047"/>
          </a:xfrm>
          <a:prstGeom prst="straightConnector1">
            <a:avLst/>
          </a:prstGeom>
          <a:noFill/>
          <a:ln w="9525" cap="flat" cmpd="sng" algn="ctr">
            <a:solidFill>
              <a:srgbClr val="80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3" name="Text Box 55"/>
          <p:cNvSpPr txBox="1"/>
          <p:nvPr/>
        </p:nvSpPr>
        <p:spPr>
          <a:xfrm>
            <a:off x="7504775" y="4082936"/>
            <a:ext cx="9334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i="1" dirty="0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cis</a:t>
            </a:r>
            <a:r>
              <a:rPr lang="en-US" sz="1200" dirty="0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-</a:t>
            </a:r>
            <a:r>
              <a:rPr lang="en-US" sz="1200" dirty="0" err="1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Aconitate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7971500" y="4369795"/>
            <a:ext cx="124195" cy="377014"/>
          </a:xfrm>
          <a:prstGeom prst="straightConnector1">
            <a:avLst/>
          </a:prstGeom>
          <a:noFill/>
          <a:ln w="9525" cap="flat" cmpd="sng" algn="ctr">
            <a:solidFill>
              <a:srgbClr val="8064A2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5" name="Straight Arrow Connector 44"/>
          <p:cNvCxnSpPr/>
          <p:nvPr/>
        </p:nvCxnSpPr>
        <p:spPr>
          <a:xfrm flipH="1">
            <a:off x="5671338" y="4106809"/>
            <a:ext cx="19590" cy="596150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46" name="Text Box 134"/>
          <p:cNvSpPr txBox="1"/>
          <p:nvPr/>
        </p:nvSpPr>
        <p:spPr>
          <a:xfrm>
            <a:off x="5595522" y="3885562"/>
            <a:ext cx="609600" cy="21913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006600"/>
                </a:solidFill>
                <a:effectLst/>
                <a:latin typeface="Calibri"/>
                <a:ea typeface="Calibri"/>
                <a:cs typeface="Times New Roman"/>
              </a:rPr>
              <a:t>Taurine</a:t>
            </a:r>
            <a:endParaRPr lang="en-US" sz="1200" dirty="0">
              <a:solidFill>
                <a:srgbClr val="0066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H="1">
            <a:off x="5519322" y="4106809"/>
            <a:ext cx="171606" cy="670111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8" name="Straight Arrow Connector 47"/>
          <p:cNvCxnSpPr/>
          <p:nvPr/>
        </p:nvCxnSpPr>
        <p:spPr>
          <a:xfrm>
            <a:off x="5690440" y="4126136"/>
            <a:ext cx="124209" cy="979264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56" name="Text Box 56"/>
          <p:cNvSpPr txBox="1"/>
          <p:nvPr/>
        </p:nvSpPr>
        <p:spPr>
          <a:xfrm>
            <a:off x="6205122" y="3570211"/>
            <a:ext cx="935915" cy="268858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E36C0A"/>
                </a:solidFill>
                <a:effectLst/>
                <a:latin typeface="Calibri"/>
                <a:ea typeface="Calibri"/>
                <a:cs typeface="Times New Roman"/>
              </a:rPr>
              <a:t>Carnitine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H="1">
            <a:off x="6185519" y="3844743"/>
            <a:ext cx="215900" cy="323850"/>
          </a:xfrm>
          <a:prstGeom prst="straightConnector1">
            <a:avLst/>
          </a:prstGeom>
          <a:noFill/>
          <a:ln w="9525" cap="flat" cmpd="sng" algn="ctr">
            <a:solidFill>
              <a:srgbClr val="F79646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58" name="Text Box 48"/>
          <p:cNvSpPr txBox="1"/>
          <p:nvPr/>
        </p:nvSpPr>
        <p:spPr>
          <a:xfrm>
            <a:off x="5718127" y="5734050"/>
            <a:ext cx="5778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rgbClr val="9933FF"/>
                </a:solidFill>
                <a:effectLst/>
                <a:latin typeface="Calibri"/>
                <a:ea typeface="Calibri"/>
                <a:cs typeface="Times New Roman"/>
              </a:rPr>
              <a:t>Histidine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 flipH="1" flipV="1">
            <a:off x="5621230" y="5474489"/>
            <a:ext cx="80969" cy="289310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0" name="Straight Arrow Connector 59"/>
          <p:cNvCxnSpPr/>
          <p:nvPr/>
        </p:nvCxnSpPr>
        <p:spPr>
          <a:xfrm flipH="1" flipV="1">
            <a:off x="5394609" y="5474489"/>
            <a:ext cx="307589" cy="289312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1" name="Straight Arrow Connector 60"/>
          <p:cNvCxnSpPr/>
          <p:nvPr/>
        </p:nvCxnSpPr>
        <p:spPr>
          <a:xfrm flipH="1" flipV="1">
            <a:off x="5087020" y="5455439"/>
            <a:ext cx="615178" cy="308361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2" name="Straight Arrow Connector 61"/>
          <p:cNvCxnSpPr/>
          <p:nvPr/>
        </p:nvCxnSpPr>
        <p:spPr>
          <a:xfrm flipH="1" flipV="1">
            <a:off x="4912036" y="5436389"/>
            <a:ext cx="790162" cy="327410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84" name="Straight Arrow Connector 83"/>
          <p:cNvCxnSpPr/>
          <p:nvPr/>
        </p:nvCxnSpPr>
        <p:spPr>
          <a:xfrm flipV="1">
            <a:off x="6466823" y="5555411"/>
            <a:ext cx="934641" cy="258408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85" name="Straight Arrow Connector 84"/>
          <p:cNvCxnSpPr/>
          <p:nvPr/>
        </p:nvCxnSpPr>
        <p:spPr>
          <a:xfrm flipV="1">
            <a:off x="6466823" y="5564038"/>
            <a:ext cx="667222" cy="249779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86" name="Straight Arrow Connector 85"/>
          <p:cNvCxnSpPr/>
          <p:nvPr/>
        </p:nvCxnSpPr>
        <p:spPr>
          <a:xfrm flipV="1">
            <a:off x="6466823" y="5503653"/>
            <a:ext cx="460188" cy="310164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87" name="Straight Arrow Connector 86"/>
          <p:cNvCxnSpPr/>
          <p:nvPr/>
        </p:nvCxnSpPr>
        <p:spPr>
          <a:xfrm flipV="1">
            <a:off x="6470140" y="5495026"/>
            <a:ext cx="258464" cy="306827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23" name="Text Box 56"/>
          <p:cNvSpPr txBox="1"/>
          <p:nvPr/>
        </p:nvSpPr>
        <p:spPr>
          <a:xfrm>
            <a:off x="6293469" y="4152917"/>
            <a:ext cx="1146085" cy="268858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O-</a:t>
            </a:r>
            <a:r>
              <a:rPr lang="en-US" sz="1200" dirty="0" err="1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Acetylcarnitine</a:t>
            </a:r>
            <a:endParaRPr lang="en-US" sz="12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24" name="Straight Arrow Connector 123"/>
          <p:cNvCxnSpPr/>
          <p:nvPr/>
        </p:nvCxnSpPr>
        <p:spPr>
          <a:xfrm flipH="1">
            <a:off x="6748792" y="4400737"/>
            <a:ext cx="31944" cy="330839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26" name="Text Box 41"/>
          <p:cNvSpPr txBox="1"/>
          <p:nvPr/>
        </p:nvSpPr>
        <p:spPr>
          <a:xfrm>
            <a:off x="7027446" y="4499959"/>
            <a:ext cx="954658" cy="231617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 smtClean="0">
                <a:solidFill>
                  <a:srgbClr val="66FF33"/>
                </a:solidFill>
                <a:effectLst/>
                <a:latin typeface="Calibri"/>
                <a:ea typeface="Calibri"/>
                <a:cs typeface="Times New Roman"/>
              </a:rPr>
              <a:t>Ethanolamine</a:t>
            </a:r>
            <a:endParaRPr lang="en-US" sz="1200" dirty="0">
              <a:solidFill>
                <a:srgbClr val="66FF33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943412" y="6336268"/>
            <a:ext cx="7438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Peak assignments in </a:t>
            </a:r>
            <a:r>
              <a:rPr lang="en-US" baseline="30000" dirty="0" smtClean="0"/>
              <a:t>1</a:t>
            </a:r>
            <a:r>
              <a:rPr lang="en-US" dirty="0" smtClean="0"/>
              <a:t>H NMR spectrum of pooled urine sample (expansion 5)</a:t>
            </a:r>
            <a:endParaRPr lang="en-US" dirty="0"/>
          </a:p>
        </p:txBody>
      </p:sp>
      <p:sp>
        <p:nvSpPr>
          <p:cNvPr id="49" name="Text Box 98"/>
          <p:cNvSpPr txBox="1"/>
          <p:nvPr/>
        </p:nvSpPr>
        <p:spPr>
          <a:xfrm>
            <a:off x="6185519" y="4540188"/>
            <a:ext cx="493398" cy="236732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FF6600"/>
                </a:solidFill>
                <a:effectLst/>
                <a:latin typeface="Calibri"/>
                <a:ea typeface="Calibri"/>
                <a:cs typeface="Times New Roman"/>
              </a:rPr>
              <a:t>Choline</a:t>
            </a:r>
            <a:endParaRPr lang="en-US" sz="1200" dirty="0">
              <a:solidFill>
                <a:srgbClr val="FF66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6376978" y="4746809"/>
            <a:ext cx="153218" cy="256512"/>
          </a:xfrm>
          <a:prstGeom prst="straightConnector1">
            <a:avLst/>
          </a:prstGeom>
          <a:noFill/>
          <a:ln w="9525" cap="flat" cmpd="sng" algn="ctr">
            <a:solidFill>
              <a:srgbClr val="FF66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2" name="Straight Arrow Connector 51"/>
          <p:cNvCxnSpPr/>
          <p:nvPr/>
        </p:nvCxnSpPr>
        <p:spPr>
          <a:xfrm>
            <a:off x="7620000" y="4703089"/>
            <a:ext cx="124195" cy="377014"/>
          </a:xfrm>
          <a:prstGeom prst="straightConnector1">
            <a:avLst/>
          </a:prstGeom>
          <a:noFill/>
          <a:ln w="9525" cap="flat" cmpd="sng" algn="ctr">
            <a:solidFill>
              <a:srgbClr val="66FF33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3" name="Straight Arrow Connector 52"/>
          <p:cNvCxnSpPr/>
          <p:nvPr/>
        </p:nvCxnSpPr>
        <p:spPr>
          <a:xfrm flipH="1">
            <a:off x="7461849" y="4710478"/>
            <a:ext cx="158151" cy="266964"/>
          </a:xfrm>
          <a:prstGeom prst="straightConnector1">
            <a:avLst/>
          </a:prstGeom>
          <a:noFill/>
          <a:ln w="9525" cap="flat" cmpd="sng" algn="ctr">
            <a:solidFill>
              <a:srgbClr val="66FF33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5" name="Straight Arrow Connector 54"/>
          <p:cNvCxnSpPr/>
          <p:nvPr/>
        </p:nvCxnSpPr>
        <p:spPr>
          <a:xfrm flipH="1">
            <a:off x="7573992" y="4725958"/>
            <a:ext cx="46008" cy="372253"/>
          </a:xfrm>
          <a:prstGeom prst="straightConnector1">
            <a:avLst/>
          </a:prstGeom>
          <a:noFill/>
          <a:ln w="9525" cap="flat" cmpd="sng" algn="ctr">
            <a:solidFill>
              <a:srgbClr val="66FF33"/>
            </a:solidFill>
            <a:prstDash val="solid"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380326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52400"/>
            <a:ext cx="8829675" cy="606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77"/>
          <p:cNvSpPr txBox="1"/>
          <p:nvPr/>
        </p:nvSpPr>
        <p:spPr>
          <a:xfrm>
            <a:off x="1064641" y="2667000"/>
            <a:ext cx="1103468" cy="274374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 err="1">
                <a:solidFill>
                  <a:srgbClr val="FF33CC"/>
                </a:solidFill>
                <a:effectLst/>
                <a:latin typeface="Calibri"/>
                <a:ea typeface="Calibri"/>
                <a:cs typeface="Times New Roman"/>
              </a:rPr>
              <a:t>Creatine</a:t>
            </a:r>
            <a:endParaRPr lang="en-US" sz="14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914400" y="2916501"/>
            <a:ext cx="307881" cy="268421"/>
          </a:xfrm>
          <a:prstGeom prst="straightConnector1">
            <a:avLst/>
          </a:prstGeom>
          <a:noFill/>
          <a:ln w="9525" cap="flat" cmpd="sng" algn="ctr">
            <a:solidFill>
              <a:srgbClr val="FF33CC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5" name="Text Box 81"/>
          <p:cNvSpPr txBox="1"/>
          <p:nvPr/>
        </p:nvSpPr>
        <p:spPr>
          <a:xfrm>
            <a:off x="878148" y="350019"/>
            <a:ext cx="980243" cy="274653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</a:rPr>
              <a:t>Creatinine</a:t>
            </a:r>
          </a:p>
        </p:txBody>
      </p:sp>
      <p:sp>
        <p:nvSpPr>
          <p:cNvPr id="7" name="Text Box 62"/>
          <p:cNvSpPr txBox="1"/>
          <p:nvPr/>
        </p:nvSpPr>
        <p:spPr>
          <a:xfrm>
            <a:off x="8153399" y="2258467"/>
            <a:ext cx="653253" cy="274374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Citrate</a:t>
            </a:r>
            <a:endParaRPr lang="en-US" sz="14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844155" y="2475002"/>
            <a:ext cx="360680" cy="427037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9" name="Straight Arrow Connector 8"/>
          <p:cNvCxnSpPr/>
          <p:nvPr/>
        </p:nvCxnSpPr>
        <p:spPr>
          <a:xfrm flipH="1">
            <a:off x="8153400" y="2475002"/>
            <a:ext cx="160343" cy="930320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0" name="Text Box 67"/>
          <p:cNvSpPr txBox="1"/>
          <p:nvPr/>
        </p:nvSpPr>
        <p:spPr>
          <a:xfrm>
            <a:off x="4364989" y="3195772"/>
            <a:ext cx="1288851" cy="274374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 err="1">
                <a:solidFill>
                  <a:srgbClr val="548DD4"/>
                </a:solidFill>
                <a:effectLst/>
                <a:latin typeface="Calibri"/>
                <a:ea typeface="Calibri"/>
                <a:cs typeface="Times New Roman"/>
              </a:rPr>
              <a:t>Dimethylamine</a:t>
            </a:r>
            <a:endParaRPr lang="en-US" sz="14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876800" y="3505200"/>
            <a:ext cx="415290" cy="624376"/>
          </a:xfrm>
          <a:prstGeom prst="straightConnector1">
            <a:avLst/>
          </a:prstGeom>
          <a:noFill/>
          <a:ln w="9525" cap="flat" cmpd="sng" algn="ctr">
            <a:solidFill>
              <a:srgbClr val="1F497D">
                <a:lumMod val="60000"/>
                <a:lumOff val="40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7" name="Text Box 62"/>
          <p:cNvSpPr txBox="1"/>
          <p:nvPr/>
        </p:nvSpPr>
        <p:spPr>
          <a:xfrm>
            <a:off x="5442746" y="2602176"/>
            <a:ext cx="653253" cy="274374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Citrate</a:t>
            </a:r>
            <a:endParaRPr lang="en-US" sz="14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640394" y="2916501"/>
            <a:ext cx="74607" cy="900887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9" name="Straight Arrow Connector 18"/>
          <p:cNvCxnSpPr/>
          <p:nvPr/>
        </p:nvCxnSpPr>
        <p:spPr>
          <a:xfrm>
            <a:off x="5715001" y="2876550"/>
            <a:ext cx="380999" cy="329247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8" name="Text Box 25"/>
          <p:cNvSpPr txBox="1"/>
          <p:nvPr/>
        </p:nvSpPr>
        <p:spPr>
          <a:xfrm>
            <a:off x="1068340" y="4606436"/>
            <a:ext cx="1371600" cy="323663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solidFill>
                  <a:srgbClr val="800000"/>
                </a:solidFill>
                <a:ea typeface="Calibri"/>
                <a:cs typeface="Times New Roman"/>
              </a:rPr>
              <a:t>N,N-Dimethylglycine</a:t>
            </a:r>
            <a:endParaRPr lang="en-US" sz="1200" dirty="0">
              <a:solidFill>
                <a:srgbClr val="8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168109" y="4876800"/>
            <a:ext cx="212657" cy="314842"/>
          </a:xfrm>
          <a:prstGeom prst="straightConnector1">
            <a:avLst/>
          </a:prstGeom>
          <a:noFill/>
          <a:ln w="9525" cap="flat" cmpd="sng" algn="ctr">
            <a:solidFill>
              <a:srgbClr val="80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1" name="Text Box 55"/>
          <p:cNvSpPr txBox="1"/>
          <p:nvPr/>
        </p:nvSpPr>
        <p:spPr>
          <a:xfrm>
            <a:off x="2382246" y="4390448"/>
            <a:ext cx="1121178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Trimethylamine</a:t>
            </a:r>
            <a:endParaRPr lang="en-US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2895600" y="4648200"/>
            <a:ext cx="0" cy="685800"/>
          </a:xfrm>
          <a:prstGeom prst="straightConnector1">
            <a:avLst/>
          </a:prstGeom>
          <a:noFill/>
          <a:ln w="9525" cap="flat" cmpd="sng" algn="ctr">
            <a:solidFill>
              <a:srgbClr val="8064A2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943412" y="6336268"/>
            <a:ext cx="7438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Peak assignments in </a:t>
            </a:r>
            <a:r>
              <a:rPr lang="en-US" baseline="30000" dirty="0" smtClean="0"/>
              <a:t>1</a:t>
            </a:r>
            <a:r>
              <a:rPr lang="en-US" dirty="0" smtClean="0"/>
              <a:t>H NMR spectrum of pooled urine sample (expansion 6)</a:t>
            </a:r>
            <a:endParaRPr lang="en-US" dirty="0"/>
          </a:p>
        </p:txBody>
      </p:sp>
      <p:sp>
        <p:nvSpPr>
          <p:cNvPr id="22" name="Text Box 56"/>
          <p:cNvSpPr txBox="1"/>
          <p:nvPr/>
        </p:nvSpPr>
        <p:spPr>
          <a:xfrm>
            <a:off x="3200400" y="4722242"/>
            <a:ext cx="1600200" cy="268858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N,N-</a:t>
            </a:r>
            <a:r>
              <a:rPr lang="en-US" sz="1200" dirty="0" err="1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Dimethylformamide</a:t>
            </a:r>
            <a:endParaRPr lang="en-US" sz="12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3352800" y="4991100"/>
            <a:ext cx="190500" cy="200542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363189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52400"/>
            <a:ext cx="8829675" cy="606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1876743" y="1295400"/>
            <a:ext cx="485457" cy="406274"/>
          </a:xfrm>
          <a:prstGeom prst="straightConnector1">
            <a:avLst/>
          </a:prstGeom>
          <a:noFill/>
          <a:ln w="9525" cap="flat" cmpd="sng" algn="ctr">
            <a:solidFill>
              <a:srgbClr val="C0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4" name="Text Box 54"/>
          <p:cNvSpPr txBox="1"/>
          <p:nvPr/>
        </p:nvSpPr>
        <p:spPr>
          <a:xfrm>
            <a:off x="2057400" y="1077660"/>
            <a:ext cx="1190943" cy="19246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i="1" dirty="0">
                <a:solidFill>
                  <a:srgbClr val="C00000"/>
                </a:solidFill>
                <a:effectLst/>
                <a:latin typeface="Calibri"/>
                <a:ea typeface="Calibri"/>
                <a:cs typeface="Times New Roman"/>
              </a:rPr>
              <a:t>p</a:t>
            </a:r>
            <a:r>
              <a:rPr lang="en-US" sz="1200" dirty="0">
                <a:solidFill>
                  <a:srgbClr val="C00000"/>
                </a:solidFill>
                <a:effectLst/>
                <a:latin typeface="Calibri"/>
                <a:ea typeface="Calibri"/>
                <a:cs typeface="Times New Roman"/>
              </a:rPr>
              <a:t>-Cresol </a:t>
            </a:r>
            <a:r>
              <a:rPr lang="en-US" sz="1200" dirty="0" smtClean="0">
                <a:solidFill>
                  <a:srgbClr val="C00000"/>
                </a:solidFill>
                <a:effectLst/>
                <a:latin typeface="Calibri"/>
                <a:ea typeface="Calibri"/>
                <a:cs typeface="Times New Roman"/>
              </a:rPr>
              <a:t>sulfate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Text Box 21"/>
          <p:cNvSpPr txBox="1"/>
          <p:nvPr/>
        </p:nvSpPr>
        <p:spPr>
          <a:xfrm>
            <a:off x="1296435" y="696512"/>
            <a:ext cx="7937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Succinate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207894" y="922074"/>
            <a:ext cx="280510" cy="368795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9" name="Text Box 93"/>
          <p:cNvSpPr txBox="1"/>
          <p:nvPr/>
        </p:nvSpPr>
        <p:spPr>
          <a:xfrm>
            <a:off x="1311146" y="2819400"/>
            <a:ext cx="145923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</a:rPr>
              <a:t>3-Hydroxyisovalerate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488404" y="3028950"/>
            <a:ext cx="77688" cy="1327785"/>
          </a:xfrm>
          <a:prstGeom prst="straightConnector1">
            <a:avLst/>
          </a:prstGeom>
          <a:noFill/>
          <a:ln w="9525" cap="flat" cmpd="sng" algn="ctr">
            <a:solidFill>
              <a:srgbClr val="0000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7" name="Text Box 27"/>
          <p:cNvSpPr txBox="1"/>
          <p:nvPr/>
        </p:nvSpPr>
        <p:spPr>
          <a:xfrm>
            <a:off x="2590800" y="2341100"/>
            <a:ext cx="970541" cy="356171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i="1" dirty="0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N</a:t>
            </a:r>
            <a:r>
              <a:rPr lang="en-US" sz="1100" dirty="0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-</a:t>
            </a:r>
            <a:r>
              <a:rPr lang="en-US" sz="1100" dirty="0" err="1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Phenylacetyl</a:t>
            </a:r>
            <a:r>
              <a:rPr lang="en-US" sz="1100" dirty="0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 glutamine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2590800" y="2758056"/>
            <a:ext cx="302631" cy="860037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20" name="Straight Arrow Connector 19"/>
          <p:cNvCxnSpPr/>
          <p:nvPr/>
        </p:nvCxnSpPr>
        <p:spPr>
          <a:xfrm flipH="1">
            <a:off x="2704558" y="2764259"/>
            <a:ext cx="188873" cy="1198141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22" name="Straight Arrow Connector 21"/>
          <p:cNvCxnSpPr/>
          <p:nvPr/>
        </p:nvCxnSpPr>
        <p:spPr>
          <a:xfrm flipH="1">
            <a:off x="2515687" y="2764259"/>
            <a:ext cx="377743" cy="660106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8" name="Text Box 134"/>
          <p:cNvSpPr txBox="1"/>
          <p:nvPr/>
        </p:nvSpPr>
        <p:spPr>
          <a:xfrm>
            <a:off x="3002829" y="3276600"/>
            <a:ext cx="596441" cy="18137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00FFCC"/>
                </a:solidFill>
                <a:latin typeface="Calibri"/>
                <a:ea typeface="Calibri"/>
                <a:cs typeface="Times New Roman"/>
              </a:rPr>
              <a:t>Acetone</a:t>
            </a:r>
            <a:endParaRPr lang="en-US" sz="1200" dirty="0">
              <a:solidFill>
                <a:srgbClr val="00FFCC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2971800" y="3540373"/>
            <a:ext cx="236558" cy="269627"/>
          </a:xfrm>
          <a:prstGeom prst="straightConnector1">
            <a:avLst/>
          </a:prstGeom>
          <a:noFill/>
          <a:ln w="9525" cap="flat" cmpd="sng" algn="ctr">
            <a:solidFill>
              <a:srgbClr val="00FFCC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2" name="Text Box 134"/>
          <p:cNvSpPr txBox="1"/>
          <p:nvPr/>
        </p:nvSpPr>
        <p:spPr>
          <a:xfrm>
            <a:off x="6019800" y="2909030"/>
            <a:ext cx="596441" cy="18137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006600"/>
                </a:solidFill>
                <a:latin typeface="Calibri"/>
                <a:ea typeface="Calibri"/>
                <a:cs typeface="Times New Roman"/>
              </a:rPr>
              <a:t>Acetate</a:t>
            </a:r>
            <a:endParaRPr lang="en-US" sz="1200" dirty="0">
              <a:solidFill>
                <a:srgbClr val="0066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6065584" y="3118523"/>
            <a:ext cx="236558" cy="269627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4" name="Text Box 134"/>
          <p:cNvSpPr txBox="1"/>
          <p:nvPr/>
        </p:nvSpPr>
        <p:spPr>
          <a:xfrm>
            <a:off x="7933588" y="4510285"/>
            <a:ext cx="596441" cy="18137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6600CC"/>
                </a:solidFill>
                <a:latin typeface="Calibri"/>
                <a:ea typeface="Calibri"/>
                <a:cs typeface="Times New Roman"/>
              </a:rPr>
              <a:t>Lysine</a:t>
            </a:r>
            <a:endParaRPr lang="en-US" sz="1200" dirty="0">
              <a:solidFill>
                <a:srgbClr val="6600CC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7924800" y="4727191"/>
            <a:ext cx="236558" cy="269627"/>
          </a:xfrm>
          <a:prstGeom prst="straightConnector1">
            <a:avLst/>
          </a:prstGeom>
          <a:noFill/>
          <a:ln w="9525" cap="flat" cmpd="sng" algn="ctr">
            <a:solidFill>
              <a:srgbClr val="6600CC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1" name="Rectangle 30"/>
          <p:cNvSpPr/>
          <p:nvPr/>
        </p:nvSpPr>
        <p:spPr>
          <a:xfrm>
            <a:off x="360495" y="3352800"/>
            <a:ext cx="914401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 smtClean="0">
                <a:solidFill>
                  <a:srgbClr val="00B050"/>
                </a:solidFill>
                <a:ea typeface="Calibri"/>
                <a:cs typeface="Times New Roman"/>
              </a:rPr>
              <a:t>Glutamine/Carnitine</a:t>
            </a:r>
            <a:endParaRPr lang="en-US" sz="1200" dirty="0">
              <a:solidFill>
                <a:srgbClr val="00B050"/>
              </a:solidFill>
              <a:ea typeface="Calibri"/>
              <a:cs typeface="Times New Roman"/>
            </a:endParaRPr>
          </a:p>
        </p:txBody>
      </p:sp>
      <p:sp>
        <p:nvSpPr>
          <p:cNvPr id="37" name="Text Box 27"/>
          <p:cNvSpPr txBox="1"/>
          <p:nvPr/>
        </p:nvSpPr>
        <p:spPr>
          <a:xfrm>
            <a:off x="4755543" y="3306740"/>
            <a:ext cx="970541" cy="356171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i="1" dirty="0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N</a:t>
            </a:r>
            <a:r>
              <a:rPr lang="en-US" sz="1100" dirty="0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-</a:t>
            </a:r>
            <a:r>
              <a:rPr lang="en-US" sz="1100" dirty="0" err="1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Phenylacetyl</a:t>
            </a:r>
            <a:r>
              <a:rPr lang="en-US" sz="1100" dirty="0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 glutamine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8" name="Text Box 27"/>
          <p:cNvSpPr txBox="1"/>
          <p:nvPr/>
        </p:nvSpPr>
        <p:spPr>
          <a:xfrm>
            <a:off x="6065584" y="3819713"/>
            <a:ext cx="970541" cy="356171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i="1" dirty="0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N</a:t>
            </a:r>
            <a:r>
              <a:rPr lang="en-US" sz="1100" dirty="0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-</a:t>
            </a:r>
            <a:r>
              <a:rPr lang="en-US" sz="1100" dirty="0" err="1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Phenylacetyl</a:t>
            </a:r>
            <a:r>
              <a:rPr lang="en-US" sz="1100" dirty="0" smtClean="0">
                <a:solidFill>
                  <a:srgbClr val="76923C"/>
                </a:solidFill>
                <a:effectLst/>
                <a:latin typeface="Calibri"/>
                <a:ea typeface="Calibri"/>
                <a:cs typeface="Times New Roman"/>
              </a:rPr>
              <a:t> glutamine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5943600" y="4191615"/>
            <a:ext cx="313680" cy="535576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0" name="Straight Arrow Connector 39"/>
          <p:cNvCxnSpPr/>
          <p:nvPr/>
        </p:nvCxnSpPr>
        <p:spPr>
          <a:xfrm flipH="1">
            <a:off x="6182165" y="4197818"/>
            <a:ext cx="75115" cy="529373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5" name="Straight Arrow Connector 44"/>
          <p:cNvCxnSpPr/>
          <p:nvPr/>
        </p:nvCxnSpPr>
        <p:spPr>
          <a:xfrm flipH="1">
            <a:off x="4871351" y="3692842"/>
            <a:ext cx="255074" cy="372652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6" name="Straight Arrow Connector 45"/>
          <p:cNvCxnSpPr/>
          <p:nvPr/>
        </p:nvCxnSpPr>
        <p:spPr>
          <a:xfrm flipH="1">
            <a:off x="4995053" y="3675186"/>
            <a:ext cx="131372" cy="322612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51" name="Rectangle 50"/>
          <p:cNvSpPr/>
          <p:nvPr/>
        </p:nvSpPr>
        <p:spPr>
          <a:xfrm>
            <a:off x="3611107" y="3681213"/>
            <a:ext cx="8368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B050"/>
                </a:solidFill>
                <a:ea typeface="Calibri"/>
                <a:cs typeface="Times New Roman"/>
              </a:rPr>
              <a:t>Glutamine</a:t>
            </a:r>
            <a:endParaRPr lang="en-US" sz="1200" dirty="0"/>
          </a:p>
        </p:txBody>
      </p:sp>
      <p:sp>
        <p:nvSpPr>
          <p:cNvPr id="54" name="Text Box 3"/>
          <p:cNvSpPr txBox="1"/>
          <p:nvPr/>
        </p:nvSpPr>
        <p:spPr>
          <a:xfrm>
            <a:off x="3769921" y="3045531"/>
            <a:ext cx="1470893" cy="304692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N-</a:t>
            </a:r>
            <a:r>
              <a:rPr lang="en-US" sz="1100" dirty="0" err="1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A</a:t>
            </a:r>
            <a:r>
              <a:rPr lang="en-US" sz="1100" dirty="0" err="1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cetylneuraminic</a:t>
            </a:r>
            <a:r>
              <a:rPr lang="en-US" sz="1100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US" sz="1100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acid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4343400" y="3315790"/>
            <a:ext cx="223836" cy="682008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5" name="Straight Arrow Connector 64"/>
          <p:cNvCxnSpPr/>
          <p:nvPr/>
        </p:nvCxnSpPr>
        <p:spPr>
          <a:xfrm flipH="1">
            <a:off x="3886432" y="3897038"/>
            <a:ext cx="83548" cy="305387"/>
          </a:xfrm>
          <a:prstGeom prst="straightConnector1">
            <a:avLst/>
          </a:prstGeom>
          <a:noFill/>
          <a:ln w="9525" cap="flat" cmpd="sng" algn="ctr">
            <a:solidFill>
              <a:srgbClr val="008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6" name="Straight Arrow Connector 65"/>
          <p:cNvCxnSpPr/>
          <p:nvPr/>
        </p:nvCxnSpPr>
        <p:spPr>
          <a:xfrm flipH="1">
            <a:off x="3776183" y="3887159"/>
            <a:ext cx="202804" cy="310659"/>
          </a:xfrm>
          <a:prstGeom prst="straightConnector1">
            <a:avLst/>
          </a:prstGeom>
          <a:noFill/>
          <a:ln w="9525" cap="flat" cmpd="sng" algn="ctr">
            <a:solidFill>
              <a:srgbClr val="008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7" name="Straight Arrow Connector 66"/>
          <p:cNvCxnSpPr/>
          <p:nvPr/>
        </p:nvCxnSpPr>
        <p:spPr>
          <a:xfrm>
            <a:off x="3989695" y="3878147"/>
            <a:ext cx="10708" cy="327387"/>
          </a:xfrm>
          <a:prstGeom prst="straightConnector1">
            <a:avLst/>
          </a:prstGeom>
          <a:noFill/>
          <a:ln w="9525" cap="flat" cmpd="sng" algn="ctr">
            <a:solidFill>
              <a:srgbClr val="008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80" name="Straight Arrow Connector 79"/>
          <p:cNvCxnSpPr/>
          <p:nvPr/>
        </p:nvCxnSpPr>
        <p:spPr>
          <a:xfrm flipH="1">
            <a:off x="5060739" y="3708559"/>
            <a:ext cx="65686" cy="341172"/>
          </a:xfrm>
          <a:prstGeom prst="straightConnector1">
            <a:avLst/>
          </a:prstGeom>
          <a:noFill/>
          <a:ln w="9525" cap="flat" cmpd="sng" algn="ctr">
            <a:solidFill>
              <a:srgbClr val="9BBB59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83" name="Text Box 3"/>
          <p:cNvSpPr txBox="1"/>
          <p:nvPr/>
        </p:nvSpPr>
        <p:spPr>
          <a:xfrm>
            <a:off x="3776183" y="2394205"/>
            <a:ext cx="1470893" cy="304692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solidFill>
                  <a:srgbClr val="FF9900"/>
                </a:solidFill>
                <a:effectLst/>
                <a:latin typeface="Calibri"/>
                <a:ea typeface="Calibri"/>
                <a:cs typeface="Times New Roman"/>
              </a:rPr>
              <a:t>O-Acetylcholine?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84" name="Straight Arrow Connector 83"/>
          <p:cNvCxnSpPr/>
          <p:nvPr/>
        </p:nvCxnSpPr>
        <p:spPr>
          <a:xfrm flipH="1">
            <a:off x="3692533" y="2576217"/>
            <a:ext cx="263543" cy="268469"/>
          </a:xfrm>
          <a:prstGeom prst="straightConnector1">
            <a:avLst/>
          </a:prstGeom>
          <a:noFill/>
          <a:ln w="9525" cap="flat" cmpd="sng" algn="ctr">
            <a:solidFill>
              <a:srgbClr val="FF99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87" name="Text Box 41"/>
          <p:cNvSpPr txBox="1"/>
          <p:nvPr/>
        </p:nvSpPr>
        <p:spPr>
          <a:xfrm>
            <a:off x="8528900" y="4600970"/>
            <a:ext cx="406245" cy="231617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 smtClean="0">
                <a:latin typeface="Calibri"/>
                <a:ea typeface="Calibri"/>
                <a:cs typeface="Times New Roman"/>
              </a:rPr>
              <a:t>Lipid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8" name="Text Box 41"/>
          <p:cNvSpPr txBox="1"/>
          <p:nvPr/>
        </p:nvSpPr>
        <p:spPr>
          <a:xfrm>
            <a:off x="5352076" y="4278256"/>
            <a:ext cx="134324" cy="231617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 smtClean="0">
                <a:effectLst/>
                <a:latin typeface="Calibri"/>
                <a:ea typeface="Calibri"/>
                <a:cs typeface="Times New Roman"/>
              </a:rPr>
              <a:t>?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943412" y="6336268"/>
            <a:ext cx="7438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Peak assignments in </a:t>
            </a:r>
            <a:r>
              <a:rPr lang="en-US" baseline="30000" dirty="0" smtClean="0"/>
              <a:t>1</a:t>
            </a:r>
            <a:r>
              <a:rPr lang="en-US" dirty="0" smtClean="0"/>
              <a:t>H NMR spectrum of pooled urine sample (expansion </a:t>
            </a:r>
            <a:r>
              <a:rPr lang="en-US" dirty="0" smtClean="0"/>
              <a:t>7)</a:t>
            </a:r>
            <a:endParaRPr lang="en-US" dirty="0"/>
          </a:p>
        </p:txBody>
      </p:sp>
      <p:sp>
        <p:nvSpPr>
          <p:cNvPr id="90" name="Text Box 134"/>
          <p:cNvSpPr txBox="1"/>
          <p:nvPr/>
        </p:nvSpPr>
        <p:spPr>
          <a:xfrm>
            <a:off x="1926122" y="3552731"/>
            <a:ext cx="596441" cy="18137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err="1" smtClean="0">
                <a:solidFill>
                  <a:schemeClr val="accent2"/>
                </a:solidFill>
                <a:latin typeface="Calibri"/>
                <a:ea typeface="Calibri"/>
                <a:cs typeface="Times New Roman"/>
              </a:rPr>
              <a:t>Aceto</a:t>
            </a:r>
            <a:r>
              <a:rPr lang="en-US" sz="1200" dirty="0" smtClean="0">
                <a:solidFill>
                  <a:schemeClr val="accent2"/>
                </a:solidFill>
                <a:latin typeface="Calibri"/>
                <a:ea typeface="Calibri"/>
                <a:cs typeface="Times New Roman"/>
              </a:rPr>
              <a:t> acetate</a:t>
            </a:r>
            <a:endParaRPr lang="en-US" sz="1200" dirty="0">
              <a:solidFill>
                <a:schemeClr val="accent2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91" name="Straight Arrow Connector 90"/>
          <p:cNvCxnSpPr/>
          <p:nvPr/>
        </p:nvCxnSpPr>
        <p:spPr>
          <a:xfrm>
            <a:off x="2224342" y="3958212"/>
            <a:ext cx="153736" cy="280264"/>
          </a:xfrm>
          <a:prstGeom prst="straightConnector1">
            <a:avLst/>
          </a:prstGeom>
          <a:noFill/>
          <a:ln w="9525" cap="flat" cmpd="sng" algn="ctr">
            <a:solidFill>
              <a:srgbClr val="C00000"/>
            </a:solidFill>
            <a:prstDash val="solid"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95739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52400"/>
            <a:ext cx="8829675" cy="606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66"/>
          <p:cNvSpPr txBox="1"/>
          <p:nvPr/>
        </p:nvSpPr>
        <p:spPr>
          <a:xfrm>
            <a:off x="1088209" y="3188623"/>
            <a:ext cx="727531" cy="328945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2-Hydroxy-</a:t>
            </a:r>
            <a:r>
              <a:rPr lang="en-US" sz="1100" dirty="0" smtClean="0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US" sz="1200" dirty="0" err="1" smtClean="0">
                <a:solidFill>
                  <a:srgbClr val="5F497A"/>
                </a:solidFill>
                <a:effectLst/>
                <a:latin typeface="Calibri"/>
                <a:ea typeface="Calibri"/>
                <a:cs typeface="Times New Roman"/>
              </a:rPr>
              <a:t>isobutyrate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 Box 74"/>
          <p:cNvSpPr txBox="1"/>
          <p:nvPr/>
        </p:nvSpPr>
        <p:spPr>
          <a:xfrm>
            <a:off x="168234" y="1730853"/>
            <a:ext cx="62738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>
                <a:solidFill>
                  <a:srgbClr val="E36C0A"/>
                </a:solidFill>
                <a:effectLst/>
                <a:latin typeface="Calibri"/>
                <a:ea typeface="Calibri"/>
                <a:cs typeface="Times New Roman"/>
              </a:rPr>
              <a:t>Alanine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81924" y="1974994"/>
            <a:ext cx="313690" cy="476885"/>
          </a:xfrm>
          <a:prstGeom prst="straightConnector1">
            <a:avLst/>
          </a:prstGeom>
          <a:noFill/>
          <a:ln w="9525" cap="flat" cmpd="sng" algn="ctr">
            <a:solidFill>
              <a:srgbClr val="F79646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" name="Straight Arrow Connector 5"/>
          <p:cNvCxnSpPr/>
          <p:nvPr/>
        </p:nvCxnSpPr>
        <p:spPr>
          <a:xfrm>
            <a:off x="1538552" y="3628546"/>
            <a:ext cx="257710" cy="302275"/>
          </a:xfrm>
          <a:prstGeom prst="straightConnector1">
            <a:avLst/>
          </a:prstGeom>
          <a:noFill/>
          <a:ln w="9525" cap="flat" cmpd="sng" algn="ctr">
            <a:solidFill>
              <a:srgbClr val="8064A2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7" name="Text Box 85"/>
          <p:cNvSpPr txBox="1"/>
          <p:nvPr/>
        </p:nvSpPr>
        <p:spPr>
          <a:xfrm>
            <a:off x="2393315" y="515474"/>
            <a:ext cx="52070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Lactate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060569" y="632110"/>
            <a:ext cx="254000" cy="354466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9" name="Text Box 93"/>
          <p:cNvSpPr txBox="1"/>
          <p:nvPr/>
        </p:nvSpPr>
        <p:spPr>
          <a:xfrm>
            <a:off x="2716332" y="1714577"/>
            <a:ext cx="1459230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>
                <a:solidFill>
                  <a:srgbClr val="006600"/>
                </a:solidFill>
                <a:effectLst/>
                <a:latin typeface="Calibri"/>
                <a:ea typeface="Calibri"/>
                <a:cs typeface="Times New Roman"/>
              </a:rPr>
              <a:t>3-Hydroxyisovalerate</a:t>
            </a:r>
            <a:endParaRPr lang="en-US" sz="12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619314" y="1993662"/>
            <a:ext cx="437197" cy="554990"/>
          </a:xfrm>
          <a:prstGeom prst="straightConnector1">
            <a:avLst/>
          </a:prstGeom>
          <a:noFill/>
          <a:ln w="9525" cap="flat" cmpd="sng" algn="ctr">
            <a:solidFill>
              <a:srgbClr val="0066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>
          <a:xfrm>
            <a:off x="1558657" y="2731771"/>
            <a:ext cx="533400" cy="391088"/>
          </a:xfrm>
          <a:prstGeom prst="straightConnector1">
            <a:avLst/>
          </a:prstGeom>
          <a:noFill/>
          <a:ln w="9525" cap="flat" cmpd="sng" algn="ctr">
            <a:solidFill>
              <a:srgbClr val="0000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4" name="Text Box 134"/>
          <p:cNvSpPr txBox="1"/>
          <p:nvPr/>
        </p:nvSpPr>
        <p:spPr>
          <a:xfrm>
            <a:off x="1167142" y="2530428"/>
            <a:ext cx="658215" cy="18137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0000FF"/>
                </a:solidFill>
                <a:effectLst/>
                <a:latin typeface="Calibri"/>
                <a:ea typeface="Calibri"/>
                <a:cs typeface="Times New Roman"/>
              </a:rPr>
              <a:t>Threonine</a:t>
            </a:r>
            <a:endParaRPr lang="en-US" sz="1100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558657" y="2731771"/>
            <a:ext cx="457200" cy="456583"/>
          </a:xfrm>
          <a:prstGeom prst="straightConnector1">
            <a:avLst/>
          </a:prstGeom>
          <a:noFill/>
          <a:ln w="9525" cap="flat" cmpd="sng" algn="ctr">
            <a:solidFill>
              <a:srgbClr val="0000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22" name="Straight Arrow Connector 21"/>
          <p:cNvCxnSpPr/>
          <p:nvPr/>
        </p:nvCxnSpPr>
        <p:spPr>
          <a:xfrm flipH="1">
            <a:off x="2139315" y="632110"/>
            <a:ext cx="175254" cy="661326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7" name="Text Box 96"/>
          <p:cNvSpPr txBox="1"/>
          <p:nvPr/>
        </p:nvSpPr>
        <p:spPr>
          <a:xfrm>
            <a:off x="4191000" y="3970578"/>
            <a:ext cx="1447800" cy="227917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>
                <a:solidFill>
                  <a:srgbClr val="0000CC"/>
                </a:solidFill>
                <a:effectLst/>
                <a:latin typeface="Calibri"/>
                <a:ea typeface="Calibri"/>
                <a:cs typeface="Times New Roman"/>
              </a:rPr>
              <a:t>3-Hydroxyisobutyrate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4191000" y="4180129"/>
            <a:ext cx="368936" cy="391369"/>
          </a:xfrm>
          <a:prstGeom prst="straightConnector1">
            <a:avLst/>
          </a:prstGeom>
          <a:noFill/>
          <a:ln w="9525" cap="flat" cmpd="sng" algn="ctr">
            <a:solidFill>
              <a:srgbClr val="0000CC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9" name="Text Box 91"/>
          <p:cNvSpPr txBox="1"/>
          <p:nvPr/>
        </p:nvSpPr>
        <p:spPr>
          <a:xfrm>
            <a:off x="4512137" y="4530993"/>
            <a:ext cx="407035" cy="209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solidFill>
                  <a:srgbClr val="943634"/>
                </a:solidFill>
                <a:effectLst/>
                <a:latin typeface="Calibri"/>
                <a:ea typeface="Calibri"/>
                <a:cs typeface="Times New Roman"/>
              </a:rPr>
              <a:t>Valine</a:t>
            </a:r>
            <a:endParaRPr lang="en-US" sz="110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748357" y="4739273"/>
            <a:ext cx="109855" cy="333375"/>
          </a:xfrm>
          <a:prstGeom prst="straightConnector1">
            <a:avLst/>
          </a:prstGeom>
          <a:noFill/>
          <a:ln w="9525" cap="flat" cmpd="sng" algn="ctr">
            <a:solidFill>
              <a:srgbClr val="C0504D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31" name="Straight Arrow Connector 30"/>
          <p:cNvCxnSpPr/>
          <p:nvPr/>
        </p:nvCxnSpPr>
        <p:spPr>
          <a:xfrm flipH="1">
            <a:off x="4473402" y="4739908"/>
            <a:ext cx="126365" cy="333375"/>
          </a:xfrm>
          <a:prstGeom prst="straightConnector1">
            <a:avLst/>
          </a:prstGeom>
          <a:noFill/>
          <a:ln w="9525" cap="flat" cmpd="sng" algn="ctr">
            <a:solidFill>
              <a:srgbClr val="C0504D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2" name="Text Box 98"/>
          <p:cNvSpPr txBox="1"/>
          <p:nvPr/>
        </p:nvSpPr>
        <p:spPr>
          <a:xfrm>
            <a:off x="4275483" y="3374358"/>
            <a:ext cx="1368916" cy="30480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00B0F0"/>
                </a:solidFill>
                <a:effectLst/>
                <a:latin typeface="Calibri"/>
                <a:ea typeface="Calibri"/>
                <a:cs typeface="Times New Roman"/>
              </a:rPr>
              <a:t>4-Deoxyerytronate</a:t>
            </a:r>
            <a:endParaRPr lang="en-US" sz="1200" dirty="0">
              <a:solidFill>
                <a:srgbClr val="00B0F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3914775" y="3628546"/>
            <a:ext cx="460693" cy="305279"/>
          </a:xfrm>
          <a:prstGeom prst="straightConnector1">
            <a:avLst/>
          </a:prstGeom>
          <a:noFill/>
          <a:ln w="9525" cap="flat" cmpd="sng" algn="ctr">
            <a:solidFill>
              <a:srgbClr val="00B0F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5" name="Text Box 98"/>
          <p:cNvSpPr txBox="1"/>
          <p:nvPr/>
        </p:nvSpPr>
        <p:spPr>
          <a:xfrm>
            <a:off x="2667000" y="3033369"/>
            <a:ext cx="1143000" cy="30480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4-Deoxythreonate</a:t>
            </a:r>
            <a:endParaRPr lang="en-US" sz="1200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2796118" y="3338169"/>
            <a:ext cx="146472" cy="681978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39" name="Text Box 48"/>
          <p:cNvSpPr txBox="1"/>
          <p:nvPr/>
        </p:nvSpPr>
        <p:spPr>
          <a:xfrm>
            <a:off x="2681835" y="5500628"/>
            <a:ext cx="507566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err="1" smtClean="0">
                <a:solidFill>
                  <a:srgbClr val="FF9900"/>
                </a:solidFill>
                <a:effectLst/>
                <a:latin typeface="Calibri"/>
                <a:ea typeface="Calibri"/>
                <a:cs typeface="Times New Roman"/>
              </a:rPr>
              <a:t>Fucose</a:t>
            </a:r>
            <a:endParaRPr lang="en-US" sz="1100" dirty="0">
              <a:solidFill>
                <a:srgbClr val="FF99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flipH="1" flipV="1">
            <a:off x="2803579" y="5211316"/>
            <a:ext cx="80969" cy="289310"/>
          </a:xfrm>
          <a:prstGeom prst="straightConnector1">
            <a:avLst/>
          </a:prstGeom>
          <a:noFill/>
          <a:ln w="9525" cap="flat" cmpd="sng" algn="ctr">
            <a:solidFill>
              <a:srgbClr val="FF99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1" name="Straight Arrow Connector 40"/>
          <p:cNvCxnSpPr/>
          <p:nvPr/>
        </p:nvCxnSpPr>
        <p:spPr>
          <a:xfrm flipH="1" flipV="1">
            <a:off x="2707689" y="5199413"/>
            <a:ext cx="176859" cy="301215"/>
          </a:xfrm>
          <a:prstGeom prst="straightConnector1">
            <a:avLst/>
          </a:prstGeom>
          <a:noFill/>
          <a:ln w="9525" cap="flat" cmpd="sng" algn="ctr">
            <a:solidFill>
              <a:srgbClr val="FF99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2" name="Straight Arrow Connector 41"/>
          <p:cNvCxnSpPr/>
          <p:nvPr/>
        </p:nvCxnSpPr>
        <p:spPr>
          <a:xfrm flipV="1">
            <a:off x="2884548" y="5211316"/>
            <a:ext cx="304853" cy="280992"/>
          </a:xfrm>
          <a:prstGeom prst="straightConnector1">
            <a:avLst/>
          </a:prstGeom>
          <a:noFill/>
          <a:ln w="9525" cap="flat" cmpd="sng" algn="ctr">
            <a:solidFill>
              <a:srgbClr val="FF99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>
          <a:xfrm flipV="1">
            <a:off x="2884548" y="5211316"/>
            <a:ext cx="201552" cy="280992"/>
          </a:xfrm>
          <a:prstGeom prst="straightConnector1">
            <a:avLst/>
          </a:prstGeom>
          <a:noFill/>
          <a:ln w="9525" cap="flat" cmpd="sng" algn="ctr">
            <a:solidFill>
              <a:srgbClr val="FF99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48" name="Text Box 48"/>
          <p:cNvSpPr txBox="1"/>
          <p:nvPr/>
        </p:nvSpPr>
        <p:spPr>
          <a:xfrm>
            <a:off x="2957196" y="3280985"/>
            <a:ext cx="1248410" cy="29257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solidFill>
                  <a:srgbClr val="6600CC"/>
                </a:solidFill>
                <a:effectLst/>
                <a:latin typeface="Calibri"/>
                <a:ea typeface="Calibri"/>
                <a:cs typeface="Times New Roman"/>
              </a:rPr>
              <a:t>3-Hydroxybutyrate 3-Aminoisobutyrate</a:t>
            </a:r>
            <a:endParaRPr lang="en-US" sz="1200" dirty="0">
              <a:solidFill>
                <a:srgbClr val="6600CC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3189401" y="3801609"/>
            <a:ext cx="163400" cy="378520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6" name="Straight Arrow Connector 55"/>
          <p:cNvCxnSpPr/>
          <p:nvPr/>
        </p:nvCxnSpPr>
        <p:spPr>
          <a:xfrm flipH="1">
            <a:off x="3271101" y="3809051"/>
            <a:ext cx="81699" cy="422192"/>
          </a:xfrm>
          <a:prstGeom prst="straightConnector1">
            <a:avLst/>
          </a:prstGeom>
          <a:noFill/>
          <a:ln w="9525" cap="flat" cmpd="sng" algn="ctr">
            <a:solidFill>
              <a:srgbClr val="9933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62" name="Text Box 41"/>
          <p:cNvSpPr txBox="1"/>
          <p:nvPr/>
        </p:nvSpPr>
        <p:spPr>
          <a:xfrm>
            <a:off x="3301475" y="5596059"/>
            <a:ext cx="1131145" cy="23850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 smtClean="0">
                <a:solidFill>
                  <a:srgbClr val="CC0066"/>
                </a:solidFill>
                <a:latin typeface="Calibri"/>
                <a:ea typeface="Calibri"/>
                <a:cs typeface="Times New Roman"/>
              </a:rPr>
              <a:t>Propylene glycol</a:t>
            </a:r>
          </a:p>
        </p:txBody>
      </p:sp>
      <p:sp>
        <p:nvSpPr>
          <p:cNvPr id="63" name="Text Box 48"/>
          <p:cNvSpPr txBox="1"/>
          <p:nvPr/>
        </p:nvSpPr>
        <p:spPr>
          <a:xfrm>
            <a:off x="4772025" y="5647823"/>
            <a:ext cx="577850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solidFill>
                  <a:srgbClr val="00CC00"/>
                </a:solidFill>
                <a:effectLst/>
                <a:latin typeface="Calibri"/>
                <a:ea typeface="Calibri"/>
                <a:cs typeface="Times New Roman"/>
              </a:rPr>
              <a:t>Isoleucine</a:t>
            </a:r>
            <a:endParaRPr lang="en-US" sz="1100" dirty="0">
              <a:solidFill>
                <a:srgbClr val="00CC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64" name="Straight Arrow Connector 63"/>
          <p:cNvCxnSpPr/>
          <p:nvPr/>
        </p:nvCxnSpPr>
        <p:spPr>
          <a:xfrm flipH="1" flipV="1">
            <a:off x="4808278" y="5461272"/>
            <a:ext cx="151663" cy="228362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5" name="Straight Arrow Connector 64"/>
          <p:cNvCxnSpPr/>
          <p:nvPr/>
        </p:nvCxnSpPr>
        <p:spPr>
          <a:xfrm flipH="1" flipV="1">
            <a:off x="4702708" y="5492308"/>
            <a:ext cx="230884" cy="166290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6" name="Straight Arrow Connector 65"/>
          <p:cNvCxnSpPr/>
          <p:nvPr/>
        </p:nvCxnSpPr>
        <p:spPr>
          <a:xfrm flipV="1">
            <a:off x="5108647" y="5395293"/>
            <a:ext cx="265780" cy="252530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7" name="Straight Arrow Connector 66"/>
          <p:cNvCxnSpPr/>
          <p:nvPr/>
        </p:nvCxnSpPr>
        <p:spPr>
          <a:xfrm flipV="1">
            <a:off x="5108647" y="5395293"/>
            <a:ext cx="193869" cy="252530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78" name="Rectangle 77"/>
          <p:cNvSpPr/>
          <p:nvPr/>
        </p:nvSpPr>
        <p:spPr>
          <a:xfrm>
            <a:off x="4907645" y="4530993"/>
            <a:ext cx="6639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B050"/>
                </a:solidFill>
                <a:ea typeface="Calibri"/>
                <a:cs typeface="Times New Roman"/>
              </a:rPr>
              <a:t>Leucine</a:t>
            </a:r>
            <a:endParaRPr lang="en-US" sz="1200" dirty="0"/>
          </a:p>
        </p:txBody>
      </p:sp>
      <p:cxnSp>
        <p:nvCxnSpPr>
          <p:cNvPr id="79" name="Straight Arrow Connector 78"/>
          <p:cNvCxnSpPr/>
          <p:nvPr/>
        </p:nvCxnSpPr>
        <p:spPr>
          <a:xfrm flipH="1">
            <a:off x="5131293" y="4758068"/>
            <a:ext cx="45730" cy="305387"/>
          </a:xfrm>
          <a:prstGeom prst="straightConnector1">
            <a:avLst/>
          </a:prstGeom>
          <a:noFill/>
          <a:ln w="9525" cap="flat" cmpd="sng" algn="ctr">
            <a:solidFill>
              <a:srgbClr val="008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80" name="Straight Arrow Connector 79"/>
          <p:cNvCxnSpPr/>
          <p:nvPr/>
        </p:nvCxnSpPr>
        <p:spPr>
          <a:xfrm flipH="1">
            <a:off x="5030542" y="4748189"/>
            <a:ext cx="155488" cy="318375"/>
          </a:xfrm>
          <a:prstGeom prst="straightConnector1">
            <a:avLst/>
          </a:prstGeom>
          <a:noFill/>
          <a:ln w="9525" cap="flat" cmpd="sng" algn="ctr">
            <a:solidFill>
              <a:srgbClr val="008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81" name="Straight Arrow Connector 80"/>
          <p:cNvCxnSpPr/>
          <p:nvPr/>
        </p:nvCxnSpPr>
        <p:spPr>
          <a:xfrm>
            <a:off x="5196738" y="4739177"/>
            <a:ext cx="10708" cy="327387"/>
          </a:xfrm>
          <a:prstGeom prst="straightConnector1">
            <a:avLst/>
          </a:prstGeom>
          <a:noFill/>
          <a:ln w="9525" cap="flat" cmpd="sng" algn="ctr">
            <a:solidFill>
              <a:srgbClr val="008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82" name="Straight Arrow Connector 81"/>
          <p:cNvCxnSpPr/>
          <p:nvPr/>
        </p:nvCxnSpPr>
        <p:spPr>
          <a:xfrm flipV="1">
            <a:off x="5131293" y="5406070"/>
            <a:ext cx="65445" cy="204467"/>
          </a:xfrm>
          <a:prstGeom prst="straightConnector1">
            <a:avLst/>
          </a:prstGeom>
          <a:noFill/>
          <a:ln w="9525" cap="flat" cmpd="sng" algn="ctr">
            <a:solidFill>
              <a:srgbClr val="00CC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89" name="Text Box 21"/>
          <p:cNvSpPr txBox="1"/>
          <p:nvPr/>
        </p:nvSpPr>
        <p:spPr>
          <a:xfrm>
            <a:off x="5638800" y="4748189"/>
            <a:ext cx="212266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effectLst/>
                <a:latin typeface="Calibri"/>
                <a:ea typeface="Calibri"/>
                <a:cs typeface="Times New Roman"/>
              </a:rPr>
              <a:t>??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7" name="Text Box 21"/>
          <p:cNvSpPr txBox="1"/>
          <p:nvPr/>
        </p:nvSpPr>
        <p:spPr>
          <a:xfrm>
            <a:off x="6816172" y="5211316"/>
            <a:ext cx="212266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effectLst/>
                <a:latin typeface="Calibri"/>
                <a:ea typeface="Calibri"/>
                <a:cs typeface="Times New Roman"/>
              </a:rPr>
              <a:t>??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8" name="Text Box 59"/>
          <p:cNvSpPr txBox="1"/>
          <p:nvPr/>
        </p:nvSpPr>
        <p:spPr>
          <a:xfrm>
            <a:off x="7924800" y="4789804"/>
            <a:ext cx="1143000" cy="226131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solidFill>
                  <a:srgbClr val="FF00FF"/>
                </a:solidFill>
                <a:effectLst/>
                <a:latin typeface="Calibri"/>
                <a:ea typeface="Calibri"/>
                <a:cs typeface="Times New Roman"/>
              </a:rPr>
              <a:t>Pregnanolone_3G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99" name="Straight Arrow Connector 98"/>
          <p:cNvCxnSpPr/>
          <p:nvPr/>
        </p:nvCxnSpPr>
        <p:spPr>
          <a:xfrm>
            <a:off x="7754840" y="4758068"/>
            <a:ext cx="134841" cy="487623"/>
          </a:xfrm>
          <a:prstGeom prst="straightConnector1">
            <a:avLst/>
          </a:prstGeom>
          <a:noFill/>
          <a:ln w="9525" cap="flat" cmpd="sng" algn="ctr">
            <a:solidFill>
              <a:srgbClr val="808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00" name="Straight Arrow Connector 99"/>
          <p:cNvCxnSpPr/>
          <p:nvPr/>
        </p:nvCxnSpPr>
        <p:spPr>
          <a:xfrm>
            <a:off x="8382000" y="5073283"/>
            <a:ext cx="76200" cy="322010"/>
          </a:xfrm>
          <a:prstGeom prst="straightConnector1">
            <a:avLst/>
          </a:prstGeom>
          <a:noFill/>
          <a:ln w="9525" cap="flat" cmpd="sng" algn="ctr">
            <a:solidFill>
              <a:srgbClr val="FF00FF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07" name="Text Box 25"/>
          <p:cNvSpPr txBox="1"/>
          <p:nvPr/>
        </p:nvSpPr>
        <p:spPr>
          <a:xfrm>
            <a:off x="7311830" y="4522960"/>
            <a:ext cx="1070170" cy="217583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solidFill>
                  <a:srgbClr val="808000"/>
                </a:solidFill>
                <a:effectLst/>
                <a:latin typeface="Calibri"/>
                <a:ea typeface="Calibri"/>
                <a:cs typeface="Times New Roman"/>
              </a:rPr>
              <a:t>Pregnanediol-3G</a:t>
            </a:r>
            <a:endParaRPr lang="en-US" sz="1600" dirty="0">
              <a:solidFill>
                <a:srgbClr val="808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10" name="Straight Arrow Connector 109"/>
          <p:cNvCxnSpPr/>
          <p:nvPr/>
        </p:nvCxnSpPr>
        <p:spPr>
          <a:xfrm>
            <a:off x="6388360" y="4957739"/>
            <a:ext cx="241040" cy="437554"/>
          </a:xfrm>
          <a:prstGeom prst="straightConnector1">
            <a:avLst/>
          </a:prstGeom>
          <a:noFill/>
          <a:ln w="9525" cap="flat" cmpd="sng" algn="ctr">
            <a:solidFill>
              <a:srgbClr val="7030A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11" name="Text Box 25"/>
          <p:cNvSpPr txBox="1"/>
          <p:nvPr/>
        </p:nvSpPr>
        <p:spPr>
          <a:xfrm>
            <a:off x="6094315" y="4571498"/>
            <a:ext cx="793618" cy="217583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solidFill>
                  <a:srgbClr val="7030A0"/>
                </a:solidFill>
                <a:effectLst/>
                <a:latin typeface="Calibri"/>
                <a:ea typeface="Calibri"/>
                <a:cs typeface="Times New Roman"/>
              </a:rPr>
              <a:t>Estrogen metabolite</a:t>
            </a:r>
            <a:endParaRPr lang="en-US" sz="1600" dirty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943412" y="6336268"/>
            <a:ext cx="7438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Peak assignments in </a:t>
            </a:r>
            <a:r>
              <a:rPr lang="en-US" baseline="30000" dirty="0" smtClean="0"/>
              <a:t>1</a:t>
            </a:r>
            <a:r>
              <a:rPr lang="en-US" dirty="0" smtClean="0"/>
              <a:t>H NMR spectrum of pooled urine sample (expansion 8)</a:t>
            </a:r>
            <a:endParaRPr lang="en-US" dirty="0"/>
          </a:p>
        </p:txBody>
      </p:sp>
      <p:cxnSp>
        <p:nvCxnSpPr>
          <p:cNvPr id="55" name="Straight Arrow Connector 54"/>
          <p:cNvCxnSpPr/>
          <p:nvPr/>
        </p:nvCxnSpPr>
        <p:spPr>
          <a:xfrm flipV="1">
            <a:off x="3614830" y="5276268"/>
            <a:ext cx="53403" cy="299185"/>
          </a:xfrm>
          <a:prstGeom prst="straightConnector1">
            <a:avLst/>
          </a:prstGeom>
          <a:noFill/>
          <a:ln w="9525" cap="flat" cmpd="sng" algn="ctr">
            <a:solidFill>
              <a:srgbClr val="CC0066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57" name="Straight Arrow Connector 56"/>
          <p:cNvCxnSpPr/>
          <p:nvPr/>
        </p:nvCxnSpPr>
        <p:spPr>
          <a:xfrm flipH="1" flipV="1">
            <a:off x="3581401" y="5225683"/>
            <a:ext cx="33429" cy="349771"/>
          </a:xfrm>
          <a:prstGeom prst="straightConnector1">
            <a:avLst/>
          </a:prstGeom>
          <a:noFill/>
          <a:ln w="9525" cap="flat" cmpd="sng" algn="ctr">
            <a:solidFill>
              <a:srgbClr val="CC0066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8" name="Straight Arrow Connector 67"/>
          <p:cNvCxnSpPr/>
          <p:nvPr/>
        </p:nvCxnSpPr>
        <p:spPr>
          <a:xfrm flipH="1">
            <a:off x="4625802" y="4892308"/>
            <a:ext cx="126365" cy="333375"/>
          </a:xfrm>
          <a:prstGeom prst="straightConnector1">
            <a:avLst/>
          </a:prstGeom>
          <a:noFill/>
          <a:ln w="9525" cap="flat" cmpd="sng" algn="ctr">
            <a:solidFill>
              <a:srgbClr val="C0504D">
                <a:lumMod val="7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69" name="Straight Arrow Connector 68"/>
          <p:cNvCxnSpPr/>
          <p:nvPr/>
        </p:nvCxnSpPr>
        <p:spPr>
          <a:xfrm flipH="1">
            <a:off x="4305300" y="4198495"/>
            <a:ext cx="244794" cy="354455"/>
          </a:xfrm>
          <a:prstGeom prst="straightConnector1">
            <a:avLst/>
          </a:prstGeom>
          <a:noFill/>
          <a:ln w="9525" cap="flat" cmpd="sng" algn="ctr">
            <a:solidFill>
              <a:srgbClr val="0000CC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71" name="Straight Arrow Connector 70"/>
          <p:cNvCxnSpPr/>
          <p:nvPr/>
        </p:nvCxnSpPr>
        <p:spPr>
          <a:xfrm>
            <a:off x="2790825" y="3314700"/>
            <a:ext cx="64241" cy="655878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76" name="Straight Arrow Connector 75"/>
          <p:cNvCxnSpPr/>
          <p:nvPr/>
        </p:nvCxnSpPr>
        <p:spPr>
          <a:xfrm flipH="1">
            <a:off x="4034194" y="3628546"/>
            <a:ext cx="341276" cy="342032"/>
          </a:xfrm>
          <a:prstGeom prst="straightConnector1">
            <a:avLst/>
          </a:prstGeom>
          <a:noFill/>
          <a:ln w="9525" cap="flat" cmpd="sng" algn="ctr">
            <a:solidFill>
              <a:srgbClr val="00B0F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87" name="Straight Arrow Connector 86"/>
          <p:cNvCxnSpPr/>
          <p:nvPr/>
        </p:nvCxnSpPr>
        <p:spPr>
          <a:xfrm flipH="1">
            <a:off x="3587569" y="4180129"/>
            <a:ext cx="80664" cy="195684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90" name="Text Box 21"/>
          <p:cNvSpPr txBox="1"/>
          <p:nvPr/>
        </p:nvSpPr>
        <p:spPr>
          <a:xfrm>
            <a:off x="3646274" y="3990998"/>
            <a:ext cx="212266" cy="20955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 smtClean="0">
                <a:effectLst/>
                <a:latin typeface="Calibri"/>
                <a:ea typeface="Calibri"/>
                <a:cs typeface="Times New Roman"/>
              </a:rPr>
              <a:t>?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0635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29103</TotalTime>
  <Words>289</Words>
  <Application>Microsoft Office PowerPoint</Application>
  <PresentationFormat>On-screen Show (4:3)</PresentationFormat>
  <Paragraphs>144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Mayo Clinic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  Vuckovic</dc:creator>
  <cp:lastModifiedBy>Ivan  Vuckovic</cp:lastModifiedBy>
  <cp:revision>63</cp:revision>
  <dcterms:created xsi:type="dcterms:W3CDTF">2016-12-26T15:53:16Z</dcterms:created>
  <dcterms:modified xsi:type="dcterms:W3CDTF">2017-02-24T23:06:10Z</dcterms:modified>
</cp:coreProperties>
</file>