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C team" initials="INC" lastIdx="2" clrIdx="0">
    <p:extLst/>
  </p:cmAuthor>
  <p:cmAuthor id="2" name="INC Team" initials="INC" lastIdx="7" clrIdx="1"/>
  <p:cmAuthor id="3" name="Amanda Lopez" initials="AL" lastIdx="2" clrIdx="2"/>
  <p:cmAuthor id="4" name="OIANE" initials="" lastIdx="3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632" y="10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-310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commentAuthors" Target="commentAuthors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7-01-26T13:39:43.116" idx="7">
    <p:pos x="10" y="10"/>
    <p:text>OK salvo que falta un "t" de "restart" en este último ejemplo (abajo derecha).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2239F3-A1A4-45DA-B56C-22633181A744}" type="datetimeFigureOut">
              <a:rPr lang="es-ES" smtClean="0"/>
              <a:t>29/01/17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D7A12-3563-4221-9CE2-7056BBCBBB77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465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D7A12-3563-4221-9CE2-7056BBCBBB7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7169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79A-A583-42D1-AF88-C7EFB4993633}" type="datetimeFigureOut">
              <a:rPr lang="es-ES" smtClean="0"/>
              <a:pPr/>
              <a:t>29/01/17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8161-E41E-4960-BBA7-544AB0FED829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5342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79A-A583-42D1-AF88-C7EFB4993633}" type="datetimeFigureOut">
              <a:rPr lang="es-ES" smtClean="0"/>
              <a:pPr/>
              <a:t>29/01/17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8161-E41E-4960-BBA7-544AB0FED829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0814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79A-A583-42D1-AF88-C7EFB4993633}" type="datetimeFigureOut">
              <a:rPr lang="es-ES" smtClean="0"/>
              <a:pPr/>
              <a:t>29/01/17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8161-E41E-4960-BBA7-544AB0FED829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171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79A-A583-42D1-AF88-C7EFB4993633}" type="datetimeFigureOut">
              <a:rPr lang="es-ES" smtClean="0"/>
              <a:pPr/>
              <a:t>29/01/17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8161-E41E-4960-BBA7-544AB0FED829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872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79A-A583-42D1-AF88-C7EFB4993633}" type="datetimeFigureOut">
              <a:rPr lang="es-ES" smtClean="0"/>
              <a:pPr/>
              <a:t>29/01/17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8161-E41E-4960-BBA7-544AB0FED829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664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79A-A583-42D1-AF88-C7EFB4993633}" type="datetimeFigureOut">
              <a:rPr lang="es-ES" smtClean="0"/>
              <a:pPr/>
              <a:t>29/01/17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8161-E41E-4960-BBA7-544AB0FED829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43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79A-A583-42D1-AF88-C7EFB4993633}" type="datetimeFigureOut">
              <a:rPr lang="es-ES" smtClean="0"/>
              <a:pPr/>
              <a:t>29/01/17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8161-E41E-4960-BBA7-544AB0FED829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7332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79A-A583-42D1-AF88-C7EFB4993633}" type="datetimeFigureOut">
              <a:rPr lang="es-ES" smtClean="0"/>
              <a:pPr/>
              <a:t>29/01/17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8161-E41E-4960-BBA7-544AB0FED829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6167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79A-A583-42D1-AF88-C7EFB4993633}" type="datetimeFigureOut">
              <a:rPr lang="es-ES" smtClean="0"/>
              <a:pPr/>
              <a:t>29/01/17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8161-E41E-4960-BBA7-544AB0FED829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9614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79A-A583-42D1-AF88-C7EFB4993633}" type="datetimeFigureOut">
              <a:rPr lang="es-ES" smtClean="0"/>
              <a:pPr/>
              <a:t>29/01/17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8161-E41E-4960-BBA7-544AB0FED829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314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79A-A583-42D1-AF88-C7EFB4993633}" type="datetimeFigureOut">
              <a:rPr lang="es-ES" smtClean="0"/>
              <a:pPr/>
              <a:t>29/01/17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8161-E41E-4960-BBA7-544AB0FED829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6147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FF79A-A583-42D1-AF88-C7EFB4993633}" type="datetimeFigureOut">
              <a:rPr lang="es-ES" smtClean="0"/>
              <a:pPr/>
              <a:t>29/01/17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D8161-E41E-4960-BBA7-544AB0FED829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1641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1.bin"/><Relationship Id="rId5" Type="http://schemas.openxmlformats.org/officeDocument/2006/relationships/package" Target="../embeddings/Documento_de_Microsoft_Word1.docx"/><Relationship Id="rId6" Type="http://schemas.openxmlformats.org/officeDocument/2006/relationships/image" Target="../media/image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comments" Target="../comments/comment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6656234"/>
              </p:ext>
            </p:extLst>
          </p:nvPr>
        </p:nvGraphicFramePr>
        <p:xfrm>
          <a:off x="481013" y="912813"/>
          <a:ext cx="8486775" cy="394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Documento" r:id="rId5" imgW="9775744" imgH="4539413" progId="Word.Document.12">
                  <p:embed/>
                </p:oleObj>
              </mc:Choice>
              <mc:Fallback>
                <p:oleObj name="Documento" r:id="rId5" imgW="9775744" imgH="4539413" progId="Word.Document.12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013" y="912813"/>
                        <a:ext cx="8486775" cy="394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5522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23528" y="692696"/>
            <a:ext cx="856895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0000FF"/>
                </a:solidFill>
              </a:rPr>
              <a:t>OPTIMAL UA</a:t>
            </a:r>
            <a:r>
              <a:rPr lang="en-GB" sz="1400" dirty="0" smtClean="0"/>
              <a:t>: at least 3 contractions lasting more than 60 seconds every 10 minutes</a:t>
            </a:r>
          </a:p>
          <a:p>
            <a:r>
              <a:rPr lang="en-GB" sz="1400" dirty="0" smtClean="0"/>
              <a:t> </a:t>
            </a:r>
          </a:p>
          <a:p>
            <a:r>
              <a:rPr lang="en-GB" sz="1400" b="1" dirty="0" smtClean="0">
                <a:solidFill>
                  <a:srgbClr val="0000FF"/>
                </a:solidFill>
              </a:rPr>
              <a:t>LITTLE UA</a:t>
            </a:r>
            <a:r>
              <a:rPr lang="en-GB" sz="1400" dirty="0" smtClean="0"/>
              <a:t>: less than 3 contractions every 10 minutes  </a:t>
            </a:r>
          </a:p>
          <a:p>
            <a:r>
              <a:rPr lang="en-GB" sz="1400" dirty="0" smtClean="0"/>
              <a:t> </a:t>
            </a:r>
          </a:p>
          <a:p>
            <a:r>
              <a:rPr lang="en-GB" sz="1400" b="1" dirty="0" smtClean="0">
                <a:solidFill>
                  <a:srgbClr val="0000FF"/>
                </a:solidFill>
              </a:rPr>
              <a:t>ACTIVE LABOUR:</a:t>
            </a:r>
            <a:r>
              <a:rPr lang="en-GB" sz="1400" dirty="0" smtClean="0"/>
              <a:t>  at least 4 cm of dilatation with optimal UA</a:t>
            </a:r>
          </a:p>
          <a:p>
            <a:r>
              <a:rPr lang="en-GB" sz="1400" dirty="0" smtClean="0"/>
              <a:t> </a:t>
            </a:r>
          </a:p>
          <a:p>
            <a:r>
              <a:rPr lang="en-GB" sz="1400" b="1" dirty="0" smtClean="0">
                <a:solidFill>
                  <a:srgbClr val="0000FF"/>
                </a:solidFill>
              </a:rPr>
              <a:t>NO PROGRESS OF LABOUR</a:t>
            </a:r>
            <a:r>
              <a:rPr lang="en-GB" sz="1400" dirty="0" smtClean="0"/>
              <a:t>: The following criteria must be met:</a:t>
            </a:r>
          </a:p>
          <a:p>
            <a:pPr lvl="0"/>
            <a:r>
              <a:rPr lang="en-GB" sz="1400" dirty="0" smtClean="0"/>
              <a:t>- Latent phase of </a:t>
            </a:r>
            <a:r>
              <a:rPr lang="en-GB" sz="1400" dirty="0"/>
              <a:t>labour </a:t>
            </a:r>
            <a:r>
              <a:rPr lang="en-GB" sz="1400" dirty="0" smtClean="0"/>
              <a:t>completed and active phase </a:t>
            </a:r>
            <a:r>
              <a:rPr lang="en-GB" sz="1400" dirty="0"/>
              <a:t>of labour started </a:t>
            </a:r>
            <a:r>
              <a:rPr lang="en-GB" sz="1400" dirty="0" smtClean="0"/>
              <a:t>(cervical dilation of 4 cm or more)</a:t>
            </a:r>
          </a:p>
          <a:p>
            <a:pPr lvl="0"/>
            <a:r>
              <a:rPr lang="en-GB" sz="1400" dirty="0" smtClean="0"/>
              <a:t>- Contraction pattern of 3 contractions every 10 minutes with adequate intensity for 4 hours without cervical changes  </a:t>
            </a:r>
          </a:p>
          <a:p>
            <a:r>
              <a:rPr lang="en-GB" sz="1400" dirty="0" smtClean="0"/>
              <a:t> </a:t>
            </a:r>
          </a:p>
          <a:p>
            <a:r>
              <a:rPr lang="en-GB" sz="1400" b="1" dirty="0" smtClean="0">
                <a:solidFill>
                  <a:srgbClr val="0000FF"/>
                </a:solidFill>
              </a:rPr>
              <a:t>NON-REASSURING </a:t>
            </a:r>
            <a:r>
              <a:rPr lang="en-GB" sz="1400" b="1" dirty="0" err="1" smtClean="0">
                <a:solidFill>
                  <a:srgbClr val="0000FF"/>
                </a:solidFill>
              </a:rPr>
              <a:t>CARDIOTOCOGRAPHIC</a:t>
            </a:r>
            <a:r>
              <a:rPr lang="en-GB" sz="1400" b="1" dirty="0" smtClean="0">
                <a:solidFill>
                  <a:srgbClr val="0000FF"/>
                </a:solidFill>
              </a:rPr>
              <a:t> TRACE:</a:t>
            </a:r>
          </a:p>
          <a:p>
            <a:pPr lvl="0"/>
            <a:r>
              <a:rPr lang="en-GB" sz="1400" dirty="0" smtClean="0"/>
              <a:t>- Recurrent late decelerations lasting for 30 minutes or more  </a:t>
            </a:r>
          </a:p>
          <a:p>
            <a:pPr lvl="0"/>
            <a:r>
              <a:rPr lang="en-GB" sz="1400" dirty="0" smtClean="0"/>
              <a:t>- Atypical variable decelerations in more than 50% of the contractions for 30 minutes or more  </a:t>
            </a:r>
          </a:p>
          <a:p>
            <a:pPr lvl="0"/>
            <a:r>
              <a:rPr lang="en-GB" sz="1400" dirty="0" smtClean="0"/>
              <a:t>- Prolonged decelerations: decrease in foetal heart rate (FHR) by ≥ 15 beats per minute (bpm) for 2 to 10 minutes</a:t>
            </a:r>
          </a:p>
          <a:p>
            <a:pPr lvl="0"/>
            <a:r>
              <a:rPr lang="en-GB" sz="1400" dirty="0" smtClean="0"/>
              <a:t>- Foetal bradycardia: FHR &lt; 100 bpm for more than 10 min </a:t>
            </a:r>
          </a:p>
          <a:p>
            <a:pPr lvl="0"/>
            <a:r>
              <a:rPr lang="en-GB" sz="1400" dirty="0" smtClean="0"/>
              <a:t>- Reduction in variability indicating a need for intervention</a:t>
            </a:r>
          </a:p>
          <a:p>
            <a:pPr lvl="0"/>
            <a:r>
              <a:rPr lang="en-GB" sz="1400" dirty="0" smtClean="0"/>
              <a:t>- Sinusoidal FHR pattern</a:t>
            </a:r>
          </a:p>
          <a:p>
            <a:r>
              <a:rPr lang="en-GB" sz="1400" b="1" dirty="0" smtClean="0">
                <a:solidFill>
                  <a:srgbClr val="0000FF"/>
                </a:solidFill>
              </a:rPr>
              <a:t> </a:t>
            </a:r>
          </a:p>
          <a:p>
            <a:r>
              <a:rPr lang="en-GB" sz="1400" b="1" dirty="0" smtClean="0">
                <a:solidFill>
                  <a:srgbClr val="0000FF"/>
                </a:solidFill>
              </a:rPr>
              <a:t>UTERINE </a:t>
            </a:r>
            <a:r>
              <a:rPr lang="en-GB" sz="1400" b="1" dirty="0" err="1" smtClean="0">
                <a:solidFill>
                  <a:srgbClr val="0000FF"/>
                </a:solidFill>
              </a:rPr>
              <a:t>TACHYSYSTOLE</a:t>
            </a:r>
            <a:r>
              <a:rPr lang="en-GB" sz="1400" dirty="0" smtClean="0"/>
              <a:t>: Six or more contractions in 10 minutes for at least 30 minutes  </a:t>
            </a:r>
          </a:p>
          <a:p>
            <a:r>
              <a:rPr lang="en-GB" sz="1400" dirty="0" smtClean="0"/>
              <a:t> </a:t>
            </a:r>
          </a:p>
          <a:p>
            <a:r>
              <a:rPr lang="en-GB" sz="1400" b="1" dirty="0" smtClean="0">
                <a:solidFill>
                  <a:srgbClr val="0000FF"/>
                </a:solidFill>
              </a:rPr>
              <a:t>HYPERTONICITY</a:t>
            </a:r>
            <a:r>
              <a:rPr lang="en-GB" sz="1400" dirty="0" smtClean="0"/>
              <a:t>: Sustained uterine contractions for more than 2 minutes without complete uterine relaxation</a:t>
            </a:r>
          </a:p>
          <a:p>
            <a:r>
              <a:rPr lang="en-GB" sz="1400" dirty="0" smtClean="0"/>
              <a:t> </a:t>
            </a:r>
          </a:p>
          <a:p>
            <a:r>
              <a:rPr lang="en-GB" sz="1400" b="1" dirty="0" smtClean="0">
                <a:solidFill>
                  <a:srgbClr val="0000FF"/>
                </a:solidFill>
              </a:rPr>
              <a:t>UTERINE </a:t>
            </a:r>
            <a:r>
              <a:rPr lang="en-GB" sz="1400" b="1" dirty="0" err="1" smtClean="0">
                <a:solidFill>
                  <a:srgbClr val="0000FF"/>
                </a:solidFill>
              </a:rPr>
              <a:t>HYPERSTIMULATION</a:t>
            </a:r>
            <a:r>
              <a:rPr lang="en-GB" sz="1400" dirty="0" smtClean="0"/>
              <a:t>: Excessive uterine activity with abnormal FHR  </a:t>
            </a:r>
          </a:p>
          <a:p>
            <a:r>
              <a:rPr lang="en-GB" sz="1400" dirty="0" smtClean="0"/>
              <a:t> 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397534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23528" y="203239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EXAMPLE 1</a:t>
            </a:r>
            <a:endParaRPr lang="es-ES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1763688" y="2032392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NO </a:t>
            </a:r>
            <a:r>
              <a:rPr lang="es-ES" b="1" dirty="0" err="1" smtClean="0"/>
              <a:t>OR</a:t>
            </a:r>
            <a:r>
              <a:rPr lang="es-ES" b="1" dirty="0" smtClean="0"/>
              <a:t> LITTLE UA</a:t>
            </a:r>
            <a:endParaRPr lang="es-ES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4716016" y="189766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Increase the dose </a:t>
            </a:r>
            <a:r>
              <a:rPr lang="en-GB" dirty="0"/>
              <a:t>according to the </a:t>
            </a:r>
            <a:r>
              <a:rPr lang="en-GB" dirty="0" smtClean="0"/>
              <a:t>3 + 1 regimen.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251520" y="65262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ORAL </a:t>
            </a:r>
            <a:r>
              <a:rPr lang="es-ES" sz="2400" b="1" dirty="0" err="1" smtClean="0"/>
              <a:t>MISOPROSTOL</a:t>
            </a:r>
            <a:endParaRPr lang="es-ES" sz="2400" b="1" dirty="0"/>
          </a:p>
        </p:txBody>
      </p:sp>
      <p:sp>
        <p:nvSpPr>
          <p:cNvPr id="13" name="CuadroTexto 12"/>
          <p:cNvSpPr txBox="1"/>
          <p:nvPr/>
        </p:nvSpPr>
        <p:spPr>
          <a:xfrm>
            <a:off x="6804248" y="4705980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err="1" smtClean="0">
                <a:solidFill>
                  <a:srgbClr val="FF0000"/>
                </a:solidFill>
              </a:rPr>
              <a:t>Start</a:t>
            </a:r>
            <a:r>
              <a:rPr lang="es-ES" sz="1400" b="1" dirty="0" smtClean="0">
                <a:solidFill>
                  <a:srgbClr val="FF0000"/>
                </a:solidFill>
              </a:rPr>
              <a:t> </a:t>
            </a:r>
            <a:r>
              <a:rPr lang="es-ES" sz="1400" b="1" dirty="0" err="1" smtClean="0">
                <a:solidFill>
                  <a:srgbClr val="FF0000"/>
                </a:solidFill>
              </a:rPr>
              <a:t>oxytocin</a:t>
            </a:r>
            <a:r>
              <a:rPr lang="es-ES" sz="1400" b="1" dirty="0" smtClean="0">
                <a:solidFill>
                  <a:srgbClr val="FF0000"/>
                </a:solidFill>
              </a:rPr>
              <a:t> </a:t>
            </a:r>
            <a:r>
              <a:rPr lang="es-ES" sz="1400" b="1" dirty="0" err="1" smtClean="0">
                <a:solidFill>
                  <a:srgbClr val="FF0000"/>
                </a:solidFill>
              </a:rPr>
              <a:t>protocol</a:t>
            </a:r>
            <a:endParaRPr lang="es-ES" sz="1400" b="1" dirty="0">
              <a:solidFill>
                <a:srgbClr val="FF0000"/>
              </a:solidFill>
            </a:endParaRPr>
          </a:p>
        </p:txBody>
      </p:sp>
      <p:sp>
        <p:nvSpPr>
          <p:cNvPr id="14" name="Flecha arriba 13"/>
          <p:cNvSpPr/>
          <p:nvPr/>
        </p:nvSpPr>
        <p:spPr>
          <a:xfrm>
            <a:off x="7452320" y="4273932"/>
            <a:ext cx="216024" cy="36004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6301" y="1927116"/>
            <a:ext cx="1546357" cy="579884"/>
          </a:xfrm>
          <a:prstGeom prst="rect">
            <a:avLst/>
          </a:prstGeom>
        </p:spPr>
      </p:pic>
      <p:pic>
        <p:nvPicPr>
          <p:cNvPr id="9" name="Imagen 8" descr="Captura de pantalla 2017-01-18 a la(s) 07.46.2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4934"/>
            <a:ext cx="9144000" cy="1424146"/>
          </a:xfrm>
          <a:prstGeom prst="rect">
            <a:avLst/>
          </a:prstGeom>
        </p:spPr>
      </p:pic>
      <p:sp>
        <p:nvSpPr>
          <p:cNvPr id="17" name="Elipse 16"/>
          <p:cNvSpPr/>
          <p:nvPr/>
        </p:nvSpPr>
        <p:spPr>
          <a:xfrm>
            <a:off x="6732240" y="3645024"/>
            <a:ext cx="360040" cy="43204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2740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23528" y="83671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EXAMPLE 2</a:t>
            </a:r>
            <a:endParaRPr lang="es-ES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1835696" y="89942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OPTIMAL UA achieved</a:t>
            </a:r>
            <a:endParaRPr lang="en-GB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5220072" y="836712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Maintain the dose and continue with the </a:t>
            </a:r>
            <a:r>
              <a:rPr lang="en-GB" dirty="0" smtClean="0"/>
              <a:t>3 + 1 regimen.</a:t>
            </a:r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764704"/>
            <a:ext cx="1546357" cy="579884"/>
          </a:xfrm>
          <a:prstGeom prst="rect">
            <a:avLst/>
          </a:prstGeom>
        </p:spPr>
      </p:pic>
      <p:pic>
        <p:nvPicPr>
          <p:cNvPr id="2" name="Imagen 1" descr="Captura de pantalla 2017-01-18 a la(s) 07.47.3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966"/>
            <a:ext cx="9144000" cy="1624069"/>
          </a:xfrm>
          <a:prstGeom prst="rect">
            <a:avLst/>
          </a:prstGeom>
        </p:spPr>
      </p:pic>
      <p:pic>
        <p:nvPicPr>
          <p:cNvPr id="3" name="Imagen 2" descr="Captura de pantalla 2017-01-18 a la(s) 07.47.4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1128"/>
            <a:ext cx="9144000" cy="1446898"/>
          </a:xfrm>
          <a:prstGeom prst="rect">
            <a:avLst/>
          </a:prstGeom>
        </p:spPr>
      </p:pic>
      <p:sp>
        <p:nvSpPr>
          <p:cNvPr id="12" name="Elipse 11"/>
          <p:cNvSpPr/>
          <p:nvPr/>
        </p:nvSpPr>
        <p:spPr>
          <a:xfrm>
            <a:off x="8172400" y="3501008"/>
            <a:ext cx="360040" cy="43204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Elipse 12"/>
          <p:cNvSpPr/>
          <p:nvPr/>
        </p:nvSpPr>
        <p:spPr>
          <a:xfrm>
            <a:off x="7020272" y="5517232"/>
            <a:ext cx="360040" cy="43204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40167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23528" y="83671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EXAMPLE 3</a:t>
            </a:r>
            <a:endParaRPr lang="es-ES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1835696" y="764704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LOSS of UA when OFF drug, after having achieved optimal UA or active labour</a:t>
            </a:r>
            <a:endParaRPr lang="en-GB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5796136" y="692696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Respect the rest period and restart with dose depending on the previous level of UA.</a:t>
            </a:r>
            <a:endParaRPr lang="en-GB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5323" y="764704"/>
            <a:ext cx="1546357" cy="579884"/>
          </a:xfrm>
          <a:prstGeom prst="rect">
            <a:avLst/>
          </a:prstGeom>
        </p:spPr>
      </p:pic>
      <p:pic>
        <p:nvPicPr>
          <p:cNvPr id="2" name="Imagen 1" descr="Captura de pantalla 2017-01-18 a la(s) 07.48.16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" y="2348880"/>
            <a:ext cx="9144000" cy="1582994"/>
          </a:xfrm>
          <a:prstGeom prst="rect">
            <a:avLst/>
          </a:prstGeom>
        </p:spPr>
      </p:pic>
      <p:sp>
        <p:nvSpPr>
          <p:cNvPr id="9" name="Elipse 8"/>
          <p:cNvSpPr/>
          <p:nvPr/>
        </p:nvSpPr>
        <p:spPr>
          <a:xfrm>
            <a:off x="8172400" y="3429000"/>
            <a:ext cx="360040" cy="43204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86443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835696" y="908720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LOSS of UA when </a:t>
            </a:r>
            <a:r>
              <a:rPr lang="en-GB" b="1" dirty="0" smtClean="0"/>
              <a:t>ON </a:t>
            </a:r>
            <a:r>
              <a:rPr lang="en-GB" b="1" dirty="0"/>
              <a:t>drug, after having achieved optimal UA or active labour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5796136" y="836712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Increase </a:t>
            </a:r>
            <a:r>
              <a:rPr lang="en-US" dirty="0"/>
              <a:t>the dose and follow the 3+1 regimen</a:t>
            </a:r>
            <a:r>
              <a:rPr lang="es-ES_tradnl" dirty="0" smtClean="0"/>
              <a:t>.</a:t>
            </a:r>
            <a:endParaRPr lang="es-ES_tradnl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908720"/>
            <a:ext cx="1546357" cy="579884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51520" y="1024525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/>
              <a:t>EXAMPLE</a:t>
            </a:r>
            <a:r>
              <a:rPr lang="es-ES" b="1" dirty="0" smtClean="0"/>
              <a:t> 4</a:t>
            </a:r>
            <a:endParaRPr lang="es-ES" b="1" dirty="0"/>
          </a:p>
        </p:txBody>
      </p:sp>
      <p:pic>
        <p:nvPicPr>
          <p:cNvPr id="2" name="Imagen 1" descr="Captura de pantalla 2017-01-18 a la(s) 07.50.28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2132856"/>
            <a:ext cx="9144000" cy="1558302"/>
          </a:xfrm>
          <a:prstGeom prst="rect">
            <a:avLst/>
          </a:prstGeom>
        </p:spPr>
      </p:pic>
      <p:pic>
        <p:nvPicPr>
          <p:cNvPr id="3" name="Imagen 2" descr="Captura de pantalla 2017-01-18 a la(s) 07.50.38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75416"/>
            <a:ext cx="9144000" cy="1555169"/>
          </a:xfrm>
          <a:prstGeom prst="rect">
            <a:avLst/>
          </a:prstGeom>
        </p:spPr>
      </p:pic>
      <p:sp>
        <p:nvSpPr>
          <p:cNvPr id="13" name="Elipse 12"/>
          <p:cNvSpPr/>
          <p:nvPr/>
        </p:nvSpPr>
        <p:spPr>
          <a:xfrm>
            <a:off x="7308304" y="3170166"/>
            <a:ext cx="360040" cy="43204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Elipse 13"/>
          <p:cNvSpPr/>
          <p:nvPr/>
        </p:nvSpPr>
        <p:spPr>
          <a:xfrm>
            <a:off x="7308304" y="5229200"/>
            <a:ext cx="360040" cy="43204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7216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835696" y="908720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U</a:t>
            </a:r>
            <a:r>
              <a:rPr lang="en-GB" b="1" dirty="0" smtClean="0"/>
              <a:t>terine  </a:t>
            </a:r>
            <a:r>
              <a:rPr lang="en-GB" b="1" dirty="0" err="1" smtClean="0"/>
              <a:t>tachysystole</a:t>
            </a:r>
            <a:r>
              <a:rPr lang="en-GB" b="1" dirty="0" smtClean="0"/>
              <a:t> </a:t>
            </a:r>
          </a:p>
          <a:p>
            <a:r>
              <a:rPr lang="en-GB" b="1" dirty="0" smtClean="0"/>
              <a:t>or </a:t>
            </a:r>
            <a:r>
              <a:rPr lang="en-GB" b="1" dirty="0" err="1" smtClean="0"/>
              <a:t>hypertonicity</a:t>
            </a:r>
            <a:endParaRPr lang="es-ES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5364088" y="836712"/>
            <a:ext cx="33123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STOP treatment (if later UA falls below optimal levels, restart treatment with a lower dose than before the episode of </a:t>
            </a:r>
            <a:r>
              <a:rPr lang="en-US" dirty="0" err="1" smtClean="0"/>
              <a:t>hyperstimulation</a:t>
            </a:r>
            <a:r>
              <a:rPr lang="en-US" dirty="0" smtClean="0"/>
              <a:t>)</a:t>
            </a:r>
            <a:r>
              <a:rPr lang="es-ES_tradnl" dirty="0" smtClean="0"/>
              <a:t> </a:t>
            </a:r>
            <a:endParaRPr lang="es-ES_tradnl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908720"/>
            <a:ext cx="1546357" cy="579884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51520" y="1024525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/>
              <a:t>EXAMPLE</a:t>
            </a:r>
            <a:r>
              <a:rPr lang="es-ES" b="1" dirty="0" smtClean="0"/>
              <a:t> 5</a:t>
            </a:r>
            <a:endParaRPr lang="es-ES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4427984" y="4941168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Uterine  </a:t>
            </a:r>
            <a:r>
              <a:rPr lang="en-GB" sz="1400" b="1" dirty="0" err="1">
                <a:solidFill>
                  <a:srgbClr val="FF0000"/>
                </a:solidFill>
              </a:rPr>
              <a:t>tachysystole</a:t>
            </a:r>
            <a:r>
              <a:rPr lang="en-GB" sz="14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or </a:t>
            </a:r>
            <a:r>
              <a:rPr lang="en-GB" sz="1400" b="1" dirty="0" err="1">
                <a:solidFill>
                  <a:srgbClr val="FF0000"/>
                </a:solidFill>
              </a:rPr>
              <a:t>hypertonicity</a:t>
            </a:r>
            <a:endParaRPr lang="es-ES" sz="1400" b="1" dirty="0">
              <a:solidFill>
                <a:srgbClr val="FF0000"/>
              </a:solidFill>
            </a:endParaRPr>
          </a:p>
        </p:txBody>
      </p:sp>
      <p:sp>
        <p:nvSpPr>
          <p:cNvPr id="10" name="Flecha arriba 9"/>
          <p:cNvSpPr/>
          <p:nvPr/>
        </p:nvSpPr>
        <p:spPr>
          <a:xfrm>
            <a:off x="5148064" y="4456276"/>
            <a:ext cx="216024" cy="36004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3" name="Imagen 2" descr="Captura de pantalla 2017-01-29 a la(s) 19.46.5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8788"/>
            <a:ext cx="9144000" cy="184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42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150</Words>
  <Application>Microsoft Macintosh PowerPoint</Application>
  <PresentationFormat>Presentación en pantalla (4:3)</PresentationFormat>
  <Paragraphs>45</Paragraphs>
  <Slides>7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9" baseType="lpstr">
      <vt:lpstr>Tema de Office</vt:lpstr>
      <vt:lpstr>Documento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AMANDA LOPEZ PICADO</dc:creator>
  <cp:lastModifiedBy>OIANE</cp:lastModifiedBy>
  <cp:revision>26</cp:revision>
  <dcterms:created xsi:type="dcterms:W3CDTF">2016-09-21T05:58:17Z</dcterms:created>
  <dcterms:modified xsi:type="dcterms:W3CDTF">2017-01-29T18:47:57Z</dcterms:modified>
</cp:coreProperties>
</file>