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ms-M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978349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0687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8640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07478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19377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425977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620770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51161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s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13408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5968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968620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ms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8F96B-05BC-4D5D-87E8-C72EC7629F2C}" type="datetimeFigureOut">
              <a:rPr lang="ms-MY" smtClean="0"/>
              <a:t>19/06/2020</a:t>
            </a:fld>
            <a:endParaRPr lang="ms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ms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FEF52-65E7-4F0C-93A6-42564DAFF005}" type="slidenum">
              <a:rPr lang="ms-MY" smtClean="0"/>
              <a:t>‹#›</a:t>
            </a:fld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13543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024"/>
          <p:cNvGrpSpPr/>
          <p:nvPr/>
        </p:nvGrpSpPr>
        <p:grpSpPr>
          <a:xfrm>
            <a:off x="1666430" y="863125"/>
            <a:ext cx="9631110" cy="4896740"/>
            <a:chOff x="3594100" y="1397000"/>
            <a:chExt cx="6802119" cy="4032250"/>
          </a:xfrm>
        </p:grpSpPr>
        <p:sp>
          <p:nvSpPr>
            <p:cNvPr id="5" name="TextBox 4"/>
            <p:cNvSpPr txBox="1"/>
            <p:nvPr/>
          </p:nvSpPr>
          <p:spPr>
            <a:xfrm>
              <a:off x="6221339" y="1588331"/>
              <a:ext cx="2367185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Consented subjects </a:t>
              </a:r>
            </a:p>
            <a:p>
              <a:pPr algn="ctr"/>
              <a:r>
                <a:rPr lang="en-US" sz="1200" dirty="0" smtClean="0"/>
                <a:t>(38 Control &amp; 32 PE)</a:t>
              </a:r>
              <a:endParaRPr lang="ms-MY" sz="12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28457" y="2244934"/>
              <a:ext cx="2367185" cy="22809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Sample collection </a:t>
              </a:r>
              <a:r>
                <a:rPr lang="en-US" sz="1200" dirty="0" smtClean="0"/>
                <a:t>at delivery (</a:t>
              </a:r>
              <a:r>
                <a:rPr lang="en-US" sz="1200" dirty="0" err="1" smtClean="0"/>
                <a:t>Labour</a:t>
              </a:r>
              <a:r>
                <a:rPr lang="en-US" sz="1200" dirty="0" smtClean="0"/>
                <a:t> Room)</a:t>
              </a:r>
              <a:endParaRPr lang="ms-MY" sz="12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90218" y="2878509"/>
              <a:ext cx="1531122" cy="22809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MNC Isolation</a:t>
              </a:r>
              <a:endParaRPr lang="ms-MY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39370" y="2878509"/>
              <a:ext cx="1531122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Maternal &amp; Perinatal data collection </a:t>
              </a:r>
              <a:r>
                <a:rPr lang="en-US" sz="1200" dirty="0" smtClean="0"/>
                <a:t>from subject’s note</a:t>
              </a:r>
              <a:endParaRPr lang="ms-MY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588522" y="2884021"/>
              <a:ext cx="1531122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UCB Parameter analysis </a:t>
              </a:r>
              <a:r>
                <a:rPr lang="en-US" sz="1200" dirty="0" smtClean="0"/>
                <a:t>by Flow cytometry</a:t>
              </a:r>
              <a:endParaRPr lang="ms-MY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90217" y="3446686"/>
              <a:ext cx="1531122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HSC markers expression </a:t>
              </a:r>
              <a:r>
                <a:rPr lang="en-US" sz="1200" dirty="0" smtClean="0"/>
                <a:t>by Flow cytometry</a:t>
              </a:r>
              <a:endParaRPr lang="ms-MY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748405" y="4090998"/>
              <a:ext cx="1531122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MNC </a:t>
              </a:r>
            </a:p>
            <a:p>
              <a:pPr algn="ctr"/>
              <a:r>
                <a:rPr lang="en-US" sz="1200" dirty="0" smtClean="0"/>
                <a:t>(pre-selection</a:t>
              </a:r>
              <a:r>
                <a:rPr lang="en-US" sz="1200" b="1" dirty="0" smtClean="0"/>
                <a:t>)</a:t>
              </a:r>
              <a:endParaRPr lang="ms-MY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93517" y="4090998"/>
              <a:ext cx="1531122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CD34+ enriched cells</a:t>
              </a:r>
            </a:p>
            <a:p>
              <a:pPr algn="ctr"/>
              <a:r>
                <a:rPr lang="en-US" sz="1200" dirty="0" smtClean="0"/>
                <a:t>(post-selection)</a:t>
              </a:r>
              <a:endParaRPr lang="ms-MY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693517" y="4754360"/>
              <a:ext cx="1531122" cy="380161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CFU assay</a:t>
              </a:r>
            </a:p>
            <a:p>
              <a:pPr algn="ctr"/>
              <a:r>
                <a:rPr lang="en-US" sz="1200" dirty="0" smtClean="0"/>
                <a:t>(HSC differentiated cells)</a:t>
              </a:r>
              <a:endParaRPr lang="ms-MY" sz="1200" dirty="0"/>
            </a:p>
          </p:txBody>
        </p:sp>
        <p:sp>
          <p:nvSpPr>
            <p:cNvPr id="25" name="Down Arrow 24"/>
            <p:cNvSpPr/>
            <p:nvPr/>
          </p:nvSpPr>
          <p:spPr>
            <a:xfrm>
              <a:off x="7313624" y="2017877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28" name="Down Arrow 27"/>
            <p:cNvSpPr/>
            <p:nvPr/>
          </p:nvSpPr>
          <p:spPr>
            <a:xfrm>
              <a:off x="7308085" y="2656789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30" name="Down Arrow 29"/>
            <p:cNvSpPr/>
            <p:nvPr/>
          </p:nvSpPr>
          <p:spPr>
            <a:xfrm>
              <a:off x="9296145" y="2658748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5404958" y="2646829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cxnSp>
          <p:nvCxnSpPr>
            <p:cNvPr id="27" name="Straight Connector 26"/>
            <p:cNvCxnSpPr>
              <a:stCxn id="31" idx="0"/>
              <a:endCxn id="30" idx="0"/>
            </p:cNvCxnSpPr>
            <p:nvPr/>
          </p:nvCxnSpPr>
          <p:spPr>
            <a:xfrm>
              <a:off x="5462896" y="2646829"/>
              <a:ext cx="3891187" cy="119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Down Arrow 33"/>
            <p:cNvSpPr/>
            <p:nvPr/>
          </p:nvSpPr>
          <p:spPr>
            <a:xfrm>
              <a:off x="5404958" y="3197585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35" name="Down Arrow 34"/>
            <p:cNvSpPr/>
            <p:nvPr/>
          </p:nvSpPr>
          <p:spPr>
            <a:xfrm>
              <a:off x="6408258" y="3860947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38" name="Down Arrow 37"/>
            <p:cNvSpPr/>
            <p:nvPr/>
          </p:nvSpPr>
          <p:spPr>
            <a:xfrm>
              <a:off x="4469301" y="3849028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39" name="Down Arrow 38"/>
            <p:cNvSpPr/>
            <p:nvPr/>
          </p:nvSpPr>
          <p:spPr>
            <a:xfrm>
              <a:off x="6408258" y="4524309"/>
              <a:ext cx="115876" cy="2032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cxnSp>
          <p:nvCxnSpPr>
            <p:cNvPr id="52" name="Straight Connector 51"/>
            <p:cNvCxnSpPr>
              <a:stCxn id="38" idx="0"/>
              <a:endCxn id="35" idx="0"/>
            </p:cNvCxnSpPr>
            <p:nvPr/>
          </p:nvCxnSpPr>
          <p:spPr>
            <a:xfrm>
              <a:off x="4527239" y="3849028"/>
              <a:ext cx="1938957" cy="119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12" idx="2"/>
            </p:cNvCxnSpPr>
            <p:nvPr/>
          </p:nvCxnSpPr>
          <p:spPr>
            <a:xfrm>
              <a:off x="5455778" y="3846796"/>
              <a:ext cx="0" cy="103067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ight Arrow 54"/>
            <p:cNvSpPr/>
            <p:nvPr/>
          </p:nvSpPr>
          <p:spPr>
            <a:xfrm>
              <a:off x="5456546" y="4820320"/>
              <a:ext cx="230621" cy="12311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196189" y="4514718"/>
              <a:ext cx="1570111" cy="228096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Statistical analysis (SPSS)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594100" y="1397000"/>
              <a:ext cx="6781800" cy="396875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575550" y="3904036"/>
              <a:ext cx="2800350" cy="14633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0350500" y="3916736"/>
              <a:ext cx="45719" cy="14617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7588250" y="5321300"/>
              <a:ext cx="2797809" cy="1079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  <p:sp>
          <p:nvSpPr>
            <p:cNvPr id="1024" name="Down Arrow 1023"/>
            <p:cNvSpPr/>
            <p:nvPr/>
          </p:nvSpPr>
          <p:spPr>
            <a:xfrm>
              <a:off x="8921750" y="3916736"/>
              <a:ext cx="76200" cy="57437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ms-MY" sz="1200"/>
            </a:p>
          </p:txBody>
        </p:sp>
      </p:grpSp>
      <p:sp>
        <p:nvSpPr>
          <p:cNvPr id="1028" name="TextBox 1027"/>
          <p:cNvSpPr txBox="1"/>
          <p:nvPr/>
        </p:nvSpPr>
        <p:spPr>
          <a:xfrm>
            <a:off x="2316480" y="6066931"/>
            <a:ext cx="86807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ADDITIONAL FILE 1</a:t>
            </a:r>
            <a:endParaRPr lang="ms-MY" sz="1600" b="1" dirty="0"/>
          </a:p>
        </p:txBody>
      </p:sp>
    </p:spTree>
    <p:extLst>
      <p:ext uri="{BB962C8B-B14F-4D97-AF65-F5344CB8AC3E}">
        <p14:creationId xmlns:p14="http://schemas.microsoft.com/office/powerpoint/2010/main" val="980105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65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J39PF2JB</dc:creator>
  <cp:lastModifiedBy>user</cp:lastModifiedBy>
  <cp:revision>12</cp:revision>
  <dcterms:created xsi:type="dcterms:W3CDTF">2020-02-19T02:11:21Z</dcterms:created>
  <dcterms:modified xsi:type="dcterms:W3CDTF">2020-06-19T03:56:05Z</dcterms:modified>
</cp:coreProperties>
</file>