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0" r:id="rId3"/>
    <p:sldId id="296" r:id="rId4"/>
    <p:sldId id="293" r:id="rId5"/>
    <p:sldId id="257" r:id="rId6"/>
    <p:sldId id="258" r:id="rId7"/>
    <p:sldId id="294" r:id="rId8"/>
    <p:sldId id="295" r:id="rId9"/>
    <p:sldId id="267" r:id="rId10"/>
    <p:sldId id="268" r:id="rId11"/>
    <p:sldId id="270" r:id="rId12"/>
    <p:sldId id="259" r:id="rId13"/>
    <p:sldId id="261" r:id="rId14"/>
    <p:sldId id="262" r:id="rId15"/>
    <p:sldId id="264" r:id="rId16"/>
    <p:sldId id="265" r:id="rId17"/>
    <p:sldId id="266" r:id="rId18"/>
    <p:sldId id="275" r:id="rId19"/>
    <p:sldId id="272" r:id="rId20"/>
    <p:sldId id="273" r:id="rId21"/>
    <p:sldId id="276" r:id="rId22"/>
    <p:sldId id="281" r:id="rId23"/>
    <p:sldId id="277" r:id="rId24"/>
    <p:sldId id="280" r:id="rId25"/>
    <p:sldId id="279" r:id="rId26"/>
    <p:sldId id="282" r:id="rId27"/>
    <p:sldId id="283" r:id="rId28"/>
    <p:sldId id="284" r:id="rId29"/>
    <p:sldId id="285" r:id="rId30"/>
    <p:sldId id="286"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532" autoAdjust="0"/>
  </p:normalViewPr>
  <p:slideViewPr>
    <p:cSldViewPr>
      <p:cViewPr varScale="1">
        <p:scale>
          <a:sx n="77" d="100"/>
          <a:sy n="77" d="100"/>
        </p:scale>
        <p:origin x="1122" y="78"/>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9203DEE-4E39-481A-8C41-208FF6976D5C}" type="datetimeFigureOut">
              <a:rPr lang="en-US" smtClean="0"/>
              <a:t>21-Jul-20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3340181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203DEE-4E39-481A-8C41-208FF6976D5C}" type="datetimeFigureOut">
              <a:rPr lang="en-US" smtClean="0"/>
              <a:t>21-Jul-20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879834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203DEE-4E39-481A-8C41-208FF6976D5C}" type="datetimeFigureOut">
              <a:rPr lang="en-US" smtClean="0"/>
              <a:t>21-Jul-20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37248738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9203DEE-4E39-481A-8C41-208FF6976D5C}" type="datetimeFigureOut">
              <a:rPr lang="en-US" smtClean="0"/>
              <a:t>21-Jul-20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2530904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9203DEE-4E39-481A-8C41-208FF6976D5C}" type="datetimeFigureOut">
              <a:rPr lang="en-US" smtClean="0"/>
              <a:t>21-Jul-20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4188937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203DEE-4E39-481A-8C41-208FF6976D5C}" type="datetimeFigureOut">
              <a:rPr lang="en-US" smtClean="0"/>
              <a:t>21-Jul-20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7277226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203DEE-4E39-481A-8C41-208FF6976D5C}" type="datetimeFigureOut">
              <a:rPr lang="en-US" smtClean="0"/>
              <a:t>21-Jul-20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7099947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203DEE-4E39-481A-8C41-208FF6976D5C}" type="datetimeFigureOut">
              <a:rPr lang="en-US" smtClean="0"/>
              <a:t>21-Jul-20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336078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203DEE-4E39-481A-8C41-208FF6976D5C}" type="datetimeFigureOut">
              <a:rPr lang="en-US" smtClean="0"/>
              <a:t>21-Jul-20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2946483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203DEE-4E39-481A-8C41-208FF6976D5C}" type="datetimeFigureOut">
              <a:rPr lang="en-US" smtClean="0"/>
              <a:t>21-Jul-20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1103881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9203DEE-4E39-481A-8C41-208FF6976D5C}" type="datetimeFigureOut">
              <a:rPr lang="en-US" smtClean="0"/>
              <a:t>21-Jul-20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9216C3A-45B3-4D9E-9709-12C94313D2C2}" type="slidenum">
              <a:rPr lang="en-US" smtClean="0"/>
              <a:t>‹#›</a:t>
            </a:fld>
            <a:endParaRPr lang="en-US"/>
          </a:p>
        </p:txBody>
      </p:sp>
    </p:spTree>
    <p:extLst>
      <p:ext uri="{BB962C8B-B14F-4D97-AF65-F5344CB8AC3E}">
        <p14:creationId xmlns:p14="http://schemas.microsoft.com/office/powerpoint/2010/main" val="509038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203DEE-4E39-481A-8C41-208FF6976D5C}" type="datetimeFigureOut">
              <a:rPr lang="en-US" smtClean="0"/>
              <a:t>21-Jul-20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9216C3A-45B3-4D9E-9709-12C94313D2C2}" type="slidenum">
              <a:rPr lang="en-US" smtClean="0"/>
              <a:t>‹#›</a:t>
            </a:fld>
            <a:endParaRPr lang="en-US"/>
          </a:p>
        </p:txBody>
      </p:sp>
    </p:spTree>
    <p:extLst>
      <p:ext uri="{BB962C8B-B14F-4D97-AF65-F5344CB8AC3E}">
        <p14:creationId xmlns:p14="http://schemas.microsoft.com/office/powerpoint/2010/main" val="1373292401"/>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Respectful maternity care</a:t>
            </a:r>
          </a:p>
        </p:txBody>
      </p:sp>
      <p:sp>
        <p:nvSpPr>
          <p:cNvPr id="3" name="Subtitle 2"/>
          <p:cNvSpPr>
            <a:spLocks noGrp="1"/>
          </p:cNvSpPr>
          <p:nvPr>
            <p:ph idx="1"/>
          </p:nvPr>
        </p:nvSpPr>
        <p:spPr/>
        <p:txBody>
          <a:bodyPr/>
          <a:lstStyle/>
          <a:p>
            <a:r>
              <a:rPr lang="en-US" dirty="0"/>
              <a:t>A basic human right</a:t>
            </a:r>
          </a:p>
        </p:txBody>
      </p:sp>
    </p:spTree>
    <p:extLst>
      <p:ext uri="{BB962C8B-B14F-4D97-AF65-F5344CB8AC3E}">
        <p14:creationId xmlns:p14="http://schemas.microsoft.com/office/powerpoint/2010/main" val="2867303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561B529-F490-4672-AD99-D0AFC0E9412D}"/>
              </a:ext>
            </a:extLst>
          </p:cNvPr>
          <p:cNvSpPr>
            <a:spLocks noGrp="1"/>
          </p:cNvSpPr>
          <p:nvPr>
            <p:ph type="title"/>
          </p:nvPr>
        </p:nvSpPr>
        <p:spPr>
          <a:xfrm>
            <a:off x="762000" y="2362200"/>
            <a:ext cx="7772400" cy="1362075"/>
          </a:xfrm>
        </p:spPr>
        <p:txBody>
          <a:bodyPr/>
          <a:lstStyle/>
          <a:p>
            <a:pPr algn="ctr"/>
            <a:r>
              <a:rPr lang="en-US" dirty="0"/>
              <a:t>I. The women's stories</a:t>
            </a:r>
          </a:p>
        </p:txBody>
      </p:sp>
    </p:spTree>
    <p:extLst>
      <p:ext uri="{BB962C8B-B14F-4D97-AF65-F5344CB8AC3E}">
        <p14:creationId xmlns:p14="http://schemas.microsoft.com/office/powerpoint/2010/main" val="2511718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A489F-8FDC-4E03-A6AD-428677BEF658}"/>
              </a:ext>
            </a:extLst>
          </p:cNvPr>
          <p:cNvSpPr>
            <a:spLocks noGrp="1"/>
          </p:cNvSpPr>
          <p:nvPr>
            <p:ph type="title"/>
          </p:nvPr>
        </p:nvSpPr>
        <p:spPr>
          <a:xfrm>
            <a:off x="304800" y="1600200"/>
            <a:ext cx="8610600" cy="4168775"/>
          </a:xfrm>
        </p:spPr>
        <p:txBody>
          <a:bodyPr>
            <a:normAutofit fontScale="90000"/>
          </a:bodyPr>
          <a:lstStyle/>
          <a:p>
            <a:pPr marR="0">
              <a:lnSpc>
                <a:spcPct val="200000"/>
              </a:lnSpc>
              <a:spcBef>
                <a:spcPts val="60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 How did this woman’s story make you feel? </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2) What were the key learning points for you as an HCP: </a:t>
            </a:r>
            <a:br>
              <a:rPr lang="en-US" sz="20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effectLst/>
                <a:latin typeface="Calibri" panose="020F0502020204030204" pitchFamily="34" charset="0"/>
                <a:ea typeface="Calibri" panose="020F0502020204030204" pitchFamily="34" charset="0"/>
                <a:cs typeface="Times New Roman" panose="02020603050405020304" pitchFamily="18" charset="0"/>
              </a:rPr>
              <a:t>	</a:t>
            </a: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a.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What went well for this woman?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 What were some of the problems this woman encountered?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 What could be done differently?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2000" dirty="0">
                <a:effectLst/>
                <a:latin typeface="Times New Roman" panose="02020603050405020304" pitchFamily="18" charset="0"/>
                <a:ea typeface="Calibri" panose="020F0502020204030204" pitchFamily="34" charset="0"/>
                <a:cs typeface="Times New Roman" panose="02020603050405020304" pitchFamily="18" charset="0"/>
              </a:rPr>
              <a:t>3) Is this relevant for your facility and for you personally?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Text Placeholder 2">
            <a:extLst>
              <a:ext uri="{FF2B5EF4-FFF2-40B4-BE49-F238E27FC236}">
                <a16:creationId xmlns:a16="http://schemas.microsoft.com/office/drawing/2014/main" id="{71B17481-51CE-48C0-9E84-F7169B52C687}"/>
              </a:ext>
            </a:extLst>
          </p:cNvPr>
          <p:cNvSpPr>
            <a:spLocks noGrp="1"/>
          </p:cNvSpPr>
          <p:nvPr>
            <p:ph type="body" idx="1"/>
          </p:nvPr>
        </p:nvSpPr>
        <p:spPr>
          <a:xfrm>
            <a:off x="609600" y="338931"/>
            <a:ext cx="7772400" cy="880269"/>
          </a:xfrm>
        </p:spPr>
        <p:txBody>
          <a:bodyPr>
            <a:normAutofit/>
          </a:bodyPr>
          <a:lstStyle/>
          <a:p>
            <a:r>
              <a:rPr lang="en-US" sz="4000" dirty="0"/>
              <a:t>Reflection questions</a:t>
            </a:r>
          </a:p>
        </p:txBody>
      </p:sp>
    </p:spTree>
    <p:extLst>
      <p:ext uri="{BB962C8B-B14F-4D97-AF65-F5344CB8AC3E}">
        <p14:creationId xmlns:p14="http://schemas.microsoft.com/office/powerpoint/2010/main" val="536864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2BDC1-FD40-4CBB-8028-03BF14664BC7}"/>
              </a:ext>
            </a:extLst>
          </p:cNvPr>
          <p:cNvSpPr>
            <a:spLocks noGrp="1"/>
          </p:cNvSpPr>
          <p:nvPr>
            <p:ph type="title"/>
          </p:nvPr>
        </p:nvSpPr>
        <p:spPr>
          <a:xfrm>
            <a:off x="838200" y="2286000"/>
            <a:ext cx="7772400" cy="1362075"/>
          </a:xfrm>
        </p:spPr>
        <p:txBody>
          <a:bodyPr/>
          <a:lstStyle/>
          <a:p>
            <a:pPr algn="ctr"/>
            <a:r>
              <a:rPr lang="en-US" dirty="0"/>
              <a:t>II. What is respectful maternity care</a:t>
            </a:r>
          </a:p>
        </p:txBody>
      </p:sp>
    </p:spTree>
    <p:extLst>
      <p:ext uri="{BB962C8B-B14F-4D97-AF65-F5344CB8AC3E}">
        <p14:creationId xmlns:p14="http://schemas.microsoft.com/office/powerpoint/2010/main" val="32371868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Rights of childbearing women (World Health Organization)</a:t>
            </a:r>
          </a:p>
        </p:txBody>
      </p:sp>
      <p:sp>
        <p:nvSpPr>
          <p:cNvPr id="3" name="Content Placeholder 2"/>
          <p:cNvSpPr>
            <a:spLocks noGrp="1"/>
          </p:cNvSpPr>
          <p:nvPr>
            <p:ph idx="1"/>
          </p:nvPr>
        </p:nvSpPr>
        <p:spPr/>
        <p:txBody>
          <a:bodyPr/>
          <a:lstStyle/>
          <a:p>
            <a:r>
              <a:rPr lang="en-US" dirty="0"/>
              <a:t>Right to information and informed consent</a:t>
            </a:r>
          </a:p>
          <a:p>
            <a:r>
              <a:rPr lang="en-US" dirty="0"/>
              <a:t>Right to companion of choice when possible</a:t>
            </a:r>
          </a:p>
          <a:p>
            <a:r>
              <a:rPr lang="en-US" dirty="0"/>
              <a:t>Confidentiality, privacy</a:t>
            </a:r>
          </a:p>
          <a:p>
            <a:r>
              <a:rPr lang="en-US" dirty="0"/>
              <a:t>Dignity, respect</a:t>
            </a:r>
          </a:p>
          <a:p>
            <a:r>
              <a:rPr lang="en-US" dirty="0"/>
              <a:t>Equality and freedom from discrimination</a:t>
            </a:r>
          </a:p>
          <a:p>
            <a:r>
              <a:rPr lang="en-US" dirty="0"/>
              <a:t>Right to continuous care and attention</a:t>
            </a:r>
          </a:p>
        </p:txBody>
      </p:sp>
    </p:spTree>
    <p:extLst>
      <p:ext uri="{BB962C8B-B14F-4D97-AF65-F5344CB8AC3E}">
        <p14:creationId xmlns:p14="http://schemas.microsoft.com/office/powerpoint/2010/main" val="20814578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2050"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228" t="8398" r="13704" b="3509"/>
          <a:stretch/>
        </p:blipFill>
        <p:spPr bwMode="auto">
          <a:xfrm>
            <a:off x="389106" y="661481"/>
            <a:ext cx="8463064" cy="57393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350998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CBE8858-2E22-41E5-8CCC-84E4B772BE2F}"/>
              </a:ext>
            </a:extLst>
          </p:cNvPr>
          <p:cNvSpPr>
            <a:spLocks noGrp="1"/>
          </p:cNvSpPr>
          <p:nvPr>
            <p:ph type="title"/>
          </p:nvPr>
        </p:nvSpPr>
        <p:spPr>
          <a:xfrm>
            <a:off x="914400" y="2895600"/>
            <a:ext cx="7772400" cy="1362075"/>
          </a:xfrm>
        </p:spPr>
        <p:txBody>
          <a:bodyPr>
            <a:normAutofit fontScale="90000"/>
          </a:bodyPr>
          <a:lstStyle/>
          <a:p>
            <a:pPr algn="ctr"/>
            <a:r>
              <a:rPr lang="en-US" dirty="0"/>
              <a:t>III. What is the status of respectful maternity care in Ethiopia</a:t>
            </a:r>
          </a:p>
        </p:txBody>
      </p:sp>
    </p:spTree>
    <p:extLst>
      <p:ext uri="{BB962C8B-B14F-4D97-AF65-F5344CB8AC3E}">
        <p14:creationId xmlns:p14="http://schemas.microsoft.com/office/powerpoint/2010/main" val="5038406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27126D58-3B20-424F-A782-657C1EE3947A}"/>
              </a:ext>
            </a:extLst>
          </p:cNvPr>
          <p:cNvPicPr>
            <a:picLocks noGrp="1" noChangeAspect="1"/>
          </p:cNvPicPr>
          <p:nvPr>
            <p:ph idx="1"/>
          </p:nvPr>
        </p:nvPicPr>
        <p:blipFill>
          <a:blip r:embed="rId2"/>
          <a:stretch>
            <a:fillRect/>
          </a:stretch>
        </p:blipFill>
        <p:spPr>
          <a:xfrm>
            <a:off x="762001" y="1886843"/>
            <a:ext cx="7772400" cy="2345407"/>
          </a:xfrm>
          <a:prstGeom prst="rect">
            <a:avLst/>
          </a:prstGeom>
        </p:spPr>
      </p:pic>
    </p:spTree>
    <p:extLst>
      <p:ext uri="{BB962C8B-B14F-4D97-AF65-F5344CB8AC3E}">
        <p14:creationId xmlns:p14="http://schemas.microsoft.com/office/powerpoint/2010/main" val="3146713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533400" y="2332037"/>
            <a:ext cx="8229600" cy="4525963"/>
          </a:xfrm>
        </p:spPr>
        <p:txBody>
          <a:bodyPr/>
          <a:lstStyle/>
          <a:p>
            <a:r>
              <a:rPr lang="en-US" sz="4000" dirty="0"/>
              <a:t>Poor quality of service and disrespect from health care providers is a major reason why women continue to give birth at home</a:t>
            </a:r>
            <a:r>
              <a:rPr lang="en-US" dirty="0"/>
              <a:t>.</a:t>
            </a:r>
          </a:p>
        </p:txBody>
      </p:sp>
    </p:spTree>
    <p:extLst>
      <p:ext uri="{BB962C8B-B14F-4D97-AF65-F5344CB8AC3E}">
        <p14:creationId xmlns:p14="http://schemas.microsoft.com/office/powerpoint/2010/main" val="29661797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pPr marL="0" indent="0">
              <a:buNone/>
            </a:pPr>
            <a:r>
              <a:rPr lang="en-US" i="1" dirty="0"/>
              <a:t>“I am afraid of delivering in a health facility. They</a:t>
            </a:r>
          </a:p>
          <a:p>
            <a:pPr marL="0" indent="0">
              <a:buNone/>
            </a:pPr>
            <a:r>
              <a:rPr lang="en-US" i="1" dirty="0"/>
              <a:t>[health professionals] don’t allow my family members</a:t>
            </a:r>
          </a:p>
          <a:p>
            <a:pPr marL="0" indent="0">
              <a:buNone/>
            </a:pPr>
            <a:r>
              <a:rPr lang="en-US" i="1" dirty="0"/>
              <a:t>(who are the main source of psychological support and</a:t>
            </a:r>
          </a:p>
          <a:p>
            <a:pPr marL="0" indent="0">
              <a:buNone/>
            </a:pPr>
            <a:r>
              <a:rPr lang="en-US" i="1" dirty="0"/>
              <a:t>comfort) to accompany me in the labor ward. They</a:t>
            </a:r>
          </a:p>
          <a:p>
            <a:pPr marL="0" indent="0">
              <a:buNone/>
            </a:pPr>
            <a:r>
              <a:rPr lang="en-US" i="1" dirty="0"/>
              <a:t>leave us alone on the delivery couch and everybody</a:t>
            </a:r>
          </a:p>
          <a:p>
            <a:pPr marL="0" indent="0">
              <a:buNone/>
            </a:pPr>
            <a:r>
              <a:rPr lang="en-US" i="1" dirty="0"/>
              <a:t>who comes in and out of the delivery room watches our naked body which is quite embarrassing. </a:t>
            </a:r>
            <a:endParaRPr lang="en-US" dirty="0"/>
          </a:p>
        </p:txBody>
      </p:sp>
    </p:spTree>
    <p:extLst>
      <p:ext uri="{BB962C8B-B14F-4D97-AF65-F5344CB8AC3E}">
        <p14:creationId xmlns:p14="http://schemas.microsoft.com/office/powerpoint/2010/main" val="779092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i="1" dirty="0"/>
              <a:t>We also get little respect from health workers. I won’t have these problems if I go to a traditional birth attendant. I seek help from a health facility only as a last resort (.i.e., if I encounter difficulty to deliver in my home).”</a:t>
            </a:r>
          </a:p>
          <a:p>
            <a:endParaRPr lang="en-US" dirty="0"/>
          </a:p>
        </p:txBody>
      </p:sp>
    </p:spTree>
    <p:extLst>
      <p:ext uri="{BB962C8B-B14F-4D97-AF65-F5344CB8AC3E}">
        <p14:creationId xmlns:p14="http://schemas.microsoft.com/office/powerpoint/2010/main" val="1779930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3074"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3066" t="17013" r="1644" b="20468"/>
          <a:stretch/>
        </p:blipFill>
        <p:spPr bwMode="auto">
          <a:xfrm>
            <a:off x="429649" y="2286000"/>
            <a:ext cx="8316503" cy="3429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326022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 to information and informed consent  (173 mothers)</a:t>
            </a:r>
          </a:p>
        </p:txBody>
      </p:sp>
      <p:sp>
        <p:nvSpPr>
          <p:cNvPr id="3" name="Content Placeholder 2"/>
          <p:cNvSpPr>
            <a:spLocks noGrp="1"/>
          </p:cNvSpPr>
          <p:nvPr>
            <p:ph idx="1"/>
          </p:nvPr>
        </p:nvSpPr>
        <p:spPr/>
        <p:txBody>
          <a:bodyPr>
            <a:normAutofit/>
          </a:bodyPr>
          <a:lstStyle/>
          <a:p>
            <a:r>
              <a:rPr lang="en-US" dirty="0"/>
              <a:t>The provider did not introduce himself/herself to me and my companion   (89%)</a:t>
            </a:r>
          </a:p>
          <a:p>
            <a:r>
              <a:rPr lang="en-US" dirty="0"/>
              <a:t>The provider did not encourage me to ask questions  (63 %)</a:t>
            </a:r>
          </a:p>
          <a:p>
            <a:r>
              <a:rPr lang="en-US" dirty="0"/>
              <a:t>The provider did not explain to me what is being done and what to expect throughout labor and birth (43 %)</a:t>
            </a:r>
          </a:p>
        </p:txBody>
      </p:sp>
    </p:spTree>
    <p:extLst>
      <p:ext uri="{BB962C8B-B14F-4D97-AF65-F5344CB8AC3E}">
        <p14:creationId xmlns:p14="http://schemas.microsoft.com/office/powerpoint/2010/main" val="506728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 to information and informed consent</a:t>
            </a:r>
          </a:p>
        </p:txBody>
      </p:sp>
      <p:sp>
        <p:nvSpPr>
          <p:cNvPr id="3" name="Content Placeholder 2"/>
          <p:cNvSpPr>
            <a:spLocks noGrp="1"/>
          </p:cNvSpPr>
          <p:nvPr>
            <p:ph idx="1"/>
          </p:nvPr>
        </p:nvSpPr>
        <p:spPr/>
        <p:txBody>
          <a:bodyPr/>
          <a:lstStyle/>
          <a:p>
            <a:r>
              <a:rPr lang="en-US" dirty="0"/>
              <a:t>The provider did not give me periodic updates on status and progress of my labor  32%</a:t>
            </a:r>
          </a:p>
          <a:p>
            <a:r>
              <a:rPr lang="en-US" dirty="0"/>
              <a:t>The provider did not obtain my consent or permission prior to any procedure 48%</a:t>
            </a:r>
          </a:p>
          <a:p>
            <a:endParaRPr lang="en-US" dirty="0"/>
          </a:p>
        </p:txBody>
      </p:sp>
    </p:spTree>
    <p:extLst>
      <p:ext uri="{BB962C8B-B14F-4D97-AF65-F5344CB8AC3E}">
        <p14:creationId xmlns:p14="http://schemas.microsoft.com/office/powerpoint/2010/main" val="3285063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Right to confidentiality and privacy</a:t>
            </a:r>
          </a:p>
        </p:txBody>
      </p:sp>
      <p:sp>
        <p:nvSpPr>
          <p:cNvPr id="3" name="Content Placeholder 2"/>
          <p:cNvSpPr>
            <a:spLocks noGrp="1"/>
          </p:cNvSpPr>
          <p:nvPr>
            <p:ph idx="1"/>
          </p:nvPr>
        </p:nvSpPr>
        <p:spPr/>
        <p:txBody>
          <a:bodyPr/>
          <a:lstStyle/>
          <a:p>
            <a:r>
              <a:rPr lang="en-US" dirty="0"/>
              <a:t>The provider did not use curtains or other visual barriers to protect me (21%)</a:t>
            </a:r>
          </a:p>
          <a:p>
            <a:endParaRPr lang="en-US" dirty="0"/>
          </a:p>
          <a:p>
            <a:endParaRPr lang="en-US" dirty="0"/>
          </a:p>
        </p:txBody>
      </p:sp>
    </p:spTree>
    <p:extLst>
      <p:ext uri="{BB962C8B-B14F-4D97-AF65-F5344CB8AC3E}">
        <p14:creationId xmlns:p14="http://schemas.microsoft.com/office/powerpoint/2010/main" val="36554689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Right to dignity and respect</a:t>
            </a:r>
          </a:p>
        </p:txBody>
      </p:sp>
      <p:sp>
        <p:nvSpPr>
          <p:cNvPr id="3" name="Content Placeholder 2"/>
          <p:cNvSpPr>
            <a:spLocks noGrp="1"/>
          </p:cNvSpPr>
          <p:nvPr>
            <p:ph idx="1"/>
          </p:nvPr>
        </p:nvSpPr>
        <p:spPr/>
        <p:txBody>
          <a:bodyPr/>
          <a:lstStyle/>
          <a:p>
            <a:r>
              <a:rPr lang="en-US" dirty="0"/>
              <a:t>The provider did not speak to me politely (8.7%)</a:t>
            </a:r>
          </a:p>
          <a:p>
            <a:r>
              <a:rPr lang="en-US" dirty="0"/>
              <a:t>• The provider made insults, intimidation, threats, or coerced me (7.5%)</a:t>
            </a:r>
          </a:p>
        </p:txBody>
      </p:sp>
    </p:spTree>
    <p:extLst>
      <p:ext uri="{BB962C8B-B14F-4D97-AF65-F5344CB8AC3E}">
        <p14:creationId xmlns:p14="http://schemas.microsoft.com/office/powerpoint/2010/main" val="1787216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Right to continuous care and attention</a:t>
            </a:r>
          </a:p>
        </p:txBody>
      </p:sp>
      <p:sp>
        <p:nvSpPr>
          <p:cNvPr id="3" name="Content Placeholder 2"/>
          <p:cNvSpPr>
            <a:spLocks noGrp="1"/>
          </p:cNvSpPr>
          <p:nvPr>
            <p:ph idx="1"/>
          </p:nvPr>
        </p:nvSpPr>
        <p:spPr/>
        <p:txBody>
          <a:bodyPr/>
          <a:lstStyle/>
          <a:p>
            <a:r>
              <a:rPr lang="en-US" dirty="0"/>
              <a:t>The provider did not encourage me to call if needed (29.5%)</a:t>
            </a:r>
          </a:p>
          <a:p>
            <a:r>
              <a:rPr lang="en-US" dirty="0"/>
              <a:t>The provider left me alone or unattended  (23.1%)</a:t>
            </a:r>
          </a:p>
        </p:txBody>
      </p:sp>
    </p:spTree>
    <p:extLst>
      <p:ext uri="{BB962C8B-B14F-4D97-AF65-F5344CB8AC3E}">
        <p14:creationId xmlns:p14="http://schemas.microsoft.com/office/powerpoint/2010/main" val="1342132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would motivate women to deliver at a health center?</a:t>
            </a:r>
          </a:p>
        </p:txBody>
      </p:sp>
      <p:sp>
        <p:nvSpPr>
          <p:cNvPr id="3" name="Content Placeholder 2"/>
          <p:cNvSpPr>
            <a:spLocks noGrp="1"/>
          </p:cNvSpPr>
          <p:nvPr>
            <p:ph idx="1"/>
          </p:nvPr>
        </p:nvSpPr>
        <p:spPr/>
        <p:txBody>
          <a:bodyPr/>
          <a:lstStyle/>
          <a:p>
            <a:endParaRPr lang="en-US" dirty="0"/>
          </a:p>
          <a:p>
            <a:pPr marL="0" indent="0">
              <a:buNone/>
            </a:pPr>
            <a:r>
              <a:rPr lang="en-US" dirty="0"/>
              <a:t> </a:t>
            </a:r>
            <a:r>
              <a:rPr lang="en-US" b="1" dirty="0"/>
              <a:t>Evaluation of the Safe and Clean Delivery Training Program for Health Extension Workers in Ethiopia (August, 2014)</a:t>
            </a:r>
            <a:endParaRPr lang="en-US" dirty="0"/>
          </a:p>
          <a:p>
            <a:pPr marL="0" indent="0">
              <a:buNone/>
            </a:pPr>
            <a:r>
              <a:rPr lang="en-US" dirty="0"/>
              <a:t> </a:t>
            </a:r>
            <a:r>
              <a:rPr lang="en-US" sz="2000" dirty="0"/>
              <a:t>Federal Ministry of Health </a:t>
            </a:r>
          </a:p>
          <a:p>
            <a:pPr marL="0" indent="0">
              <a:buNone/>
            </a:pPr>
            <a:r>
              <a:rPr lang="en-US" sz="2000" dirty="0"/>
              <a:t>Averting Maternal Death &amp; Disability Program, Columbia University </a:t>
            </a:r>
          </a:p>
          <a:p>
            <a:pPr marL="0" indent="0">
              <a:buNone/>
            </a:pPr>
            <a:r>
              <a:rPr lang="en-US" sz="2000" dirty="0"/>
              <a:t>American College of Nurse Midwives </a:t>
            </a:r>
            <a:endParaRPr lang="en-US" sz="2000" b="1" dirty="0"/>
          </a:p>
          <a:p>
            <a:endParaRPr lang="en-US" b="1" dirty="0"/>
          </a:p>
          <a:p>
            <a:endParaRPr lang="en-US" dirty="0"/>
          </a:p>
        </p:txBody>
      </p:sp>
    </p:spTree>
    <p:extLst>
      <p:ext uri="{BB962C8B-B14F-4D97-AF65-F5344CB8AC3E}">
        <p14:creationId xmlns:p14="http://schemas.microsoft.com/office/powerpoint/2010/main" val="2883238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FF3F441-DD67-4B38-A2B8-C4E3A46B24FD}"/>
              </a:ext>
            </a:extLst>
          </p:cNvPr>
          <p:cNvSpPr>
            <a:spLocks noGrp="1"/>
          </p:cNvSpPr>
          <p:nvPr>
            <p:ph type="title"/>
          </p:nvPr>
        </p:nvSpPr>
        <p:spPr/>
        <p:txBody>
          <a:bodyPr>
            <a:normAutofit fontScale="90000"/>
          </a:bodyPr>
          <a:lstStyle/>
          <a:p>
            <a:r>
              <a:rPr lang="en-US" dirty="0"/>
              <a:t>Right to deliver in position of preferred choice and right to dignity and respect</a:t>
            </a:r>
          </a:p>
        </p:txBody>
      </p:sp>
      <p:sp>
        <p:nvSpPr>
          <p:cNvPr id="3" name="Content Placeholder 2"/>
          <p:cNvSpPr>
            <a:spLocks noGrp="1"/>
          </p:cNvSpPr>
          <p:nvPr>
            <p:ph idx="1"/>
          </p:nvPr>
        </p:nvSpPr>
        <p:spPr/>
        <p:txBody>
          <a:bodyPr>
            <a:normAutofit fontScale="92500" lnSpcReduction="20000"/>
          </a:bodyPr>
          <a:lstStyle/>
          <a:p>
            <a:r>
              <a:rPr lang="en-US" b="1" i="1" dirty="0"/>
              <a:t>Health workers/birth attendants should provide women more choice in their delivery - and treat them with respect </a:t>
            </a:r>
            <a:endParaRPr lang="en-US" dirty="0"/>
          </a:p>
          <a:p>
            <a:r>
              <a:rPr lang="en-US" dirty="0"/>
              <a:t>Women repeatedly expressed reluctance to use such health centers because of the hostility they experienced from staff and an environment not conducive to giving women choice and freedom to deliver in ways they felt most comfortable. Traditional birth attendants were more empathetic and gave women more room to make choices. </a:t>
            </a:r>
          </a:p>
        </p:txBody>
      </p:sp>
    </p:spTree>
    <p:extLst>
      <p:ext uri="{BB962C8B-B14F-4D97-AF65-F5344CB8AC3E}">
        <p14:creationId xmlns:p14="http://schemas.microsoft.com/office/powerpoint/2010/main" val="4285680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287962"/>
          </a:xfrm>
        </p:spPr>
        <p:txBody>
          <a:bodyPr>
            <a:normAutofit/>
          </a:bodyPr>
          <a:lstStyle/>
          <a:p>
            <a:r>
              <a:rPr lang="en-US" sz="2800" b="1" i="1" dirty="0"/>
              <a:t>Provide coffee and porridge ceremonies </a:t>
            </a:r>
            <a:endParaRPr lang="en-US" sz="2800" dirty="0"/>
          </a:p>
          <a:p>
            <a:pPr marL="0" indent="0">
              <a:buNone/>
            </a:pPr>
            <a:r>
              <a:rPr lang="en-US" sz="2800" dirty="0"/>
              <a:t>The incorporation of traditional practices such as coffee ceremonies and provision of porridge following delivery would be a significant step in ensuring that women feel welcomed and that their cultural beliefs are valued within health centers. </a:t>
            </a:r>
          </a:p>
          <a:p>
            <a:pPr marL="0" indent="0">
              <a:buNone/>
            </a:pPr>
            <a:endParaRPr lang="en-US" sz="2800" dirty="0"/>
          </a:p>
          <a:p>
            <a:r>
              <a:rPr lang="en-US" sz="2800" b="1" i="1" dirty="0"/>
              <a:t>Family support at the time of delivery is important </a:t>
            </a:r>
          </a:p>
          <a:p>
            <a:pPr marL="0" indent="0">
              <a:buNone/>
            </a:pPr>
            <a:r>
              <a:rPr lang="en-US" sz="2800" dirty="0"/>
              <a:t>Women want to have their families with them during delivery, a practice that is discouraged in some health facilities. </a:t>
            </a:r>
          </a:p>
          <a:p>
            <a:pPr marL="0" indent="0">
              <a:buNone/>
            </a:pPr>
            <a:endParaRPr lang="en-US" sz="2800" dirty="0"/>
          </a:p>
        </p:txBody>
      </p:sp>
    </p:spTree>
    <p:extLst>
      <p:ext uri="{BB962C8B-B14F-4D97-AF65-F5344CB8AC3E}">
        <p14:creationId xmlns:p14="http://schemas.microsoft.com/office/powerpoint/2010/main" val="2575463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B358C41-9079-44B7-A65E-335A90958AFB}"/>
              </a:ext>
            </a:extLst>
          </p:cNvPr>
          <p:cNvSpPr>
            <a:spLocks noGrp="1"/>
          </p:cNvSpPr>
          <p:nvPr>
            <p:ph type="title"/>
          </p:nvPr>
        </p:nvSpPr>
        <p:spPr>
          <a:xfrm>
            <a:off x="457200" y="2035273"/>
            <a:ext cx="7772400" cy="1362075"/>
          </a:xfrm>
        </p:spPr>
        <p:txBody>
          <a:bodyPr>
            <a:normAutofit fontScale="90000"/>
          </a:bodyPr>
          <a:lstStyle/>
          <a:p>
            <a:pPr algn="ctr"/>
            <a:r>
              <a:rPr lang="en-US" dirty="0" err="1"/>
              <a:t>iV</a:t>
            </a:r>
            <a:r>
              <a:rPr lang="en-US" dirty="0"/>
              <a:t>. Respect and empathy: some basic skills</a:t>
            </a:r>
            <a:br>
              <a:rPr lang="en-US" dirty="0"/>
            </a:br>
            <a:endParaRPr lang="en-US" dirty="0"/>
          </a:p>
        </p:txBody>
      </p:sp>
    </p:spTree>
    <p:extLst>
      <p:ext uri="{BB962C8B-B14F-4D97-AF65-F5344CB8AC3E}">
        <p14:creationId xmlns:p14="http://schemas.microsoft.com/office/powerpoint/2010/main" val="999252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76201" y="640080"/>
            <a:ext cx="2968750" cy="5613236"/>
          </a:xfrm>
        </p:spPr>
        <p:txBody>
          <a:bodyPr anchor="ctr">
            <a:normAutofit/>
          </a:bodyPr>
          <a:lstStyle/>
          <a:p>
            <a:r>
              <a:rPr lang="en-US" sz="3400" dirty="0">
                <a:solidFill>
                  <a:srgbClr val="FFFFFF"/>
                </a:solidFill>
              </a:rPr>
              <a:t>Introduce yourself and create a partnership</a:t>
            </a:r>
          </a:p>
        </p:txBody>
      </p:sp>
      <p:sp>
        <p:nvSpPr>
          <p:cNvPr id="3" name="Content Placeholder 2"/>
          <p:cNvSpPr>
            <a:spLocks noGrp="1"/>
          </p:cNvSpPr>
          <p:nvPr>
            <p:ph idx="1"/>
          </p:nvPr>
        </p:nvSpPr>
        <p:spPr>
          <a:xfrm>
            <a:off x="3524863" y="640082"/>
            <a:ext cx="5136536" cy="3246118"/>
          </a:xfrm>
        </p:spPr>
        <p:txBody>
          <a:bodyPr anchor="ctr">
            <a:normAutofit/>
          </a:bodyPr>
          <a:lstStyle/>
          <a:p>
            <a:r>
              <a:rPr lang="en-US" sz="2000" dirty="0"/>
              <a:t>“My name is </a:t>
            </a:r>
            <a:r>
              <a:rPr lang="en-US" sz="2000" dirty="0" err="1"/>
              <a:t>Beza</a:t>
            </a:r>
            <a:r>
              <a:rPr lang="en-US" sz="2000" dirty="0"/>
              <a:t>. I am the midwife who will be taking care of you. I promise I will help you in any way that I can. We will be working together. You must always be sure to call me when you need help.”</a:t>
            </a:r>
          </a:p>
        </p:txBody>
      </p:sp>
    </p:spTree>
    <p:extLst>
      <p:ext uri="{BB962C8B-B14F-4D97-AF65-F5344CB8AC3E}">
        <p14:creationId xmlns:p14="http://schemas.microsoft.com/office/powerpoint/2010/main" val="15784522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2600" y="640080"/>
            <a:ext cx="2322320" cy="5613236"/>
          </a:xfrm>
        </p:spPr>
        <p:txBody>
          <a:bodyPr anchor="ctr">
            <a:normAutofit/>
          </a:bodyPr>
          <a:lstStyle/>
          <a:p>
            <a:r>
              <a:rPr lang="en-US" sz="2800" dirty="0">
                <a:solidFill>
                  <a:srgbClr val="FFFFFF"/>
                </a:solidFill>
              </a:rPr>
              <a:t>Start with a very open question…not a checklist</a:t>
            </a:r>
            <a:br>
              <a:rPr lang="en-US" sz="2800" dirty="0">
                <a:solidFill>
                  <a:srgbClr val="FFFFFF"/>
                </a:solidFill>
              </a:rPr>
            </a:br>
            <a:br>
              <a:rPr lang="en-US" sz="2800" dirty="0">
                <a:solidFill>
                  <a:srgbClr val="FFFFFF"/>
                </a:solidFill>
              </a:rPr>
            </a:br>
            <a:r>
              <a:rPr lang="en-US" sz="2800" dirty="0"/>
              <a:t>Try to listen and not interrupt</a:t>
            </a:r>
            <a:br>
              <a:rPr lang="en-US" sz="2800" dirty="0"/>
            </a:br>
            <a:endParaRPr lang="en-US" sz="2800" dirty="0">
              <a:solidFill>
                <a:srgbClr val="FFFFFF"/>
              </a:solidFill>
            </a:endParaRPr>
          </a:p>
        </p:txBody>
      </p:sp>
      <p:sp>
        <p:nvSpPr>
          <p:cNvPr id="3" name="Content Placeholder 2"/>
          <p:cNvSpPr>
            <a:spLocks noGrp="1"/>
          </p:cNvSpPr>
          <p:nvPr>
            <p:ph idx="1"/>
          </p:nvPr>
        </p:nvSpPr>
        <p:spPr>
          <a:xfrm>
            <a:off x="3295020" y="304800"/>
            <a:ext cx="5400519" cy="3124200"/>
          </a:xfrm>
        </p:spPr>
        <p:txBody>
          <a:bodyPr anchor="ctr">
            <a:normAutofit/>
          </a:bodyPr>
          <a:lstStyle/>
          <a:p>
            <a:r>
              <a:rPr lang="en-US" sz="2400" dirty="0"/>
              <a:t>“ I can take better care of you if I get to know you a little bit.  Tell me how you are doing today, and also tell me a little about yourself?”</a:t>
            </a:r>
          </a:p>
          <a:p>
            <a:r>
              <a:rPr lang="en-US" sz="2400" dirty="0"/>
              <a:t>Every woman (like the women in the videos) has a story. Knowing the story helps provide care</a:t>
            </a:r>
          </a:p>
          <a:p>
            <a:endParaRPr lang="en-US" sz="1700" dirty="0"/>
          </a:p>
        </p:txBody>
      </p:sp>
    </p:spTree>
    <p:extLst>
      <p:ext uri="{BB962C8B-B14F-4D97-AF65-F5344CB8AC3E}">
        <p14:creationId xmlns:p14="http://schemas.microsoft.com/office/powerpoint/2010/main" val="23016360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After that, ask your specific questions</a:t>
            </a:r>
          </a:p>
        </p:txBody>
      </p:sp>
      <p:sp>
        <p:nvSpPr>
          <p:cNvPr id="3" name="Content Placeholder 2"/>
          <p:cNvSpPr>
            <a:spLocks noGrp="1"/>
          </p:cNvSpPr>
          <p:nvPr>
            <p:ph idx="1"/>
          </p:nvPr>
        </p:nvSpPr>
        <p:spPr/>
        <p:txBody>
          <a:bodyPr/>
          <a:lstStyle/>
          <a:p>
            <a:pPr marL="0" indent="0">
              <a:buNone/>
            </a:pPr>
            <a:r>
              <a:rPr lang="en-US" dirty="0"/>
              <a:t>For example:</a:t>
            </a:r>
          </a:p>
          <a:p>
            <a:pPr marL="0" indent="0">
              <a:buNone/>
            </a:pPr>
            <a:r>
              <a:rPr lang="en-US" dirty="0"/>
              <a:t>“When did the labor pains begin?”</a:t>
            </a:r>
          </a:p>
          <a:p>
            <a:pPr marL="0" indent="0">
              <a:buNone/>
            </a:pPr>
            <a:r>
              <a:rPr lang="en-US" dirty="0"/>
              <a:t>“ How often are they happening?”</a:t>
            </a:r>
          </a:p>
          <a:p>
            <a:pPr marL="0" indent="0">
              <a:buNone/>
            </a:pPr>
            <a:r>
              <a:rPr lang="en-US" dirty="0"/>
              <a:t>“When did your waters break?”</a:t>
            </a:r>
          </a:p>
        </p:txBody>
      </p:sp>
    </p:spTree>
    <p:extLst>
      <p:ext uri="{BB962C8B-B14F-4D97-AF65-F5344CB8AC3E}">
        <p14:creationId xmlns:p14="http://schemas.microsoft.com/office/powerpoint/2010/main" val="29809639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2600" y="640080"/>
            <a:ext cx="2322320" cy="5613236"/>
          </a:xfrm>
        </p:spPr>
        <p:txBody>
          <a:bodyPr anchor="ctr">
            <a:normAutofit/>
          </a:bodyPr>
          <a:lstStyle/>
          <a:p>
            <a:r>
              <a:rPr lang="en-US" sz="4100">
                <a:solidFill>
                  <a:srgbClr val="FFFFFF"/>
                </a:solidFill>
              </a:rPr>
              <a:t>Make sure your patient knows you are listening…</a:t>
            </a:r>
          </a:p>
        </p:txBody>
      </p:sp>
      <p:sp>
        <p:nvSpPr>
          <p:cNvPr id="3" name="Content Placeholder 2"/>
          <p:cNvSpPr>
            <a:spLocks noGrp="1"/>
          </p:cNvSpPr>
          <p:nvPr>
            <p:ph idx="1"/>
          </p:nvPr>
        </p:nvSpPr>
        <p:spPr>
          <a:xfrm>
            <a:off x="3524862" y="640082"/>
            <a:ext cx="5314337" cy="3169918"/>
          </a:xfrm>
        </p:spPr>
        <p:txBody>
          <a:bodyPr anchor="ctr">
            <a:normAutofit/>
          </a:bodyPr>
          <a:lstStyle/>
          <a:p>
            <a:r>
              <a:rPr lang="en-US" sz="2400" dirty="0"/>
              <a:t>“So what you are saying is that the labor pains began last night, but now they seem to have stopped.”</a:t>
            </a:r>
          </a:p>
          <a:p>
            <a:r>
              <a:rPr lang="en-US" sz="2400" dirty="0"/>
              <a:t>Every person wants to know they are being heard.</a:t>
            </a:r>
          </a:p>
        </p:txBody>
      </p:sp>
    </p:spTree>
    <p:extLst>
      <p:ext uri="{BB962C8B-B14F-4D97-AF65-F5344CB8AC3E}">
        <p14:creationId xmlns:p14="http://schemas.microsoft.com/office/powerpoint/2010/main" val="16699438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1AEB8A9-B768-4E30-BA55-D919E66873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00" y="-2"/>
            <a:ext cx="3052451" cy="685800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82600" y="640080"/>
            <a:ext cx="2322320" cy="5613236"/>
          </a:xfrm>
        </p:spPr>
        <p:txBody>
          <a:bodyPr anchor="ctr">
            <a:normAutofit/>
          </a:bodyPr>
          <a:lstStyle/>
          <a:p>
            <a:pPr>
              <a:lnSpc>
                <a:spcPct val="90000"/>
              </a:lnSpc>
            </a:pPr>
            <a:r>
              <a:rPr lang="en-US" sz="4100">
                <a:solidFill>
                  <a:srgbClr val="FFFFFF"/>
                </a:solidFill>
              </a:rPr>
              <a:t>Recognize and name the emotions that the mother appears to be feeling</a:t>
            </a:r>
          </a:p>
        </p:txBody>
      </p:sp>
      <p:sp>
        <p:nvSpPr>
          <p:cNvPr id="3" name="Content Placeholder 2"/>
          <p:cNvSpPr>
            <a:spLocks noGrp="1"/>
          </p:cNvSpPr>
          <p:nvPr>
            <p:ph idx="1"/>
          </p:nvPr>
        </p:nvSpPr>
        <p:spPr>
          <a:xfrm>
            <a:off x="3524863" y="640082"/>
            <a:ext cx="5136536" cy="2788918"/>
          </a:xfrm>
        </p:spPr>
        <p:txBody>
          <a:bodyPr anchor="ctr">
            <a:noAutofit/>
          </a:bodyPr>
          <a:lstStyle/>
          <a:p>
            <a:r>
              <a:rPr lang="en-US" sz="2400" dirty="0"/>
              <a:t>“ I can see you are worried.”</a:t>
            </a:r>
          </a:p>
          <a:p>
            <a:r>
              <a:rPr lang="en-US" sz="2400" dirty="0"/>
              <a:t>“ I understand that you are frightened.”</a:t>
            </a:r>
          </a:p>
          <a:p>
            <a:endParaRPr lang="en-US" sz="2400" dirty="0"/>
          </a:p>
          <a:p>
            <a:r>
              <a:rPr lang="en-US" sz="2400" dirty="0" err="1"/>
              <a:t>And..for</a:t>
            </a:r>
            <a:r>
              <a:rPr lang="en-US" sz="2400" dirty="0"/>
              <a:t> example..  “ a lot of women feel this way when they have their first baby.”</a:t>
            </a:r>
          </a:p>
        </p:txBody>
      </p:sp>
    </p:spTree>
    <p:extLst>
      <p:ext uri="{BB962C8B-B14F-4D97-AF65-F5344CB8AC3E}">
        <p14:creationId xmlns:p14="http://schemas.microsoft.com/office/powerpoint/2010/main" val="38373177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018"/>
            <a:ext cx="8229600" cy="1143000"/>
          </a:xfrm>
        </p:spPr>
        <p:txBody>
          <a:bodyPr>
            <a:normAutofit fontScale="90000"/>
          </a:bodyPr>
          <a:lstStyle/>
          <a:p>
            <a:r>
              <a:rPr lang="en-US" dirty="0"/>
              <a:t>Explain about the services in simple language</a:t>
            </a:r>
          </a:p>
        </p:txBody>
      </p:sp>
      <p:sp>
        <p:nvSpPr>
          <p:cNvPr id="3" name="Content Placeholder 2"/>
          <p:cNvSpPr>
            <a:spLocks noGrp="1"/>
          </p:cNvSpPr>
          <p:nvPr>
            <p:ph idx="1"/>
          </p:nvPr>
        </p:nvSpPr>
        <p:spPr>
          <a:xfrm>
            <a:off x="304800" y="1166018"/>
            <a:ext cx="8229600" cy="4525963"/>
          </a:xfrm>
        </p:spPr>
        <p:txBody>
          <a:bodyPr>
            <a:normAutofit/>
          </a:bodyPr>
          <a:lstStyle/>
          <a:p>
            <a:pPr marL="0" indent="0">
              <a:buNone/>
            </a:pPr>
            <a:r>
              <a:rPr lang="en-US" dirty="0"/>
              <a:t>“ We are going to need to do an operation to get the baby out. I need to explain to you exactly what happens next, and I want to be sure you agree.”</a:t>
            </a:r>
          </a:p>
          <a:p>
            <a:pPr marL="0" indent="0">
              <a:buNone/>
            </a:pPr>
            <a:r>
              <a:rPr lang="en-US" i="1" dirty="0"/>
              <a:t>Instead of:</a:t>
            </a:r>
          </a:p>
          <a:p>
            <a:pPr marL="0" indent="0">
              <a:buNone/>
            </a:pPr>
            <a:r>
              <a:rPr lang="en-US" i="1" dirty="0"/>
              <a:t>“We are doing a Caesarian section immediately. I am going to move you to the other room and the doctor will administer general anesthesia.”</a:t>
            </a:r>
          </a:p>
          <a:p>
            <a:pPr marL="0" indent="0">
              <a:buNone/>
            </a:pPr>
            <a:endParaRPr lang="en-US" dirty="0"/>
          </a:p>
          <a:p>
            <a:pPr marL="0" indent="0">
              <a:buNone/>
            </a:pPr>
            <a:endParaRPr lang="en-US" i="1" dirty="0"/>
          </a:p>
        </p:txBody>
      </p:sp>
    </p:spTree>
    <p:extLst>
      <p:ext uri="{BB962C8B-B14F-4D97-AF65-F5344CB8AC3E}">
        <p14:creationId xmlns:p14="http://schemas.microsoft.com/office/powerpoint/2010/main" val="2184540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A95E646-19A0-40D5-A218-DA2414936FFA}"/>
              </a:ext>
            </a:extLst>
          </p:cNvPr>
          <p:cNvPicPr>
            <a:picLocks noChangeAspect="1"/>
          </p:cNvPicPr>
          <p:nvPr/>
        </p:nvPicPr>
        <p:blipFill rotWithShape="1">
          <a:blip r:embed="rId2"/>
          <a:srcRect l="50985" r="10993"/>
          <a:stretch/>
        </p:blipFill>
        <p:spPr>
          <a:xfrm>
            <a:off x="20" y="10"/>
            <a:ext cx="3476673" cy="6857990"/>
          </a:xfrm>
          <a:prstGeom prst="rect">
            <a:avLst/>
          </a:prstGeom>
          <a:effectLst/>
        </p:spPr>
      </p:pic>
      <p:cxnSp>
        <p:nvCxnSpPr>
          <p:cNvPr id="15" name="Straight Connector 14">
            <a:extLst>
              <a:ext uri="{FF2B5EF4-FFF2-40B4-BE49-F238E27FC236}">
                <a16:creationId xmlns:a16="http://schemas.microsoft.com/office/drawing/2014/main" id="{A7F400EE-A8A5-48AF-B4D6-291B52C6F0B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810700" y="2115117"/>
            <a:ext cx="4732020" cy="0"/>
          </a:xfrm>
          <a:prstGeom prst="line">
            <a:avLst/>
          </a:prstGeom>
          <a:ln w="19050">
            <a:solidFill>
              <a:srgbClr val="589195"/>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3724073" y="2438400"/>
            <a:ext cx="4939867" cy="3785419"/>
          </a:xfrm>
        </p:spPr>
        <p:txBody>
          <a:bodyPr>
            <a:normAutofit/>
          </a:bodyPr>
          <a:lstStyle/>
          <a:p>
            <a:endParaRPr lang="en-US" sz="2000" dirty="0"/>
          </a:p>
          <a:p>
            <a:r>
              <a:rPr lang="en-US" sz="2000" dirty="0"/>
              <a:t>“What questions do you have?”</a:t>
            </a:r>
          </a:p>
        </p:txBody>
      </p:sp>
      <p:sp>
        <p:nvSpPr>
          <p:cNvPr id="2" name="Rectangle 1">
            <a:extLst>
              <a:ext uri="{FF2B5EF4-FFF2-40B4-BE49-F238E27FC236}">
                <a16:creationId xmlns:a16="http://schemas.microsoft.com/office/drawing/2014/main" id="{9B6B7CD7-36C7-428B-B19A-E9EC07962AA2}"/>
              </a:ext>
            </a:extLst>
          </p:cNvPr>
          <p:cNvSpPr/>
          <p:nvPr/>
        </p:nvSpPr>
        <p:spPr>
          <a:xfrm>
            <a:off x="4953000" y="1143000"/>
            <a:ext cx="3047244" cy="584775"/>
          </a:xfrm>
          <a:prstGeom prst="rect">
            <a:avLst/>
          </a:prstGeom>
        </p:spPr>
        <p:txBody>
          <a:bodyPr wrap="none">
            <a:spAutoFit/>
          </a:bodyPr>
          <a:lstStyle/>
          <a:p>
            <a:r>
              <a:rPr lang="en-US" sz="3200" dirty="0"/>
              <a:t>Ask for questions</a:t>
            </a:r>
          </a:p>
        </p:txBody>
      </p:sp>
    </p:spTree>
    <p:extLst>
      <p:ext uri="{BB962C8B-B14F-4D97-AF65-F5344CB8AC3E}">
        <p14:creationId xmlns:p14="http://schemas.microsoft.com/office/powerpoint/2010/main" val="3277838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Communication summary</a:t>
            </a:r>
          </a:p>
        </p:txBody>
      </p:sp>
      <p:sp>
        <p:nvSpPr>
          <p:cNvPr id="3" name="Content Placeholder 2"/>
          <p:cNvSpPr>
            <a:spLocks noGrp="1"/>
          </p:cNvSpPr>
          <p:nvPr>
            <p:ph idx="1"/>
          </p:nvPr>
        </p:nvSpPr>
        <p:spPr>
          <a:xfrm>
            <a:off x="457200" y="1600200"/>
            <a:ext cx="8229600" cy="4525963"/>
          </a:xfrm>
        </p:spPr>
        <p:txBody>
          <a:bodyPr/>
          <a:lstStyle/>
          <a:p>
            <a:r>
              <a:rPr lang="en-US" dirty="0"/>
              <a:t>Introduce yourself </a:t>
            </a:r>
          </a:p>
          <a:p>
            <a:r>
              <a:rPr lang="en-US" dirty="0"/>
              <a:t>Listen to the story</a:t>
            </a:r>
          </a:p>
          <a:p>
            <a:r>
              <a:rPr lang="en-US" dirty="0"/>
              <a:t>Say back what you heard</a:t>
            </a:r>
          </a:p>
          <a:p>
            <a:r>
              <a:rPr lang="en-US" dirty="0"/>
              <a:t>Name the emotions</a:t>
            </a:r>
          </a:p>
          <a:p>
            <a:r>
              <a:rPr lang="en-US" dirty="0"/>
              <a:t>Explain carefully</a:t>
            </a:r>
          </a:p>
          <a:p>
            <a:r>
              <a:rPr lang="en-US" dirty="0"/>
              <a:t>Ask for questions</a:t>
            </a:r>
          </a:p>
        </p:txBody>
      </p:sp>
    </p:spTree>
    <p:extLst>
      <p:ext uri="{BB962C8B-B14F-4D97-AF65-F5344CB8AC3E}">
        <p14:creationId xmlns:p14="http://schemas.microsoft.com/office/powerpoint/2010/main" val="847116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results</a:t>
            </a:r>
          </a:p>
        </p:txBody>
      </p:sp>
      <p:sp>
        <p:nvSpPr>
          <p:cNvPr id="3" name="Subtitle 2"/>
          <p:cNvSpPr>
            <a:spLocks noGrp="1"/>
          </p:cNvSpPr>
          <p:nvPr>
            <p:ph idx="1"/>
          </p:nvPr>
        </p:nvSpPr>
        <p:spPr/>
        <p:txBody>
          <a:bodyPr/>
          <a:lstStyle/>
          <a:p>
            <a:r>
              <a:rPr lang="en-US" dirty="0"/>
              <a:t>Childbirth will be a better experience for women</a:t>
            </a:r>
          </a:p>
          <a:p>
            <a:r>
              <a:rPr lang="en-US" dirty="0"/>
              <a:t>You will enjoy your work more. </a:t>
            </a:r>
          </a:p>
          <a:p>
            <a:r>
              <a:rPr lang="en-US" dirty="0"/>
              <a:t>Women will choose to come to the health center or hospital instead of giving birth at home. And this will save lives.</a:t>
            </a:r>
          </a:p>
          <a:p>
            <a:endParaRPr lang="en-US" dirty="0"/>
          </a:p>
        </p:txBody>
      </p:sp>
    </p:spTree>
    <p:extLst>
      <p:ext uri="{BB962C8B-B14F-4D97-AF65-F5344CB8AC3E}">
        <p14:creationId xmlns:p14="http://schemas.microsoft.com/office/powerpoint/2010/main" val="17498656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TotalTime>
  <Words>1085</Words>
  <Application>Microsoft Office PowerPoint</Application>
  <PresentationFormat>On-screen Show (4:3)</PresentationFormat>
  <Paragraphs>88</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Calibri</vt:lpstr>
      <vt:lpstr>Times New Roman</vt:lpstr>
      <vt:lpstr>Office Theme</vt:lpstr>
      <vt:lpstr>Respectful maternity care</vt:lpstr>
      <vt:lpstr>I. The women's stories</vt:lpstr>
      <vt:lpstr>1) How did this woman’s story make you feel?  2) What were the key learning points for you as an HCP:   a. What went well for this woman?   b. What were some of the problems this woman encountered?   c. What could be done differently? 3) Is this relevant for your facility and for you personally?  </vt:lpstr>
      <vt:lpstr>II. What is respectful maternity care</vt:lpstr>
      <vt:lpstr>Rights of childbearing women (World Health Organization)</vt:lpstr>
      <vt:lpstr>PowerPoint Presentation</vt:lpstr>
      <vt:lpstr>III. What is the status of respectful maternity care in Ethiopia</vt:lpstr>
      <vt:lpstr>PowerPoint Presentation</vt:lpstr>
      <vt:lpstr>PowerPoint Presentation</vt:lpstr>
      <vt:lpstr>PowerPoint Presentation</vt:lpstr>
      <vt:lpstr>PowerPoint Presentation</vt:lpstr>
      <vt:lpstr>PowerPoint Presentation</vt:lpstr>
      <vt:lpstr>Right to information and informed consent  (173 mothers)</vt:lpstr>
      <vt:lpstr>Right to information and informed consent</vt:lpstr>
      <vt:lpstr>Right to confidentiality and privacy</vt:lpstr>
      <vt:lpstr>Right to dignity and respect</vt:lpstr>
      <vt:lpstr>Right to continuous care and attention</vt:lpstr>
      <vt:lpstr>What would motivate women to deliver at a health center?</vt:lpstr>
      <vt:lpstr>Right to deliver in position of preferred choice and right to dignity and respect</vt:lpstr>
      <vt:lpstr>PowerPoint Presentation</vt:lpstr>
      <vt:lpstr>iV. Respect and empathy: some basic skills </vt:lpstr>
      <vt:lpstr>Introduce yourself and create a partnership</vt:lpstr>
      <vt:lpstr>Start with a very open question…not a checklist  Try to listen and not interrupt </vt:lpstr>
      <vt:lpstr>After that, ask your specific questions</vt:lpstr>
      <vt:lpstr>Make sure your patient knows you are listening…</vt:lpstr>
      <vt:lpstr>Recognize and name the emotions that the mother appears to be feeling</vt:lpstr>
      <vt:lpstr>Explain about the services in simple language</vt:lpstr>
      <vt:lpstr>PowerPoint Presentation</vt:lpstr>
      <vt:lpstr>Communication summary</vt:lpstr>
      <vt:lpstr>The results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Respectful maternity care</dc:title>
  <dc:creator>Birkety Mengistu Jembere</dc:creator>
  <cp:lastModifiedBy>Birkety Mengistu Jembere</cp:lastModifiedBy>
  <cp:revision>3</cp:revision>
  <dcterms:created xsi:type="dcterms:W3CDTF">2019-11-08T06:54:37Z</dcterms:created>
  <dcterms:modified xsi:type="dcterms:W3CDTF">2020-07-21T17:35:34Z</dcterms:modified>
</cp:coreProperties>
</file>