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1" r:id="rId2"/>
    <p:sldId id="257" r:id="rId3"/>
    <p:sldId id="272" r:id="rId4"/>
    <p:sldId id="262" r:id="rId5"/>
    <p:sldId id="273" r:id="rId6"/>
    <p:sldId id="265" r:id="rId7"/>
  </p:sldIdLst>
  <p:sldSz cx="6858000" cy="9906000" type="A4"/>
  <p:notesSz cx="6662738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88" autoAdjust="0"/>
    <p:restoredTop sz="94000" autoAdjust="0"/>
  </p:normalViewPr>
  <p:slideViewPr>
    <p:cSldViewPr>
      <p:cViewPr varScale="1">
        <p:scale>
          <a:sx n="68" d="100"/>
          <a:sy n="68" d="100"/>
        </p:scale>
        <p:origin x="-4104" y="-120"/>
      </p:cViewPr>
      <p:guideLst>
        <p:guide orient="horz" pos="4186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Nham:Dropbox:Papers%20in%20Prep:PLoS%202013:PLos%20One:Raw%20data_excel%20files:all%20construct%20double%20tran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file:///C:\Users\Ivy\Desktop\tonsil%20paper\qPCR%20finals\knock%20in-out-double\HEK293-all%20transfection-21-499-pdcd4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oleObject" Target="file:///C:\Users\Ivy\Desktop\tonsil%20paper\qPCR%20finals\knock%20in-out-double\HEK293-all%20transfection-21-499-pdcd4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Nham:Dropbox:Papers%20in%20Prep:PLoS%202013:2014:EJC%20figure%20suppl%205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7"/>
    </mc:Choice>
    <mc:Fallback>
      <c:style val="17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1233573928259"/>
          <c:y val="0.0745487022455526"/>
          <c:w val="0.644012467191601"/>
          <c:h val="0.6337962962962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'03-pdcd4'!$D$83</c:f>
              <c:strCache>
                <c:ptCount val="1"/>
                <c:pt idx="0">
                  <c:v>pCI-PDCD4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'03-pdcd4'!$E$84:$E$87</c:f>
                <c:numCache>
                  <c:formatCode>General</c:formatCode>
                  <c:ptCount val="4"/>
                  <c:pt idx="0">
                    <c:v>0.037822124</c:v>
                  </c:pt>
                  <c:pt idx="1">
                    <c:v>0.031007253</c:v>
                  </c:pt>
                  <c:pt idx="2">
                    <c:v>0.078358114</c:v>
                  </c:pt>
                  <c:pt idx="3">
                    <c:v>0.0</c:v>
                  </c:pt>
                </c:numCache>
              </c:numRef>
            </c:plus>
            <c:minus>
              <c:numRef>
                <c:f>'03-pdcd4'!$E$84:$E$87</c:f>
                <c:numCache>
                  <c:formatCode>General</c:formatCode>
                  <c:ptCount val="4"/>
                  <c:pt idx="0">
                    <c:v>0.037822124</c:v>
                  </c:pt>
                  <c:pt idx="1">
                    <c:v>0.031007253</c:v>
                  </c:pt>
                  <c:pt idx="2">
                    <c:v>0.078358114</c:v>
                  </c:pt>
                  <c:pt idx="3">
                    <c:v>0.0</c:v>
                  </c:pt>
                </c:numCache>
              </c:numRef>
            </c:minus>
          </c:errBars>
          <c:cat>
            <c:strRef>
              <c:f>'03-pdcd4'!$C$84:$C$87</c:f>
              <c:strCache>
                <c:ptCount val="4"/>
                <c:pt idx="0">
                  <c:v>Pre-miR-21</c:v>
                </c:pt>
                <c:pt idx="1">
                  <c:v>Pre-miR-21+499</c:v>
                </c:pt>
                <c:pt idx="2">
                  <c:v>Pre-499</c:v>
                </c:pt>
                <c:pt idx="3">
                  <c:v>Pre-miR-control</c:v>
                </c:pt>
              </c:strCache>
            </c:strRef>
          </c:cat>
          <c:val>
            <c:numRef>
              <c:f>'03-pdcd4'!$D$84:$D$87</c:f>
              <c:numCache>
                <c:formatCode>General</c:formatCode>
                <c:ptCount val="4"/>
                <c:pt idx="0">
                  <c:v>1.062226676631957</c:v>
                </c:pt>
                <c:pt idx="1">
                  <c:v>1.291813677118902</c:v>
                </c:pt>
                <c:pt idx="2">
                  <c:v>1.101802010073457</c:v>
                </c:pt>
                <c:pt idx="3">
                  <c:v>1.0</c:v>
                </c:pt>
              </c:numCache>
            </c:numRef>
          </c:val>
        </c:ser>
        <c:ser>
          <c:idx val="1"/>
          <c:order val="1"/>
          <c:tx>
            <c:strRef>
              <c:f>'03-pdcd4'!$F$83</c:f>
              <c:strCache>
                <c:ptCount val="1"/>
                <c:pt idx="0">
                  <c:v>pCI-PDCD4+UTR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'03-pdcd4'!$G$84:$G$87</c:f>
                <c:numCache>
                  <c:formatCode>General</c:formatCode>
                  <c:ptCount val="4"/>
                  <c:pt idx="0">
                    <c:v>0.09258095</c:v>
                  </c:pt>
                  <c:pt idx="1">
                    <c:v>0.11626604</c:v>
                  </c:pt>
                  <c:pt idx="2">
                    <c:v>0.011889235</c:v>
                  </c:pt>
                  <c:pt idx="3">
                    <c:v>0.02650331</c:v>
                  </c:pt>
                </c:numCache>
              </c:numRef>
            </c:plus>
            <c:minus>
              <c:numRef>
                <c:f>'03-pdcd4'!$G$84:$G$87</c:f>
                <c:numCache>
                  <c:formatCode>General</c:formatCode>
                  <c:ptCount val="4"/>
                  <c:pt idx="0">
                    <c:v>0.09258095</c:v>
                  </c:pt>
                  <c:pt idx="1">
                    <c:v>0.11626604</c:v>
                  </c:pt>
                  <c:pt idx="2">
                    <c:v>0.011889235</c:v>
                  </c:pt>
                  <c:pt idx="3">
                    <c:v>0.02650331</c:v>
                  </c:pt>
                </c:numCache>
              </c:numRef>
            </c:minus>
          </c:errBars>
          <c:cat>
            <c:strRef>
              <c:f>'03-pdcd4'!$C$84:$C$87</c:f>
              <c:strCache>
                <c:ptCount val="4"/>
                <c:pt idx="0">
                  <c:v>Pre-miR-21</c:v>
                </c:pt>
                <c:pt idx="1">
                  <c:v>Pre-miR-21+499</c:v>
                </c:pt>
                <c:pt idx="2">
                  <c:v>Pre-499</c:v>
                </c:pt>
                <c:pt idx="3">
                  <c:v>Pre-miR-control</c:v>
                </c:pt>
              </c:strCache>
            </c:strRef>
          </c:cat>
          <c:val>
            <c:numRef>
              <c:f>'03-pdcd4'!$F$84:$F$87</c:f>
              <c:numCache>
                <c:formatCode>General</c:formatCode>
                <c:ptCount val="4"/>
                <c:pt idx="0">
                  <c:v>0.448476252692127</c:v>
                </c:pt>
                <c:pt idx="1">
                  <c:v>0.380607659398211</c:v>
                </c:pt>
                <c:pt idx="2">
                  <c:v>0.364334747468267</c:v>
                </c:pt>
                <c:pt idx="3">
                  <c:v>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axId val="-2063860552"/>
        <c:axId val="-2063857544"/>
      </c:barChart>
      <c:catAx>
        <c:axId val="-206386055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-2063857544"/>
        <c:crosses val="autoZero"/>
        <c:auto val="1"/>
        <c:lblAlgn val="ctr"/>
        <c:lblOffset val="100"/>
        <c:noMultiLvlLbl val="0"/>
      </c:catAx>
      <c:valAx>
        <c:axId val="-20638575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-20638605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67536991779905"/>
          <c:y val="0.00285547982591306"/>
          <c:w val="0.314123578302712"/>
          <c:h val="0.17848060659084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24h</c:v>
          </c:tx>
          <c:spPr>
            <a:solidFill>
              <a:schemeClr val="tx1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'new-21'!$J$2:$J$4</c:f>
                <c:numCache>
                  <c:formatCode>General</c:formatCode>
                  <c:ptCount val="3"/>
                  <c:pt idx="0">
                    <c:v>0.018242951</c:v>
                  </c:pt>
                  <c:pt idx="1">
                    <c:v>0.029842298</c:v>
                  </c:pt>
                  <c:pt idx="2">
                    <c:v>0.03691745</c:v>
                  </c:pt>
                </c:numCache>
              </c:numRef>
            </c:plus>
            <c:minus>
              <c:numRef>
                <c:f>'new-21'!$J$2:$J$4</c:f>
                <c:numCache>
                  <c:formatCode>General</c:formatCode>
                  <c:ptCount val="3"/>
                  <c:pt idx="0">
                    <c:v>0.018242951</c:v>
                  </c:pt>
                  <c:pt idx="1">
                    <c:v>0.029842298</c:v>
                  </c:pt>
                  <c:pt idx="2">
                    <c:v>0.03691745</c:v>
                  </c:pt>
                </c:numCache>
              </c:numRef>
            </c:minus>
          </c:errBars>
          <c:cat>
            <c:strRef>
              <c:f>'new-499'!$A$20:$A$23</c:f>
              <c:strCache>
                <c:ptCount val="4"/>
                <c:pt idx="0">
                  <c:v>pre-21</c:v>
                </c:pt>
                <c:pt idx="1">
                  <c:v>pre-21*499</c:v>
                </c:pt>
                <c:pt idx="2">
                  <c:v>pre-499</c:v>
                </c:pt>
                <c:pt idx="3">
                  <c:v>pre-miR control</c:v>
                </c:pt>
              </c:strCache>
            </c:strRef>
          </c:cat>
          <c:val>
            <c:numRef>
              <c:f>'new-21'!$I$2:$I$5</c:f>
              <c:numCache>
                <c:formatCode>General</c:formatCode>
                <c:ptCount val="4"/>
                <c:pt idx="0">
                  <c:v>13.596453</c:v>
                </c:pt>
                <c:pt idx="1">
                  <c:v>13.87000600000004</c:v>
                </c:pt>
                <c:pt idx="2">
                  <c:v>24.33561899999999</c:v>
                </c:pt>
                <c:pt idx="3">
                  <c:v>24.711527</c:v>
                </c:pt>
              </c:numCache>
            </c:numRef>
          </c:val>
        </c:ser>
        <c:ser>
          <c:idx val="1"/>
          <c:order val="1"/>
          <c:tx>
            <c:v>48h</c:v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'new-21'!$J$6:$J$8</c:f>
                <c:numCache>
                  <c:formatCode>General</c:formatCode>
                  <c:ptCount val="3"/>
                  <c:pt idx="0">
                    <c:v>0.012878391</c:v>
                  </c:pt>
                  <c:pt idx="1">
                    <c:v>0.037586052</c:v>
                  </c:pt>
                  <c:pt idx="2">
                    <c:v>0.013585649</c:v>
                  </c:pt>
                </c:numCache>
              </c:numRef>
            </c:plus>
            <c:minus>
              <c:numRef>
                <c:f>'new-21'!$J$6:$J$8</c:f>
                <c:numCache>
                  <c:formatCode>General</c:formatCode>
                  <c:ptCount val="3"/>
                  <c:pt idx="0">
                    <c:v>0.012878391</c:v>
                  </c:pt>
                  <c:pt idx="1">
                    <c:v>0.037586052</c:v>
                  </c:pt>
                  <c:pt idx="2">
                    <c:v>0.013585649</c:v>
                  </c:pt>
                </c:numCache>
              </c:numRef>
            </c:minus>
          </c:errBars>
          <c:cat>
            <c:strRef>
              <c:f>'new-499'!$A$20:$A$23</c:f>
              <c:strCache>
                <c:ptCount val="4"/>
                <c:pt idx="0">
                  <c:v>pre-21</c:v>
                </c:pt>
                <c:pt idx="1">
                  <c:v>pre-21*499</c:v>
                </c:pt>
                <c:pt idx="2">
                  <c:v>pre-499</c:v>
                </c:pt>
                <c:pt idx="3">
                  <c:v>pre-miR control</c:v>
                </c:pt>
              </c:strCache>
            </c:strRef>
          </c:cat>
          <c:val>
            <c:numRef>
              <c:f>'new-21'!$I$6:$I$9</c:f>
              <c:numCache>
                <c:formatCode>General</c:formatCode>
                <c:ptCount val="4"/>
                <c:pt idx="0">
                  <c:v>12.784455</c:v>
                </c:pt>
                <c:pt idx="1">
                  <c:v>13.584378</c:v>
                </c:pt>
                <c:pt idx="2">
                  <c:v>24.755665</c:v>
                </c:pt>
                <c:pt idx="3">
                  <c:v>24.45925099999999</c:v>
                </c:pt>
              </c:numCache>
            </c:numRef>
          </c:val>
        </c:ser>
        <c:ser>
          <c:idx val="2"/>
          <c:order val="2"/>
          <c:tx>
            <c:v>72h</c:v>
          </c:tx>
          <c:spPr>
            <a:solidFill>
              <a:schemeClr val="bg1">
                <a:lumMod val="65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'new-21'!$J$10:$J$12</c:f>
                <c:numCache>
                  <c:formatCode>General</c:formatCode>
                  <c:ptCount val="3"/>
                  <c:pt idx="0">
                    <c:v>0.0602960800000001</c:v>
                  </c:pt>
                  <c:pt idx="1">
                    <c:v>0.021372193</c:v>
                  </c:pt>
                  <c:pt idx="2">
                    <c:v>0.0224838370000002</c:v>
                  </c:pt>
                </c:numCache>
              </c:numRef>
            </c:plus>
            <c:minus>
              <c:numRef>
                <c:f>'new-21'!$J$10:$J$12</c:f>
                <c:numCache>
                  <c:formatCode>General</c:formatCode>
                  <c:ptCount val="3"/>
                  <c:pt idx="0">
                    <c:v>0.0602960800000001</c:v>
                  </c:pt>
                  <c:pt idx="1">
                    <c:v>0.021372193</c:v>
                  </c:pt>
                  <c:pt idx="2">
                    <c:v>0.0224838370000002</c:v>
                  </c:pt>
                </c:numCache>
              </c:numRef>
            </c:minus>
          </c:errBars>
          <c:cat>
            <c:strRef>
              <c:f>'new-499'!$A$20:$A$23</c:f>
              <c:strCache>
                <c:ptCount val="4"/>
                <c:pt idx="0">
                  <c:v>pre-21</c:v>
                </c:pt>
                <c:pt idx="1">
                  <c:v>pre-21*499</c:v>
                </c:pt>
                <c:pt idx="2">
                  <c:v>pre-499</c:v>
                </c:pt>
                <c:pt idx="3">
                  <c:v>pre-miR control</c:v>
                </c:pt>
              </c:strCache>
            </c:strRef>
          </c:cat>
          <c:val>
            <c:numRef>
              <c:f>'new-21'!$I$10:$I$13</c:f>
              <c:numCache>
                <c:formatCode>General</c:formatCode>
                <c:ptCount val="4"/>
                <c:pt idx="0">
                  <c:v>13.293341</c:v>
                </c:pt>
                <c:pt idx="1">
                  <c:v>13.939323</c:v>
                </c:pt>
                <c:pt idx="2">
                  <c:v>25.64241999999988</c:v>
                </c:pt>
                <c:pt idx="3">
                  <c:v>24.96866799999988</c:v>
                </c:pt>
              </c:numCache>
            </c:numRef>
          </c:val>
        </c:ser>
        <c:ser>
          <c:idx val="3"/>
          <c:order val="3"/>
          <c:tx>
            <c:v>96h</c:v>
          </c:tx>
          <c:spPr>
            <a:solidFill>
              <a:schemeClr val="bg1">
                <a:lumMod val="85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'new-21'!$J$14:$J$16</c:f>
                <c:numCache>
                  <c:formatCode>General</c:formatCode>
                  <c:ptCount val="3"/>
                  <c:pt idx="0">
                    <c:v>0.11804985255003</c:v>
                  </c:pt>
                  <c:pt idx="1">
                    <c:v>0.0993777737021446</c:v>
                  </c:pt>
                  <c:pt idx="2">
                    <c:v>0.162637889385223</c:v>
                  </c:pt>
                </c:numCache>
              </c:numRef>
            </c:plus>
            <c:minus>
              <c:numRef>
                <c:f>'new-21'!$J$14:$J$16</c:f>
                <c:numCache>
                  <c:formatCode>General</c:formatCode>
                  <c:ptCount val="3"/>
                  <c:pt idx="0">
                    <c:v>0.11804985255003</c:v>
                  </c:pt>
                  <c:pt idx="1">
                    <c:v>0.0993777737021446</c:v>
                  </c:pt>
                  <c:pt idx="2">
                    <c:v>0.162637889385223</c:v>
                  </c:pt>
                </c:numCache>
              </c:numRef>
            </c:minus>
          </c:errBars>
          <c:cat>
            <c:strRef>
              <c:f>'new-499'!$A$20:$A$23</c:f>
              <c:strCache>
                <c:ptCount val="4"/>
                <c:pt idx="0">
                  <c:v>pre-21</c:v>
                </c:pt>
                <c:pt idx="1">
                  <c:v>pre-21*499</c:v>
                </c:pt>
                <c:pt idx="2">
                  <c:v>pre-499</c:v>
                </c:pt>
                <c:pt idx="3">
                  <c:v>pre-miR control</c:v>
                </c:pt>
              </c:strCache>
            </c:strRef>
          </c:cat>
          <c:val>
            <c:numRef>
              <c:f>'new-21'!$I$14:$I$17</c:f>
              <c:numCache>
                <c:formatCode>General</c:formatCode>
                <c:ptCount val="4"/>
                <c:pt idx="0">
                  <c:v>13.85341167449952</c:v>
                </c:pt>
                <c:pt idx="1">
                  <c:v>14.58311939239502</c:v>
                </c:pt>
                <c:pt idx="2">
                  <c:v>25.22714805603027</c:v>
                </c:pt>
                <c:pt idx="3">
                  <c:v>25.56114959716772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3776040"/>
        <c:axId val="-2063772904"/>
      </c:barChart>
      <c:catAx>
        <c:axId val="-2063776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-2063772904"/>
        <c:crosses val="autoZero"/>
        <c:auto val="1"/>
        <c:lblAlgn val="ctr"/>
        <c:lblOffset val="100"/>
        <c:noMultiLvlLbl val="0"/>
      </c:catAx>
      <c:valAx>
        <c:axId val="-2063772904"/>
        <c:scaling>
          <c:orientation val="minMax"/>
        </c:scaling>
        <c:delete val="0"/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crossAx val="-2063776040"/>
        <c:crosses val="autoZero"/>
        <c:crossBetween val="between"/>
        <c:majorUnit val="10.0"/>
      </c:valAx>
    </c:plotArea>
    <c:legend>
      <c:legendPos val="r"/>
      <c:layout>
        <c:manualLayout>
          <c:xMode val="edge"/>
          <c:yMode val="edge"/>
          <c:x val="0.151173679115019"/>
          <c:y val="0.0320745360016359"/>
          <c:w val="0.117921421429365"/>
          <c:h val="0.271270985993505"/>
        </c:manualLayout>
      </c:layout>
      <c:overlay val="0"/>
      <c:txPr>
        <a:bodyPr/>
        <a:lstStyle/>
        <a:p>
          <a:pPr>
            <a:defRPr sz="8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800"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991988544482711"/>
          <c:y val="0.044713341710076"/>
          <c:w val="0.681366679422451"/>
          <c:h val="0.781269217348307"/>
        </c:manualLayout>
      </c:layout>
      <c:barChart>
        <c:barDir val="col"/>
        <c:grouping val="clustered"/>
        <c:varyColors val="0"/>
        <c:ser>
          <c:idx val="0"/>
          <c:order val="0"/>
          <c:tx>
            <c:v>24h</c:v>
          </c:tx>
          <c:spPr>
            <a:solidFill>
              <a:schemeClr val="tx1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'new-499'!$J$2:$J$4</c:f>
                <c:numCache>
                  <c:formatCode>General</c:formatCode>
                  <c:ptCount val="3"/>
                  <c:pt idx="0">
                    <c:v>0.0</c:v>
                  </c:pt>
                  <c:pt idx="1">
                    <c:v>0.11371598</c:v>
                  </c:pt>
                  <c:pt idx="2">
                    <c:v>0.22736856</c:v>
                  </c:pt>
                </c:numCache>
              </c:numRef>
            </c:plus>
            <c:minus>
              <c:numRef>
                <c:f>'new-499'!$J$2:$J$4</c:f>
                <c:numCache>
                  <c:formatCode>General</c:formatCode>
                  <c:ptCount val="3"/>
                  <c:pt idx="0">
                    <c:v>0.0</c:v>
                  </c:pt>
                  <c:pt idx="1">
                    <c:v>0.11371598</c:v>
                  </c:pt>
                  <c:pt idx="2">
                    <c:v>0.22736856</c:v>
                  </c:pt>
                </c:numCache>
              </c:numRef>
            </c:minus>
          </c:errBars>
          <c:cat>
            <c:strRef>
              <c:f>'new-499'!$A$20:$A$23</c:f>
              <c:strCache>
                <c:ptCount val="4"/>
                <c:pt idx="0">
                  <c:v>pre-21</c:v>
                </c:pt>
                <c:pt idx="1">
                  <c:v>pre-21*499</c:v>
                </c:pt>
                <c:pt idx="2">
                  <c:v>pre-499</c:v>
                </c:pt>
                <c:pt idx="3">
                  <c:v>pre-miR control</c:v>
                </c:pt>
              </c:strCache>
            </c:strRef>
          </c:cat>
          <c:val>
            <c:numRef>
              <c:f>'new-499'!$I$2:$I$5</c:f>
              <c:numCache>
                <c:formatCode>General</c:formatCode>
                <c:ptCount val="4"/>
                <c:pt idx="0">
                  <c:v>40.0</c:v>
                </c:pt>
                <c:pt idx="1">
                  <c:v>26.312422</c:v>
                </c:pt>
                <c:pt idx="2">
                  <c:v>24.3570700000001</c:v>
                </c:pt>
                <c:pt idx="3">
                  <c:v>40.0</c:v>
                </c:pt>
              </c:numCache>
            </c:numRef>
          </c:val>
        </c:ser>
        <c:ser>
          <c:idx val="1"/>
          <c:order val="1"/>
          <c:tx>
            <c:v>48h</c:v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'new-499'!$J$6:$J$8</c:f>
                <c:numCache>
                  <c:formatCode>General</c:formatCode>
                  <c:ptCount val="3"/>
                  <c:pt idx="0">
                    <c:v>0.0</c:v>
                  </c:pt>
                  <c:pt idx="1">
                    <c:v>0.11205645</c:v>
                  </c:pt>
                  <c:pt idx="2">
                    <c:v>0.029811636</c:v>
                  </c:pt>
                </c:numCache>
              </c:numRef>
            </c:plus>
            <c:minus>
              <c:numRef>
                <c:f>'new-499'!$J$6:$J$8</c:f>
                <c:numCache>
                  <c:formatCode>General</c:formatCode>
                  <c:ptCount val="3"/>
                  <c:pt idx="0">
                    <c:v>0.0</c:v>
                  </c:pt>
                  <c:pt idx="1">
                    <c:v>0.11205645</c:v>
                  </c:pt>
                  <c:pt idx="2">
                    <c:v>0.029811636</c:v>
                  </c:pt>
                </c:numCache>
              </c:numRef>
            </c:minus>
          </c:errBars>
          <c:cat>
            <c:strRef>
              <c:f>'new-499'!$A$20:$A$23</c:f>
              <c:strCache>
                <c:ptCount val="4"/>
                <c:pt idx="0">
                  <c:v>pre-21</c:v>
                </c:pt>
                <c:pt idx="1">
                  <c:v>pre-21*499</c:v>
                </c:pt>
                <c:pt idx="2">
                  <c:v>pre-499</c:v>
                </c:pt>
                <c:pt idx="3">
                  <c:v>pre-miR control</c:v>
                </c:pt>
              </c:strCache>
            </c:strRef>
          </c:cat>
          <c:val>
            <c:numRef>
              <c:f>'new-499'!$I$6:$I$9</c:f>
              <c:numCache>
                <c:formatCode>General</c:formatCode>
                <c:ptCount val="4"/>
                <c:pt idx="0">
                  <c:v>40.0</c:v>
                </c:pt>
                <c:pt idx="1">
                  <c:v>24.501846</c:v>
                </c:pt>
                <c:pt idx="2">
                  <c:v>23.64720000000001</c:v>
                </c:pt>
                <c:pt idx="3">
                  <c:v>40.0</c:v>
                </c:pt>
              </c:numCache>
            </c:numRef>
          </c:val>
        </c:ser>
        <c:ser>
          <c:idx val="2"/>
          <c:order val="2"/>
          <c:tx>
            <c:v>72h</c:v>
          </c:tx>
          <c:spPr>
            <a:solidFill>
              <a:schemeClr val="bg1">
                <a:lumMod val="65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'new-499'!$J$10:$J$12</c:f>
                <c:numCache>
                  <c:formatCode>General</c:formatCode>
                  <c:ptCount val="3"/>
                  <c:pt idx="0">
                    <c:v>0.0</c:v>
                  </c:pt>
                  <c:pt idx="1">
                    <c:v>0.035432525</c:v>
                  </c:pt>
                  <c:pt idx="2">
                    <c:v>0.0394773370000002</c:v>
                  </c:pt>
                </c:numCache>
              </c:numRef>
            </c:plus>
            <c:minus>
              <c:numRef>
                <c:f>'new-499'!$J$10:$J$12</c:f>
                <c:numCache>
                  <c:formatCode>General</c:formatCode>
                  <c:ptCount val="3"/>
                  <c:pt idx="0">
                    <c:v>0.0</c:v>
                  </c:pt>
                  <c:pt idx="1">
                    <c:v>0.035432525</c:v>
                  </c:pt>
                  <c:pt idx="2">
                    <c:v>0.0394773370000002</c:v>
                  </c:pt>
                </c:numCache>
              </c:numRef>
            </c:minus>
          </c:errBars>
          <c:cat>
            <c:strRef>
              <c:f>'new-499'!$A$20:$A$23</c:f>
              <c:strCache>
                <c:ptCount val="4"/>
                <c:pt idx="0">
                  <c:v>pre-21</c:v>
                </c:pt>
                <c:pt idx="1">
                  <c:v>pre-21*499</c:v>
                </c:pt>
                <c:pt idx="2">
                  <c:v>pre-499</c:v>
                </c:pt>
                <c:pt idx="3">
                  <c:v>pre-miR control</c:v>
                </c:pt>
              </c:strCache>
            </c:strRef>
          </c:cat>
          <c:val>
            <c:numRef>
              <c:f>'new-499'!$I$10:$I$13</c:f>
              <c:numCache>
                <c:formatCode>General</c:formatCode>
                <c:ptCount val="4"/>
                <c:pt idx="0">
                  <c:v>40.0</c:v>
                </c:pt>
                <c:pt idx="1">
                  <c:v>28.34624099999992</c:v>
                </c:pt>
                <c:pt idx="2">
                  <c:v>27.870562</c:v>
                </c:pt>
                <c:pt idx="3">
                  <c:v>40.0</c:v>
                </c:pt>
              </c:numCache>
            </c:numRef>
          </c:val>
        </c:ser>
        <c:ser>
          <c:idx val="3"/>
          <c:order val="3"/>
          <c:tx>
            <c:v>96h</c:v>
          </c:tx>
          <c:spPr>
            <a:solidFill>
              <a:schemeClr val="bg1">
                <a:lumMod val="85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'new-499'!$J$14:$J$16</c:f>
                <c:numCache>
                  <c:formatCode>General</c:formatCode>
                  <c:ptCount val="3"/>
                  <c:pt idx="0">
                    <c:v>0.0</c:v>
                  </c:pt>
                  <c:pt idx="1">
                    <c:v>0.0538649372756485</c:v>
                  </c:pt>
                  <c:pt idx="2">
                    <c:v>0.0303777381777765</c:v>
                  </c:pt>
                </c:numCache>
              </c:numRef>
            </c:plus>
            <c:minus>
              <c:numRef>
                <c:f>'new-499'!$J$14:$J$16</c:f>
                <c:numCache>
                  <c:formatCode>General</c:formatCode>
                  <c:ptCount val="3"/>
                  <c:pt idx="0">
                    <c:v>0.0</c:v>
                  </c:pt>
                  <c:pt idx="1">
                    <c:v>0.0538649372756485</c:v>
                  </c:pt>
                  <c:pt idx="2">
                    <c:v>0.0303777381777765</c:v>
                  </c:pt>
                </c:numCache>
              </c:numRef>
            </c:minus>
          </c:errBars>
          <c:cat>
            <c:strRef>
              <c:f>'new-499'!$A$20:$A$23</c:f>
              <c:strCache>
                <c:ptCount val="4"/>
                <c:pt idx="0">
                  <c:v>pre-21</c:v>
                </c:pt>
                <c:pt idx="1">
                  <c:v>pre-21*499</c:v>
                </c:pt>
                <c:pt idx="2">
                  <c:v>pre-499</c:v>
                </c:pt>
                <c:pt idx="3">
                  <c:v>pre-miR control</c:v>
                </c:pt>
              </c:strCache>
            </c:strRef>
          </c:cat>
          <c:val>
            <c:numRef>
              <c:f>'new-499'!$I$14:$I$17</c:f>
              <c:numCache>
                <c:formatCode>General</c:formatCode>
                <c:ptCount val="4"/>
                <c:pt idx="0">
                  <c:v>40.0</c:v>
                </c:pt>
                <c:pt idx="1">
                  <c:v>25.62152099609375</c:v>
                </c:pt>
                <c:pt idx="2">
                  <c:v>24.20674324035625</c:v>
                </c:pt>
                <c:pt idx="3">
                  <c:v>40.0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3728824"/>
        <c:axId val="-2063725688"/>
      </c:barChart>
      <c:catAx>
        <c:axId val="-2063728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-2063725688"/>
        <c:crosses val="autoZero"/>
        <c:auto val="1"/>
        <c:lblAlgn val="ctr"/>
        <c:lblOffset val="100"/>
        <c:noMultiLvlLbl val="0"/>
      </c:catAx>
      <c:valAx>
        <c:axId val="-2063725688"/>
        <c:scaling>
          <c:orientation val="minMax"/>
        </c:scaling>
        <c:delete val="0"/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crossAx val="-2063728824"/>
        <c:crosses val="autoZero"/>
        <c:crossBetween val="between"/>
        <c:majorUnit val="10.0"/>
      </c:valAx>
    </c:plotArea>
    <c:legend>
      <c:legendPos val="r"/>
      <c:layout>
        <c:manualLayout>
          <c:xMode val="edge"/>
          <c:yMode val="edge"/>
          <c:x val="0.397343367883678"/>
          <c:y val="0.0127612804926437"/>
          <c:w val="0.127983721973279"/>
          <c:h val="0.339547986731633"/>
        </c:manualLayout>
      </c:layout>
      <c:overlay val="0"/>
      <c:txPr>
        <a:bodyPr/>
        <a:lstStyle/>
        <a:p>
          <a:pPr>
            <a:defRPr sz="8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800"/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3134966135838"/>
          <c:y val="0.0319809177725976"/>
          <c:w val="0.768639700410646"/>
          <c:h val="0.92044257057468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cal!$U$24:$U$27</c:f>
                <c:numCache>
                  <c:formatCode>General</c:formatCode>
                  <c:ptCount val="4"/>
                  <c:pt idx="0">
                    <c:v>0.0555777733351096</c:v>
                  </c:pt>
                  <c:pt idx="1">
                    <c:v>0.118977121983832</c:v>
                  </c:pt>
                  <c:pt idx="2">
                    <c:v>0.0571547606649421</c:v>
                  </c:pt>
                  <c:pt idx="3">
                    <c:v>0.14429907214609</c:v>
                  </c:pt>
                </c:numCache>
              </c:numRef>
            </c:plus>
            <c:minus>
              <c:numRef>
                <c:f>cal!$U$24:$U$27</c:f>
                <c:numCache>
                  <c:formatCode>General</c:formatCode>
                  <c:ptCount val="4"/>
                  <c:pt idx="0">
                    <c:v>0.0555777733351096</c:v>
                  </c:pt>
                  <c:pt idx="1">
                    <c:v>0.118977121983832</c:v>
                  </c:pt>
                  <c:pt idx="2">
                    <c:v>0.0571547606649421</c:v>
                  </c:pt>
                  <c:pt idx="3">
                    <c:v>0.14429907214609</c:v>
                  </c:pt>
                </c:numCache>
              </c:numRef>
            </c:minus>
          </c:errBars>
          <c:val>
            <c:numRef>
              <c:f>cal!$W$24:$W$27</c:f>
              <c:numCache>
                <c:formatCode>General</c:formatCode>
                <c:ptCount val="4"/>
                <c:pt idx="0">
                  <c:v>-2.419988178438595</c:v>
                </c:pt>
                <c:pt idx="1">
                  <c:v>-1.59844229944526</c:v>
                </c:pt>
                <c:pt idx="2">
                  <c:v>1.0</c:v>
                </c:pt>
                <c:pt idx="3">
                  <c:v>-2.485150688971871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3704504"/>
        <c:axId val="-2063701144"/>
      </c:barChart>
      <c:catAx>
        <c:axId val="-2063704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2225">
            <a:solidFill>
              <a:schemeClr val="tx1"/>
            </a:solidFill>
          </a:ln>
        </c:spPr>
        <c:crossAx val="-2063701144"/>
        <c:crosses val="autoZero"/>
        <c:auto val="1"/>
        <c:lblAlgn val="ctr"/>
        <c:lblOffset val="100"/>
        <c:noMultiLvlLbl val="0"/>
      </c:catAx>
      <c:valAx>
        <c:axId val="-20637011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mpd="sng">
            <a:solidFill>
              <a:schemeClr val="tx1"/>
            </a:solidFill>
          </a:ln>
        </c:spPr>
        <c:txPr>
          <a:bodyPr/>
          <a:lstStyle/>
          <a:p>
            <a:pPr>
              <a:defRPr sz="1200">
                <a:latin typeface="Arial"/>
              </a:defRPr>
            </a:pPr>
            <a:endParaRPr lang="en-US"/>
          </a:p>
        </c:txPr>
        <c:crossAx val="-20637045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186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4010" y="0"/>
            <a:ext cx="2887186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814C6A-523C-43D5-AE6F-3B28923717F6}" type="datetimeFigureOut">
              <a:rPr lang="en-US" smtClean="0"/>
              <a:pPr/>
              <a:t>26/05/15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46288" y="742950"/>
            <a:ext cx="2570162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274" y="4705350"/>
            <a:ext cx="533019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887186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4010" y="9408981"/>
            <a:ext cx="2887186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01599B-DD30-42D8-B3A0-4722F7E56521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55530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1599B-DD30-42D8-B3A0-4722F7E56521}" type="slidenum">
              <a:rPr lang="en-AU" smtClean="0"/>
              <a:pPr/>
              <a:t>2</a:t>
            </a:fld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1599B-DD30-42D8-B3A0-4722F7E56521}" type="slidenum">
              <a:rPr lang="en-AU" smtClean="0"/>
              <a:pPr/>
              <a:t>4</a:t>
            </a:fld>
            <a:endParaRPr lang="en-A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1599B-DD30-42D8-B3A0-4722F7E56521}" type="slidenum">
              <a:rPr lang="en-AU" smtClean="0"/>
              <a:pPr/>
              <a:t>6</a:t>
            </a:fld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53022-7EE4-48CD-BB3F-5ABBF20435C2}" type="datetimeFigureOut">
              <a:rPr lang="en-US" smtClean="0"/>
              <a:pPr/>
              <a:t>26/05/15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CFF5F-F408-4560-95FE-2EE631D5E0E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53022-7EE4-48CD-BB3F-5ABBF20435C2}" type="datetimeFigureOut">
              <a:rPr lang="en-US" smtClean="0"/>
              <a:pPr/>
              <a:t>26/05/15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CFF5F-F408-4560-95FE-2EE631D5E0E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53022-7EE4-48CD-BB3F-5ABBF20435C2}" type="datetimeFigureOut">
              <a:rPr lang="en-US" smtClean="0"/>
              <a:pPr/>
              <a:t>26/05/15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CFF5F-F408-4560-95FE-2EE631D5E0E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53022-7EE4-48CD-BB3F-5ABBF20435C2}" type="datetimeFigureOut">
              <a:rPr lang="en-US" smtClean="0"/>
              <a:pPr/>
              <a:t>26/05/15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CFF5F-F408-4560-95FE-2EE631D5E0E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53022-7EE4-48CD-BB3F-5ABBF20435C2}" type="datetimeFigureOut">
              <a:rPr lang="en-US" smtClean="0"/>
              <a:pPr/>
              <a:t>26/05/15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CFF5F-F408-4560-95FE-2EE631D5E0E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53022-7EE4-48CD-BB3F-5ABBF20435C2}" type="datetimeFigureOut">
              <a:rPr lang="en-US" smtClean="0"/>
              <a:pPr/>
              <a:t>26/05/15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CFF5F-F408-4560-95FE-2EE631D5E0E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53022-7EE4-48CD-BB3F-5ABBF20435C2}" type="datetimeFigureOut">
              <a:rPr lang="en-US" smtClean="0"/>
              <a:pPr/>
              <a:t>26/05/15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CFF5F-F408-4560-95FE-2EE631D5E0E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53022-7EE4-48CD-BB3F-5ABBF20435C2}" type="datetimeFigureOut">
              <a:rPr lang="en-US" smtClean="0"/>
              <a:pPr/>
              <a:t>26/05/15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CFF5F-F408-4560-95FE-2EE631D5E0E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53022-7EE4-48CD-BB3F-5ABBF20435C2}" type="datetimeFigureOut">
              <a:rPr lang="en-US" smtClean="0"/>
              <a:pPr/>
              <a:t>26/05/15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CFF5F-F408-4560-95FE-2EE631D5E0E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53022-7EE4-48CD-BB3F-5ABBF20435C2}" type="datetimeFigureOut">
              <a:rPr lang="en-US" smtClean="0"/>
              <a:pPr/>
              <a:t>26/05/15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CFF5F-F408-4560-95FE-2EE631D5E0E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53022-7EE4-48CD-BB3F-5ABBF20435C2}" type="datetimeFigureOut">
              <a:rPr lang="en-US" smtClean="0"/>
              <a:pPr/>
              <a:t>26/05/15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CFF5F-F408-4560-95FE-2EE631D5E0E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E53022-7EE4-48CD-BB3F-5ABBF20435C2}" type="datetimeFigureOut">
              <a:rPr lang="en-US" smtClean="0"/>
              <a:pPr/>
              <a:t>26/05/15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7CFF5F-F408-4560-95FE-2EE631D5E0E7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chart" Target="../charts/chart3.xml"/><Relationship Id="rId5" Type="http://schemas.openxmlformats.org/officeDocument/2006/relationships/chart" Target="../charts/chart4.xm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440668" y="219633"/>
            <a:ext cx="6012668" cy="9407944"/>
            <a:chOff x="440668" y="219633"/>
            <a:chExt cx="6012668" cy="9407944"/>
          </a:xfrm>
        </p:grpSpPr>
        <p:pic>
          <p:nvPicPr>
            <p:cNvPr id="20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 t="12157"/>
            <a:stretch>
              <a:fillRect/>
            </a:stretch>
          </p:blipFill>
          <p:spPr bwMode="auto">
            <a:xfrm>
              <a:off x="1340768" y="3152800"/>
              <a:ext cx="1989587" cy="48236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2" descr="2008-09-25SAM-N&amp;T"/>
            <p:cNvPicPr>
              <a:picLocks noChangeAspect="1" noChangeArrowheads="1"/>
            </p:cNvPicPr>
            <p:nvPr/>
          </p:nvPicPr>
          <p:blipFill>
            <a:blip r:embed="rId3" cstate="print"/>
            <a:srcRect l="2985" r="52246" b="97641"/>
            <a:stretch>
              <a:fillRect/>
            </a:stretch>
          </p:blipFill>
          <p:spPr bwMode="auto">
            <a:xfrm>
              <a:off x="1435275" y="2859401"/>
              <a:ext cx="1657339" cy="947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Rectangle 21"/>
            <p:cNvSpPr/>
            <p:nvPr/>
          </p:nvSpPr>
          <p:spPr bwMode="auto">
            <a:xfrm>
              <a:off x="1435845" y="3056683"/>
              <a:ext cx="425539" cy="60991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AU"/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1894703" y="3058949"/>
              <a:ext cx="1197341" cy="56459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AU" dirty="0"/>
            </a:p>
          </p:txBody>
        </p:sp>
        <p:sp>
          <p:nvSpPr>
            <p:cNvPr id="24" name="TextBox 22"/>
            <p:cNvSpPr txBox="1">
              <a:spLocks noChangeArrowheads="1"/>
            </p:cNvSpPr>
            <p:nvPr/>
          </p:nvSpPr>
          <p:spPr bwMode="auto">
            <a:xfrm>
              <a:off x="1332380" y="2666380"/>
              <a:ext cx="186646" cy="1428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AU" sz="800" dirty="0">
                  <a:latin typeface="Calibri" pitchFamily="34" charset="0"/>
                </a:rPr>
                <a:t>-3</a:t>
              </a:r>
            </a:p>
          </p:txBody>
        </p:sp>
        <p:sp>
          <p:nvSpPr>
            <p:cNvPr id="25" name="TextBox 23"/>
            <p:cNvSpPr txBox="1">
              <a:spLocks noChangeArrowheads="1"/>
            </p:cNvSpPr>
            <p:nvPr/>
          </p:nvSpPr>
          <p:spPr bwMode="auto">
            <a:xfrm>
              <a:off x="2951905" y="2666380"/>
              <a:ext cx="164320" cy="1428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AU" sz="800">
                  <a:latin typeface="Calibri" pitchFamily="34" charset="0"/>
                </a:rPr>
                <a:t>3</a:t>
              </a:r>
            </a:p>
          </p:txBody>
        </p:sp>
        <p:sp>
          <p:nvSpPr>
            <p:cNvPr id="26" name="Text Box 3"/>
            <p:cNvSpPr txBox="1">
              <a:spLocks noChangeArrowheads="1"/>
            </p:cNvSpPr>
            <p:nvPr/>
          </p:nvSpPr>
          <p:spPr bwMode="auto">
            <a:xfrm>
              <a:off x="692696" y="8013340"/>
              <a:ext cx="3256157" cy="7207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AU" sz="1400" dirty="0"/>
                <a:t>Red bar: tonsil tumour samples, n =14 </a:t>
              </a:r>
              <a:r>
                <a:rPr lang="en-AU" sz="1400" dirty="0" smtClean="0"/>
                <a:t>x2</a:t>
              </a:r>
              <a:endParaRPr lang="en-AU" sz="1400" dirty="0"/>
            </a:p>
            <a:p>
              <a:pPr>
                <a:lnSpc>
                  <a:spcPct val="150000"/>
                </a:lnSpc>
              </a:pPr>
              <a:r>
                <a:rPr lang="en-AU" sz="1400" dirty="0"/>
                <a:t>Green bar: tonsil normal samples, n = 9 x2</a:t>
              </a:r>
              <a:endParaRPr lang="en-US" sz="1400" dirty="0"/>
            </a:p>
          </p:txBody>
        </p:sp>
        <p:pic>
          <p:nvPicPr>
            <p:cNvPr id="27" name="Picture 5" descr="PCA_Tonsil"/>
            <p:cNvPicPr>
              <a:picLocks noChangeAspect="1" noChangeArrowheads="1"/>
            </p:cNvPicPr>
            <p:nvPr/>
          </p:nvPicPr>
          <p:blipFill>
            <a:blip r:embed="rId4" cstate="print">
              <a:lum bright="1000" contrast="-1000"/>
            </a:blip>
            <a:srcRect/>
            <a:stretch>
              <a:fillRect/>
            </a:stretch>
          </p:blipFill>
          <p:spPr bwMode="auto">
            <a:xfrm rot="5400000">
              <a:off x="2830960" y="4254896"/>
              <a:ext cx="4508447" cy="273630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 extrusionH="76200" contourW="12700">
              <a:extrusionClr>
                <a:schemeClr val="bg1"/>
              </a:extrusionClr>
              <a:contourClr>
                <a:schemeClr val="bg1"/>
              </a:contourClr>
            </a:sp3d>
          </p:spPr>
        </p:pic>
        <p:sp>
          <p:nvSpPr>
            <p:cNvPr id="28" name="TextBox 27"/>
            <p:cNvSpPr txBox="1"/>
            <p:nvPr/>
          </p:nvSpPr>
          <p:spPr>
            <a:xfrm>
              <a:off x="528704" y="2670772"/>
              <a:ext cx="303288" cy="2979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600" dirty="0" smtClean="0"/>
                <a:t>A</a:t>
              </a:r>
              <a:endParaRPr lang="en-AU" sz="16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573016" y="2612740"/>
              <a:ext cx="296876" cy="2979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600" dirty="0" smtClean="0"/>
                <a:t>B</a:t>
              </a:r>
              <a:endParaRPr lang="en-AU" sz="1600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440668" y="219633"/>
              <a:ext cx="5913276" cy="21236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AU" sz="1200" b="1" dirty="0" smtClean="0"/>
                <a:t>Supplementary Figure 1.</a:t>
              </a:r>
            </a:p>
            <a:p>
              <a:pPr algn="just"/>
              <a:endParaRPr lang="en-AU" sz="1200" b="1" dirty="0" smtClean="0"/>
            </a:p>
            <a:p>
              <a:pPr marL="228600" indent="-228600" algn="just">
                <a:buAutoNum type="alphaUcParenR"/>
              </a:pPr>
              <a:r>
                <a:rPr lang="en-AU" sz="1200" dirty="0" smtClean="0"/>
                <a:t>Unsupervised HCL analysis was used to generate a heat map for the expression of miRNAs in tonsillar tumour and adjacent normal tissue.  This indicated that HCL was able to cluster the </a:t>
              </a:r>
              <a:r>
                <a:rPr lang="en-AU" sz="1200" dirty="0" err="1" smtClean="0"/>
                <a:t>tumor</a:t>
              </a:r>
              <a:r>
                <a:rPr lang="en-AU" sz="1200" dirty="0" smtClean="0"/>
                <a:t> and normal tissue into two distinct biological groups. Blue represent reduced expression while yellow represents high expression. The upper limits for both fold change was -3 and +3. </a:t>
              </a:r>
            </a:p>
            <a:p>
              <a:pPr algn="just"/>
              <a:endParaRPr lang="en-AU" sz="1200" dirty="0" smtClean="0"/>
            </a:p>
            <a:p>
              <a:pPr marL="228600" indent="-228600" algn="just">
                <a:buAutoNum type="alphaUcParenR"/>
              </a:pPr>
              <a:r>
                <a:rPr lang="en-AU" sz="1200" dirty="0" smtClean="0"/>
                <a:t>B) PCA analysis further indicate that the </a:t>
              </a:r>
              <a:r>
                <a:rPr lang="en-AU" sz="1200" dirty="0" err="1" smtClean="0"/>
                <a:t>tumor</a:t>
              </a:r>
              <a:r>
                <a:rPr lang="en-AU" sz="1200" dirty="0" smtClean="0"/>
                <a:t> samples cluster more closely together (red dots) than the normal tissues (green dots).  Interestingly, cell lines (yellow dots) did not entirely cluster with the </a:t>
              </a:r>
              <a:r>
                <a:rPr lang="en-AU" sz="1200" dirty="0" err="1" smtClean="0"/>
                <a:t>tumor</a:t>
              </a:r>
              <a:r>
                <a:rPr lang="en-AU" sz="1200" dirty="0" smtClean="0"/>
                <a:t> samples. </a:t>
              </a:r>
              <a:endParaRPr lang="en-AU" sz="1200" dirty="0"/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1268760" y="8985448"/>
              <a:ext cx="2025998" cy="642129"/>
              <a:chOff x="727038" y="8421735"/>
              <a:chExt cx="2025998" cy="642129"/>
            </a:xfrm>
          </p:grpSpPr>
          <p:sp>
            <p:nvSpPr>
              <p:cNvPr id="32" name="Rectangle 8"/>
              <p:cNvSpPr>
                <a:spLocks noChangeArrowheads="1"/>
              </p:cNvSpPr>
              <p:nvPr/>
            </p:nvSpPr>
            <p:spPr bwMode="auto">
              <a:xfrm>
                <a:off x="727038" y="8500954"/>
                <a:ext cx="328617" cy="11856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33" name="Rectangle 8"/>
              <p:cNvSpPr>
                <a:spLocks noChangeArrowheads="1"/>
              </p:cNvSpPr>
              <p:nvPr/>
            </p:nvSpPr>
            <p:spPr bwMode="auto">
              <a:xfrm>
                <a:off x="727038" y="8866084"/>
                <a:ext cx="328617" cy="11856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en-AU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1128681" y="8421735"/>
                <a:ext cx="98943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AU" sz="1200" dirty="0" smtClean="0"/>
                  <a:t>Tumor tissue</a:t>
                </a:r>
                <a:endParaRPr lang="en-AU" sz="1200" dirty="0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1128681" y="8786865"/>
                <a:ext cx="162435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AU" sz="1200" dirty="0" smtClean="0"/>
                  <a:t>Normal adjacent tissue</a:t>
                </a:r>
                <a:endParaRPr lang="en-AU" sz="12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57807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584684" y="452500"/>
            <a:ext cx="56252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AU" sz="1200" b="1" dirty="0" smtClean="0"/>
              <a:t>Supplementary Figure 2.</a:t>
            </a:r>
          </a:p>
          <a:p>
            <a:pPr algn="just"/>
            <a:endParaRPr lang="en-AU" sz="1200" b="1" dirty="0"/>
          </a:p>
          <a:p>
            <a:pPr algn="just"/>
            <a:r>
              <a:rPr lang="en-AU" sz="1200" dirty="0" smtClean="0"/>
              <a:t>Schematic view of the miR-21 and miR-499 miRNA binding sites on the 3’UTR of PDCD4</a:t>
            </a:r>
            <a:r>
              <a:rPr lang="en-AU" sz="1200" b="1" dirty="0" smtClean="0"/>
              <a:t>. NB: Drawing not to scale</a:t>
            </a:r>
            <a:endParaRPr lang="en-AU" sz="1200" b="1" dirty="0"/>
          </a:p>
        </p:txBody>
      </p:sp>
      <p:grpSp>
        <p:nvGrpSpPr>
          <p:cNvPr id="26" name="Group 25"/>
          <p:cNvGrpSpPr/>
          <p:nvPr/>
        </p:nvGrpSpPr>
        <p:grpSpPr>
          <a:xfrm>
            <a:off x="1196752" y="3008784"/>
            <a:ext cx="4229100" cy="1260475"/>
            <a:chOff x="1114425" y="1534320"/>
            <a:chExt cx="4229100" cy="1260475"/>
          </a:xfrm>
        </p:grpSpPr>
        <p:sp>
          <p:nvSpPr>
            <p:cNvPr id="27" name="Rounded Rectangle 26"/>
            <p:cNvSpPr/>
            <p:nvPr/>
          </p:nvSpPr>
          <p:spPr bwMode="auto">
            <a:xfrm>
              <a:off x="2749550" y="2485232"/>
              <a:ext cx="1414463" cy="92075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AU"/>
            </a:p>
          </p:txBody>
        </p:sp>
        <p:sp>
          <p:nvSpPr>
            <p:cNvPr id="28" name="Rectangle 326"/>
            <p:cNvSpPr>
              <a:spLocks noChangeArrowheads="1"/>
            </p:cNvSpPr>
            <p:nvPr/>
          </p:nvSpPr>
          <p:spPr bwMode="auto">
            <a:xfrm>
              <a:off x="3062287" y="2658270"/>
              <a:ext cx="638175" cy="136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3’ UTR: 1.9 kb</a:t>
              </a:r>
            </a:p>
          </p:txBody>
        </p:sp>
        <p:sp>
          <p:nvSpPr>
            <p:cNvPr id="29" name="Rectangle 327"/>
            <p:cNvSpPr>
              <a:spLocks noChangeArrowheads="1"/>
            </p:cNvSpPr>
            <p:nvPr/>
          </p:nvSpPr>
          <p:spPr bwMode="auto">
            <a:xfrm>
              <a:off x="2044700" y="2658270"/>
              <a:ext cx="584200" cy="136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900">
                  <a:latin typeface="Calibri" pitchFamily="34" charset="0"/>
                </a:rPr>
                <a:t>ORF: 1.41 kb</a:t>
              </a:r>
            </a:p>
          </p:txBody>
        </p:sp>
        <p:sp>
          <p:nvSpPr>
            <p:cNvPr id="30" name="Line Callout 2 (Accent Bar) 29"/>
            <p:cNvSpPr/>
            <p:nvPr/>
          </p:nvSpPr>
          <p:spPr bwMode="auto">
            <a:xfrm>
              <a:off x="3911600" y="1581945"/>
              <a:ext cx="950913" cy="333375"/>
            </a:xfrm>
            <a:prstGeom prst="accentCallout2">
              <a:avLst>
                <a:gd name="adj1" fmla="val 18750"/>
                <a:gd name="adj2" fmla="val -5741"/>
                <a:gd name="adj3" fmla="val 18750"/>
                <a:gd name="adj4" fmla="val -16667"/>
                <a:gd name="adj5" fmla="val 276265"/>
                <a:gd name="adj6" fmla="val -37552"/>
              </a:avLst>
            </a:prstGeom>
            <a:gradFill flip="none" rotWithShape="1">
              <a:gsLst>
                <a:gs pos="0">
                  <a:schemeClr val="lt1">
                    <a:shade val="30000"/>
                    <a:satMod val="115000"/>
                  </a:schemeClr>
                </a:gs>
                <a:gs pos="50000">
                  <a:schemeClr val="lt1">
                    <a:shade val="67500"/>
                    <a:satMod val="115000"/>
                  </a:schemeClr>
                </a:gs>
                <a:gs pos="100000">
                  <a:schemeClr val="lt1">
                    <a:shade val="100000"/>
                    <a:satMod val="11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AU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1" name="Line Callout 2 (Accent Bar) 30"/>
            <p:cNvSpPr/>
            <p:nvPr/>
          </p:nvSpPr>
          <p:spPr bwMode="auto">
            <a:xfrm>
              <a:off x="3930650" y="1993107"/>
              <a:ext cx="939800" cy="333375"/>
            </a:xfrm>
            <a:prstGeom prst="accentCallout2">
              <a:avLst>
                <a:gd name="adj1" fmla="val 18750"/>
                <a:gd name="adj2" fmla="val -8691"/>
                <a:gd name="adj3" fmla="val 18750"/>
                <a:gd name="adj4" fmla="val -16667"/>
                <a:gd name="adj5" fmla="val 147610"/>
                <a:gd name="adj6" fmla="val -27279"/>
              </a:avLst>
            </a:prstGeom>
            <a:gradFill flip="none" rotWithShape="1">
              <a:gsLst>
                <a:gs pos="0">
                  <a:schemeClr val="lt1">
                    <a:shade val="30000"/>
                    <a:satMod val="115000"/>
                  </a:schemeClr>
                </a:gs>
                <a:gs pos="50000">
                  <a:schemeClr val="lt1">
                    <a:shade val="67500"/>
                    <a:satMod val="115000"/>
                  </a:schemeClr>
                </a:gs>
                <a:gs pos="100000">
                  <a:schemeClr val="lt1">
                    <a:shade val="100000"/>
                    <a:satMod val="11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AU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2" name="Rectangle 300"/>
            <p:cNvSpPr>
              <a:spLocks noChangeArrowheads="1"/>
            </p:cNvSpPr>
            <p:nvPr/>
          </p:nvSpPr>
          <p:spPr bwMode="auto">
            <a:xfrm>
              <a:off x="3654425" y="2485232"/>
              <a:ext cx="73025" cy="9366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AU">
                <a:latin typeface="+mn-lt"/>
              </a:endParaRPr>
            </a:p>
          </p:txBody>
        </p:sp>
        <p:sp>
          <p:nvSpPr>
            <p:cNvPr id="33" name="Rectangle 301"/>
            <p:cNvSpPr>
              <a:spLocks noChangeArrowheads="1"/>
            </p:cNvSpPr>
            <p:nvPr/>
          </p:nvSpPr>
          <p:spPr bwMode="auto">
            <a:xfrm>
              <a:off x="3535362" y="2485232"/>
              <a:ext cx="73025" cy="9366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AU">
                <a:latin typeface="+mn-lt"/>
              </a:endParaRPr>
            </a:p>
          </p:txBody>
        </p:sp>
        <p:sp>
          <p:nvSpPr>
            <p:cNvPr id="34" name="Rectangle 308"/>
            <p:cNvSpPr>
              <a:spLocks noChangeArrowheads="1"/>
            </p:cNvSpPr>
            <p:nvPr/>
          </p:nvSpPr>
          <p:spPr bwMode="auto">
            <a:xfrm>
              <a:off x="3654425" y="2485232"/>
              <a:ext cx="73025" cy="9366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AU">
                <a:latin typeface="+mn-lt"/>
              </a:endParaRPr>
            </a:p>
          </p:txBody>
        </p:sp>
        <p:sp>
          <p:nvSpPr>
            <p:cNvPr id="35" name="Rectangle 309"/>
            <p:cNvSpPr>
              <a:spLocks noChangeArrowheads="1"/>
            </p:cNvSpPr>
            <p:nvPr/>
          </p:nvSpPr>
          <p:spPr bwMode="auto">
            <a:xfrm>
              <a:off x="3535362" y="2485232"/>
              <a:ext cx="73025" cy="9366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AU">
                <a:latin typeface="+mn-lt"/>
              </a:endParaRPr>
            </a:p>
          </p:txBody>
        </p:sp>
        <p:sp>
          <p:nvSpPr>
            <p:cNvPr id="36" name="Rectangle 316"/>
            <p:cNvSpPr>
              <a:spLocks noChangeArrowheads="1"/>
            </p:cNvSpPr>
            <p:nvPr/>
          </p:nvSpPr>
          <p:spPr bwMode="auto">
            <a:xfrm>
              <a:off x="3654425" y="2485232"/>
              <a:ext cx="73025" cy="9366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AU">
                <a:latin typeface="+mn-lt"/>
              </a:endParaRPr>
            </a:p>
          </p:txBody>
        </p:sp>
        <p:sp>
          <p:nvSpPr>
            <p:cNvPr id="37" name="Rectangle 317"/>
            <p:cNvSpPr>
              <a:spLocks noChangeArrowheads="1"/>
            </p:cNvSpPr>
            <p:nvPr/>
          </p:nvSpPr>
          <p:spPr bwMode="auto">
            <a:xfrm>
              <a:off x="3535362" y="2485232"/>
              <a:ext cx="73025" cy="9366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AU">
                <a:latin typeface="+mn-lt"/>
              </a:endParaRPr>
            </a:p>
          </p:txBody>
        </p:sp>
        <p:sp>
          <p:nvSpPr>
            <p:cNvPr id="38" name="Rectangle 324"/>
            <p:cNvSpPr>
              <a:spLocks noChangeArrowheads="1"/>
            </p:cNvSpPr>
            <p:nvPr/>
          </p:nvSpPr>
          <p:spPr bwMode="auto">
            <a:xfrm>
              <a:off x="3654425" y="2485232"/>
              <a:ext cx="73025" cy="9366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AU">
                <a:latin typeface="+mn-lt"/>
              </a:endParaRPr>
            </a:p>
          </p:txBody>
        </p:sp>
        <p:sp>
          <p:nvSpPr>
            <p:cNvPr id="39" name="Rectangle 325"/>
            <p:cNvSpPr>
              <a:spLocks noChangeArrowheads="1"/>
            </p:cNvSpPr>
            <p:nvPr/>
          </p:nvSpPr>
          <p:spPr bwMode="auto">
            <a:xfrm>
              <a:off x="3535362" y="2485232"/>
              <a:ext cx="73025" cy="9366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AU">
                <a:latin typeface="+mn-lt"/>
              </a:endParaRPr>
            </a:p>
          </p:txBody>
        </p:sp>
        <p:grpSp>
          <p:nvGrpSpPr>
            <p:cNvPr id="40" name="Group 452"/>
            <p:cNvGrpSpPr>
              <a:grpSpLocks/>
            </p:cNvGrpSpPr>
            <p:nvPr/>
          </p:nvGrpSpPr>
          <p:grpSpPr bwMode="auto">
            <a:xfrm>
              <a:off x="3971925" y="1654959"/>
              <a:ext cx="855662" cy="188912"/>
              <a:chOff x="2503604" y="1557338"/>
              <a:chExt cx="854933" cy="140046"/>
            </a:xfrm>
          </p:grpSpPr>
          <p:sp>
            <p:nvSpPr>
              <p:cNvPr id="69" name="Rectangle 371"/>
              <p:cNvSpPr>
                <a:spLocks noChangeArrowheads="1"/>
              </p:cNvSpPr>
              <p:nvPr/>
            </p:nvSpPr>
            <p:spPr bwMode="auto">
              <a:xfrm>
                <a:off x="2508362" y="1557338"/>
                <a:ext cx="850175" cy="447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en-US" sz="400" b="1" dirty="0">
                    <a:latin typeface="+mn-lt"/>
                  </a:rPr>
                  <a:t>.5’..G</a:t>
                </a:r>
                <a:r>
                  <a:rPr lang="en-US" sz="400" b="1" dirty="0">
                    <a:solidFill>
                      <a:srgbClr val="0070C0"/>
                    </a:solidFill>
                    <a:latin typeface="+mn-lt"/>
                  </a:rPr>
                  <a:t>AAA</a:t>
                </a:r>
                <a:r>
                  <a:rPr lang="en-US" sz="400" b="1" dirty="0">
                    <a:latin typeface="+mn-lt"/>
                  </a:rPr>
                  <a:t>GUUAUUUCUUU</a:t>
                </a:r>
                <a:r>
                  <a:rPr lang="en-US" sz="4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</a:rPr>
                  <a:t>GUCUUAA</a:t>
                </a:r>
                <a:r>
                  <a:rPr lang="en-US" sz="400" b="1" dirty="0">
                    <a:latin typeface="+mn-lt"/>
                  </a:rPr>
                  <a:t>A...</a:t>
                </a:r>
                <a:endParaRPr lang="en-US" sz="400" dirty="0">
                  <a:latin typeface="+mn-lt"/>
                </a:endParaRPr>
              </a:p>
            </p:txBody>
          </p:sp>
          <p:sp>
            <p:nvSpPr>
              <p:cNvPr id="70" name="Rectangle 372"/>
              <p:cNvSpPr>
                <a:spLocks noChangeArrowheads="1"/>
              </p:cNvSpPr>
              <p:nvPr/>
            </p:nvSpPr>
            <p:spPr bwMode="auto">
              <a:xfrm>
                <a:off x="2642631" y="1604964"/>
                <a:ext cx="76944" cy="34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300" b="1">
                    <a:latin typeface="Calibri" pitchFamily="34" charset="0"/>
                  </a:rPr>
                  <a:t>|  | |</a:t>
                </a:r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71" name="Rectangle 373"/>
              <p:cNvSpPr>
                <a:spLocks noChangeArrowheads="1"/>
              </p:cNvSpPr>
              <p:nvPr/>
            </p:nvSpPr>
            <p:spPr bwMode="auto">
              <a:xfrm>
                <a:off x="3091833" y="1601986"/>
                <a:ext cx="226565" cy="34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en-US" sz="300" b="1">
                    <a:latin typeface="Calibri" pitchFamily="34" charset="0"/>
                  </a:rPr>
                  <a:t>|  | |  |  | | |  </a:t>
                </a:r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72" name="Rectangle 375"/>
              <p:cNvSpPr>
                <a:spLocks noChangeArrowheads="1"/>
              </p:cNvSpPr>
              <p:nvPr/>
            </p:nvSpPr>
            <p:spPr bwMode="auto">
              <a:xfrm>
                <a:off x="2503604" y="1652664"/>
                <a:ext cx="794659" cy="447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en-US" sz="400" b="1" dirty="0">
                    <a:latin typeface="+mn-lt"/>
                  </a:rPr>
                  <a:t>  3’ AA</a:t>
                </a:r>
                <a:r>
                  <a:rPr lang="en-US" sz="400" b="1" dirty="0">
                    <a:solidFill>
                      <a:srgbClr val="0070C0"/>
                    </a:solidFill>
                    <a:latin typeface="+mn-lt"/>
                  </a:rPr>
                  <a:t>UUU</a:t>
                </a:r>
                <a:r>
                  <a:rPr lang="en-US" sz="400" b="1" dirty="0">
                    <a:latin typeface="+mn-lt"/>
                  </a:rPr>
                  <a:t>GUAGUGACGUU</a:t>
                </a:r>
                <a:r>
                  <a:rPr lang="en-US" sz="4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</a:rPr>
                  <a:t>CAGAAUU</a:t>
                </a:r>
                <a:endParaRPr lang="en-US" sz="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+mn-lt"/>
                </a:endParaRPr>
              </a:p>
            </p:txBody>
          </p:sp>
        </p:grpSp>
        <p:grpSp>
          <p:nvGrpSpPr>
            <p:cNvPr id="41" name="Group 453"/>
            <p:cNvGrpSpPr>
              <a:grpSpLocks/>
            </p:cNvGrpSpPr>
            <p:nvPr/>
          </p:nvGrpSpPr>
          <p:grpSpPr bwMode="auto">
            <a:xfrm>
              <a:off x="4003675" y="2066137"/>
              <a:ext cx="839787" cy="185737"/>
              <a:chOff x="2503539" y="1820864"/>
              <a:chExt cx="838290" cy="138450"/>
            </a:xfrm>
          </p:grpSpPr>
          <p:sp>
            <p:nvSpPr>
              <p:cNvPr id="65" name="Rectangle 378"/>
              <p:cNvSpPr>
                <a:spLocks noChangeArrowheads="1"/>
              </p:cNvSpPr>
              <p:nvPr/>
            </p:nvSpPr>
            <p:spPr bwMode="auto">
              <a:xfrm>
                <a:off x="2519386" y="1820864"/>
                <a:ext cx="822443" cy="449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en-US" sz="400" b="1" dirty="0">
                    <a:latin typeface="+mn-lt"/>
                  </a:rPr>
                  <a:t>5’..GG</a:t>
                </a:r>
                <a:r>
                  <a:rPr lang="en-US" sz="400" b="1" dirty="0">
                    <a:solidFill>
                      <a:srgbClr val="0070C0"/>
                    </a:solidFill>
                    <a:latin typeface="+mn-lt"/>
                  </a:rPr>
                  <a:t>AACAU</a:t>
                </a:r>
                <a:r>
                  <a:rPr lang="en-US" sz="400" b="1" dirty="0">
                    <a:latin typeface="+mn-lt"/>
                  </a:rPr>
                  <a:t>ACUGAUUG</a:t>
                </a:r>
                <a:r>
                  <a:rPr lang="en-US" sz="4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</a:rPr>
                  <a:t>GUCUUAA</a:t>
                </a:r>
                <a:r>
                  <a:rPr lang="en-US" sz="400" b="1" dirty="0">
                    <a:latin typeface="+mn-lt"/>
                  </a:rPr>
                  <a:t>A...</a:t>
                </a:r>
                <a:endParaRPr lang="en-US" sz="400" dirty="0">
                  <a:latin typeface="+mn-lt"/>
                </a:endParaRPr>
              </a:p>
            </p:txBody>
          </p:sp>
          <p:sp>
            <p:nvSpPr>
              <p:cNvPr id="66" name="Rectangle 379"/>
              <p:cNvSpPr>
                <a:spLocks noChangeArrowheads="1"/>
              </p:cNvSpPr>
              <p:nvPr/>
            </p:nvSpPr>
            <p:spPr bwMode="auto">
              <a:xfrm>
                <a:off x="2664856" y="1868488"/>
                <a:ext cx="136256" cy="34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300" b="1">
                    <a:latin typeface="Calibri" pitchFamily="34" charset="0"/>
                  </a:rPr>
                  <a:t>|  | | |  |</a:t>
                </a:r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67" name="Rectangle 380"/>
              <p:cNvSpPr>
                <a:spLocks noChangeArrowheads="1"/>
              </p:cNvSpPr>
              <p:nvPr/>
            </p:nvSpPr>
            <p:spPr bwMode="auto">
              <a:xfrm>
                <a:off x="3073637" y="1869826"/>
                <a:ext cx="212686" cy="34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en-US" sz="300" b="1">
                    <a:latin typeface="Calibri" pitchFamily="34" charset="0"/>
                  </a:rPr>
                  <a:t>| |  |  |  | | | </a:t>
                </a:r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68" name="Rectangle 382"/>
              <p:cNvSpPr>
                <a:spLocks noChangeArrowheads="1"/>
              </p:cNvSpPr>
              <p:nvPr/>
            </p:nvSpPr>
            <p:spPr bwMode="auto">
              <a:xfrm>
                <a:off x="2503539" y="1914347"/>
                <a:ext cx="763811" cy="449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en-US" sz="400" b="1" dirty="0">
                    <a:latin typeface="+mn-lt"/>
                  </a:rPr>
                  <a:t>  3’ AU</a:t>
                </a:r>
                <a:r>
                  <a:rPr lang="en-US" sz="400" b="1" dirty="0">
                    <a:solidFill>
                      <a:srgbClr val="0070C0"/>
                    </a:solidFill>
                    <a:latin typeface="+mn-lt"/>
                  </a:rPr>
                  <a:t>UUGUA</a:t>
                </a:r>
                <a:r>
                  <a:rPr lang="en-US" sz="400" b="1" dirty="0">
                    <a:latin typeface="+mn-lt"/>
                  </a:rPr>
                  <a:t>GUGACGUU</a:t>
                </a:r>
                <a:r>
                  <a:rPr lang="en-US" sz="4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</a:rPr>
                  <a:t>CAGAAUU</a:t>
                </a:r>
                <a:endParaRPr lang="en-US" sz="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+mn-lt"/>
                </a:endParaRPr>
              </a:p>
            </p:txBody>
          </p:sp>
        </p:grpSp>
        <p:sp>
          <p:nvSpPr>
            <p:cNvPr id="42" name="TextBox 109"/>
            <p:cNvSpPr txBox="1">
              <a:spLocks noChangeArrowheads="1"/>
            </p:cNvSpPr>
            <p:nvPr/>
          </p:nvSpPr>
          <p:spPr bwMode="auto">
            <a:xfrm>
              <a:off x="4814887" y="1948657"/>
              <a:ext cx="528638" cy="306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AU" sz="800">
                  <a:latin typeface="Calibri" pitchFamily="34" charset="0"/>
                </a:rPr>
                <a:t>miR-499</a:t>
              </a:r>
            </a:p>
            <a:p>
              <a:r>
                <a:rPr lang="en-AU" sz="600">
                  <a:latin typeface="Calibri" pitchFamily="34" charset="0"/>
                </a:rPr>
                <a:t>(533-539)</a:t>
              </a:r>
            </a:p>
          </p:txBody>
        </p:sp>
        <p:sp>
          <p:nvSpPr>
            <p:cNvPr id="43" name="TextBox 110"/>
            <p:cNvSpPr txBox="1">
              <a:spLocks noChangeArrowheads="1"/>
            </p:cNvSpPr>
            <p:nvPr/>
          </p:nvSpPr>
          <p:spPr bwMode="auto">
            <a:xfrm>
              <a:off x="4810125" y="1535907"/>
              <a:ext cx="528638" cy="306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AU" sz="800">
                  <a:latin typeface="Calibri" pitchFamily="34" charset="0"/>
                </a:rPr>
                <a:t>miR-499</a:t>
              </a:r>
            </a:p>
            <a:p>
              <a:r>
                <a:rPr lang="en-AU" sz="600">
                  <a:latin typeface="Calibri" pitchFamily="34" charset="0"/>
                </a:rPr>
                <a:t>(467-473)</a:t>
              </a:r>
            </a:p>
          </p:txBody>
        </p:sp>
        <p:sp>
          <p:nvSpPr>
            <p:cNvPr id="44" name="Rectangle 299"/>
            <p:cNvSpPr>
              <a:spLocks noChangeArrowheads="1"/>
            </p:cNvSpPr>
            <p:nvPr/>
          </p:nvSpPr>
          <p:spPr bwMode="auto">
            <a:xfrm>
              <a:off x="2928937" y="2485232"/>
              <a:ext cx="73025" cy="9366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AU">
                <a:latin typeface="+mn-lt"/>
              </a:endParaRPr>
            </a:p>
          </p:txBody>
        </p:sp>
        <p:sp>
          <p:nvSpPr>
            <p:cNvPr id="45" name="Rectangle 307"/>
            <p:cNvSpPr>
              <a:spLocks noChangeArrowheads="1"/>
            </p:cNvSpPr>
            <p:nvPr/>
          </p:nvSpPr>
          <p:spPr bwMode="auto">
            <a:xfrm>
              <a:off x="2928937" y="2485232"/>
              <a:ext cx="73025" cy="9366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AU">
                <a:latin typeface="+mn-lt"/>
              </a:endParaRPr>
            </a:p>
          </p:txBody>
        </p:sp>
        <p:sp>
          <p:nvSpPr>
            <p:cNvPr id="46" name="Rectangle 315"/>
            <p:cNvSpPr>
              <a:spLocks noChangeArrowheads="1"/>
            </p:cNvSpPr>
            <p:nvPr/>
          </p:nvSpPr>
          <p:spPr bwMode="auto">
            <a:xfrm>
              <a:off x="2928937" y="2485232"/>
              <a:ext cx="73025" cy="9366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AU">
                <a:latin typeface="+mn-lt"/>
              </a:endParaRPr>
            </a:p>
          </p:txBody>
        </p:sp>
        <p:sp>
          <p:nvSpPr>
            <p:cNvPr id="47" name="Rectangle 322"/>
            <p:cNvSpPr>
              <a:spLocks noChangeArrowheads="1"/>
            </p:cNvSpPr>
            <p:nvPr/>
          </p:nvSpPr>
          <p:spPr bwMode="auto">
            <a:xfrm>
              <a:off x="2813050" y="2485232"/>
              <a:ext cx="73025" cy="9366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AU">
                <a:latin typeface="+mn-lt"/>
              </a:endParaRPr>
            </a:p>
          </p:txBody>
        </p:sp>
        <p:sp>
          <p:nvSpPr>
            <p:cNvPr id="48" name="Rectangle 323"/>
            <p:cNvSpPr>
              <a:spLocks noChangeArrowheads="1"/>
            </p:cNvSpPr>
            <p:nvPr/>
          </p:nvSpPr>
          <p:spPr bwMode="auto">
            <a:xfrm>
              <a:off x="2928937" y="2485232"/>
              <a:ext cx="73025" cy="9366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AU">
                <a:latin typeface="+mn-lt"/>
              </a:endParaRPr>
            </a:p>
          </p:txBody>
        </p:sp>
        <p:sp>
          <p:nvSpPr>
            <p:cNvPr id="49" name="Rounded Rectangle 48"/>
            <p:cNvSpPr/>
            <p:nvPr/>
          </p:nvSpPr>
          <p:spPr bwMode="auto">
            <a:xfrm>
              <a:off x="1981200" y="2501107"/>
              <a:ext cx="771525" cy="6191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AU"/>
            </a:p>
          </p:txBody>
        </p:sp>
        <p:sp>
          <p:nvSpPr>
            <p:cNvPr id="50" name="TextBox 106"/>
            <p:cNvSpPr txBox="1">
              <a:spLocks noChangeArrowheads="1"/>
            </p:cNvSpPr>
            <p:nvPr/>
          </p:nvSpPr>
          <p:spPr bwMode="auto">
            <a:xfrm>
              <a:off x="1114425" y="1931195"/>
              <a:ext cx="528638" cy="306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AU" sz="800">
                  <a:latin typeface="Calibri" pitchFamily="34" charset="0"/>
                </a:rPr>
                <a:t>miR-499</a:t>
              </a:r>
            </a:p>
            <a:p>
              <a:r>
                <a:rPr lang="en-AU" sz="600">
                  <a:latin typeface="Calibri" pitchFamily="34" charset="0"/>
                </a:rPr>
                <a:t>(17-13)</a:t>
              </a:r>
            </a:p>
          </p:txBody>
        </p:sp>
        <p:sp>
          <p:nvSpPr>
            <p:cNvPr id="51" name="Line Callout 2 (Accent Bar) 50"/>
            <p:cNvSpPr/>
            <p:nvPr/>
          </p:nvSpPr>
          <p:spPr bwMode="auto">
            <a:xfrm flipH="1">
              <a:off x="1579562" y="1988345"/>
              <a:ext cx="898525" cy="334963"/>
            </a:xfrm>
            <a:prstGeom prst="accentCallout2">
              <a:avLst>
                <a:gd name="adj1" fmla="val 18750"/>
                <a:gd name="adj2" fmla="val -5741"/>
                <a:gd name="adj3" fmla="val 18750"/>
                <a:gd name="adj4" fmla="val -16667"/>
                <a:gd name="adj5" fmla="val 151899"/>
                <a:gd name="adj6" fmla="val -41126"/>
              </a:avLst>
            </a:prstGeom>
            <a:gradFill flip="none" rotWithShape="1">
              <a:gsLst>
                <a:gs pos="0">
                  <a:schemeClr val="lt1">
                    <a:shade val="30000"/>
                    <a:satMod val="115000"/>
                  </a:schemeClr>
                </a:gs>
                <a:gs pos="50000">
                  <a:schemeClr val="lt1">
                    <a:shade val="67500"/>
                    <a:satMod val="115000"/>
                  </a:schemeClr>
                </a:gs>
                <a:gs pos="100000">
                  <a:schemeClr val="lt1">
                    <a:shade val="100000"/>
                    <a:satMod val="11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AU">
                <a:ln w="12700">
                  <a:solidFill>
                    <a:schemeClr val="tx1"/>
                  </a:solidFill>
                </a:ln>
              </a:endParaRPr>
            </a:p>
          </p:txBody>
        </p:sp>
        <p:grpSp>
          <p:nvGrpSpPr>
            <p:cNvPr id="52" name="Group 450"/>
            <p:cNvGrpSpPr>
              <a:grpSpLocks/>
            </p:cNvGrpSpPr>
            <p:nvPr/>
          </p:nvGrpSpPr>
          <p:grpSpPr bwMode="auto">
            <a:xfrm>
              <a:off x="1598612" y="2040739"/>
              <a:ext cx="871538" cy="187326"/>
              <a:chOff x="2210521" y="991653"/>
              <a:chExt cx="871473" cy="139638"/>
            </a:xfrm>
          </p:grpSpPr>
          <p:sp>
            <p:nvSpPr>
              <p:cNvPr id="60" name="Rectangle 363"/>
              <p:cNvSpPr>
                <a:spLocks noChangeArrowheads="1"/>
              </p:cNvSpPr>
              <p:nvPr/>
            </p:nvSpPr>
            <p:spPr bwMode="auto">
              <a:xfrm>
                <a:off x="2215284" y="991653"/>
                <a:ext cx="866710" cy="449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en-US" sz="400" b="1" dirty="0">
                    <a:latin typeface="+mn-lt"/>
                  </a:rPr>
                  <a:t>5’ .. UA UAAGA</a:t>
                </a:r>
                <a:r>
                  <a:rPr lang="en-US" sz="400" b="1" dirty="0">
                    <a:solidFill>
                      <a:srgbClr val="0070C0"/>
                    </a:solidFill>
                    <a:latin typeface="+mn-lt"/>
                  </a:rPr>
                  <a:t>ACU</a:t>
                </a:r>
                <a:r>
                  <a:rPr lang="en-US" sz="400" b="1" dirty="0">
                    <a:latin typeface="+mn-lt"/>
                  </a:rPr>
                  <a:t>CUUGC </a:t>
                </a:r>
                <a:r>
                  <a:rPr lang="en-US" sz="4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</a:rPr>
                  <a:t>AGUCUUA</a:t>
                </a:r>
                <a:r>
                  <a:rPr lang="en-US" sz="400" b="1" dirty="0">
                    <a:latin typeface="+mn-lt"/>
                  </a:rPr>
                  <a:t>G...</a:t>
                </a:r>
                <a:endParaRPr lang="en-US" sz="400" dirty="0">
                  <a:latin typeface="+mn-lt"/>
                </a:endParaRPr>
              </a:p>
            </p:txBody>
          </p:sp>
          <p:sp>
            <p:nvSpPr>
              <p:cNvPr id="61" name="Rectangle 364"/>
              <p:cNvSpPr>
                <a:spLocks noChangeArrowheads="1"/>
              </p:cNvSpPr>
              <p:nvPr/>
            </p:nvSpPr>
            <p:spPr bwMode="auto">
              <a:xfrm>
                <a:off x="2558004" y="1041637"/>
                <a:ext cx="76944" cy="34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300" b="1">
                    <a:latin typeface="Calibri" pitchFamily="34" charset="0"/>
                  </a:rPr>
                  <a:t>|  | |</a:t>
                </a:r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62" name="Rectangle 365"/>
              <p:cNvSpPr>
                <a:spLocks noChangeArrowheads="1"/>
              </p:cNvSpPr>
              <p:nvPr/>
            </p:nvSpPr>
            <p:spPr bwMode="auto">
              <a:xfrm>
                <a:off x="2808710" y="1041645"/>
                <a:ext cx="195566" cy="34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300" b="1">
                    <a:latin typeface="Calibri" pitchFamily="34" charset="0"/>
                  </a:rPr>
                  <a:t>|  | |  | |  | |</a:t>
                </a:r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63" name="Rectangle 366"/>
              <p:cNvSpPr>
                <a:spLocks noChangeArrowheads="1"/>
              </p:cNvSpPr>
              <p:nvPr/>
            </p:nvSpPr>
            <p:spPr bwMode="auto">
              <a:xfrm>
                <a:off x="2210521" y="1085140"/>
                <a:ext cx="541297" cy="449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400" b="1">
                    <a:latin typeface="Calibri" pitchFamily="34" charset="0"/>
                  </a:rPr>
                  <a:t>3‘AAUUUGUAG</a:t>
                </a:r>
                <a:r>
                  <a:rPr lang="en-US" sz="400" b="1">
                    <a:solidFill>
                      <a:srgbClr val="0070C0"/>
                    </a:solidFill>
                    <a:latin typeface="Calibri" pitchFamily="34" charset="0"/>
                  </a:rPr>
                  <a:t>UGA</a:t>
                </a:r>
                <a:r>
                  <a:rPr lang="en-US" sz="400" b="1">
                    <a:latin typeface="Calibri" pitchFamily="34" charset="0"/>
                  </a:rPr>
                  <a:t>CGU..</a:t>
                </a:r>
                <a:endParaRPr lang="en-US" sz="400">
                  <a:latin typeface="Calibri" pitchFamily="34" charset="0"/>
                </a:endParaRPr>
              </a:p>
            </p:txBody>
          </p:sp>
          <p:sp>
            <p:nvSpPr>
              <p:cNvPr id="64" name="Rectangle 368"/>
              <p:cNvSpPr>
                <a:spLocks noChangeArrowheads="1"/>
              </p:cNvSpPr>
              <p:nvPr/>
            </p:nvSpPr>
            <p:spPr bwMode="auto">
              <a:xfrm>
                <a:off x="2794677" y="1085139"/>
                <a:ext cx="250806" cy="461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en-US" sz="4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</a:rPr>
                  <a:t>UCAGAAU</a:t>
                </a:r>
                <a:r>
                  <a:rPr lang="en-US" sz="400" b="1" dirty="0">
                    <a:latin typeface="+mn-lt"/>
                  </a:rPr>
                  <a:t>U</a:t>
                </a:r>
                <a:endParaRPr lang="en-US" sz="400" dirty="0">
                  <a:latin typeface="+mn-lt"/>
                </a:endParaRPr>
              </a:p>
            </p:txBody>
          </p:sp>
        </p:grpSp>
        <p:sp>
          <p:nvSpPr>
            <p:cNvPr id="53" name="TextBox 111"/>
            <p:cNvSpPr txBox="1">
              <a:spLocks noChangeArrowheads="1"/>
            </p:cNvSpPr>
            <p:nvPr/>
          </p:nvSpPr>
          <p:spPr bwMode="auto">
            <a:xfrm>
              <a:off x="1117600" y="1534320"/>
              <a:ext cx="484188" cy="306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AU" sz="800">
                  <a:latin typeface="Calibri" pitchFamily="34" charset="0"/>
                </a:rPr>
                <a:t>miR-21</a:t>
              </a:r>
            </a:p>
            <a:p>
              <a:r>
                <a:rPr lang="en-AU" sz="600">
                  <a:latin typeface="Calibri" pitchFamily="34" charset="0"/>
                </a:rPr>
                <a:t>(242-249)</a:t>
              </a:r>
            </a:p>
          </p:txBody>
        </p:sp>
        <p:sp>
          <p:nvSpPr>
            <p:cNvPr id="54" name="Line Callout 2 (Accent Bar) 53"/>
            <p:cNvSpPr/>
            <p:nvPr/>
          </p:nvSpPr>
          <p:spPr bwMode="auto">
            <a:xfrm flipH="1">
              <a:off x="1587500" y="1570832"/>
              <a:ext cx="898525" cy="333375"/>
            </a:xfrm>
            <a:prstGeom prst="accentCallout2">
              <a:avLst>
                <a:gd name="adj1" fmla="val 18750"/>
                <a:gd name="adj2" fmla="val -5741"/>
                <a:gd name="adj3" fmla="val 18750"/>
                <a:gd name="adj4" fmla="val -16667"/>
                <a:gd name="adj5" fmla="val 274122"/>
                <a:gd name="adj6" fmla="val -54230"/>
              </a:avLst>
            </a:prstGeom>
            <a:gradFill flip="none" rotWithShape="1">
              <a:gsLst>
                <a:gs pos="0">
                  <a:schemeClr val="lt1">
                    <a:shade val="30000"/>
                    <a:satMod val="115000"/>
                  </a:schemeClr>
                </a:gs>
                <a:gs pos="50000">
                  <a:schemeClr val="lt1">
                    <a:shade val="67500"/>
                    <a:satMod val="115000"/>
                  </a:schemeClr>
                </a:gs>
                <a:gs pos="100000">
                  <a:schemeClr val="lt1">
                    <a:shade val="100000"/>
                    <a:satMod val="11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AU">
                <a:ln w="12700">
                  <a:solidFill>
                    <a:schemeClr val="tx1"/>
                  </a:solidFill>
                </a:ln>
              </a:endParaRPr>
            </a:p>
          </p:txBody>
        </p:sp>
        <p:grpSp>
          <p:nvGrpSpPr>
            <p:cNvPr id="55" name="Group 451"/>
            <p:cNvGrpSpPr>
              <a:grpSpLocks/>
            </p:cNvGrpSpPr>
            <p:nvPr/>
          </p:nvGrpSpPr>
          <p:grpSpPr bwMode="auto">
            <a:xfrm>
              <a:off x="1606550" y="1640699"/>
              <a:ext cx="838200" cy="203202"/>
              <a:chOff x="2205805" y="1280254"/>
              <a:chExt cx="838822" cy="151694"/>
            </a:xfrm>
          </p:grpSpPr>
          <p:sp>
            <p:nvSpPr>
              <p:cNvPr id="56" name="Rectangle 385"/>
              <p:cNvSpPr>
                <a:spLocks noChangeArrowheads="1"/>
              </p:cNvSpPr>
              <p:nvPr/>
            </p:nvSpPr>
            <p:spPr bwMode="auto">
              <a:xfrm>
                <a:off x="2207393" y="1280254"/>
                <a:ext cx="837234" cy="450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en-US" sz="400" b="1" dirty="0">
                    <a:latin typeface="+mn-lt"/>
                  </a:rPr>
                  <a:t>5’.. AAGUGGAAUAU</a:t>
                </a:r>
                <a:r>
                  <a:rPr lang="en-US" sz="400" b="1" dirty="0">
                    <a:solidFill>
                      <a:srgbClr val="0070C0"/>
                    </a:solidFill>
                    <a:latin typeface="+mn-lt"/>
                  </a:rPr>
                  <a:t>UCU</a:t>
                </a:r>
                <a:r>
                  <a:rPr lang="en-US" sz="400" b="1" dirty="0">
                    <a:latin typeface="+mn-lt"/>
                  </a:rPr>
                  <a:t>A</a:t>
                </a:r>
                <a:r>
                  <a:rPr lang="en-US" sz="4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</a:rPr>
                  <a:t>AUAAGCUA</a:t>
                </a:r>
                <a:r>
                  <a:rPr lang="en-US" sz="400" b="1" dirty="0">
                    <a:latin typeface="+mn-lt"/>
                  </a:rPr>
                  <a:t>...</a:t>
                </a:r>
                <a:endParaRPr lang="en-US" sz="400" dirty="0">
                  <a:latin typeface="+mn-lt"/>
                </a:endParaRPr>
              </a:p>
            </p:txBody>
          </p:sp>
          <p:sp>
            <p:nvSpPr>
              <p:cNvPr id="57" name="Rectangle 386"/>
              <p:cNvSpPr>
                <a:spLocks noChangeArrowheads="1"/>
              </p:cNvSpPr>
              <p:nvPr/>
            </p:nvSpPr>
            <p:spPr bwMode="auto">
              <a:xfrm>
                <a:off x="2666405" y="1339534"/>
                <a:ext cx="92974" cy="34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300" b="1">
                    <a:latin typeface="Calibri" pitchFamily="34" charset="0"/>
                  </a:rPr>
                  <a:t>| | |   </a:t>
                </a:r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58" name="Rectangle 387"/>
              <p:cNvSpPr>
                <a:spLocks noChangeArrowheads="1"/>
              </p:cNvSpPr>
              <p:nvPr/>
            </p:nvSpPr>
            <p:spPr bwMode="auto">
              <a:xfrm>
                <a:off x="2779318" y="1341880"/>
                <a:ext cx="219238" cy="343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300" b="1">
                    <a:latin typeface="Calibri" pitchFamily="34" charset="0"/>
                  </a:rPr>
                  <a:t>|  | | |  | | |  |</a:t>
                </a:r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59" name="Rectangle 389"/>
              <p:cNvSpPr>
                <a:spLocks noChangeArrowheads="1"/>
              </p:cNvSpPr>
              <p:nvPr/>
            </p:nvSpPr>
            <p:spPr bwMode="auto">
              <a:xfrm>
                <a:off x="2205805" y="1386914"/>
                <a:ext cx="803871" cy="450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en-US" sz="400" b="1" dirty="0">
                    <a:latin typeface="+mn-lt"/>
                  </a:rPr>
                  <a:t>3’       AGUUGUAGUC</a:t>
                </a:r>
                <a:r>
                  <a:rPr lang="en-US" sz="400" b="1" dirty="0">
                    <a:solidFill>
                      <a:srgbClr val="0070C0"/>
                    </a:solidFill>
                    <a:latin typeface="+mn-lt"/>
                  </a:rPr>
                  <a:t>AGA</a:t>
                </a:r>
                <a:r>
                  <a:rPr lang="en-US" sz="400" b="1" dirty="0">
                    <a:latin typeface="+mn-lt"/>
                  </a:rPr>
                  <a:t>C</a:t>
                </a:r>
                <a:r>
                  <a:rPr lang="en-US" sz="400" b="1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</a:rPr>
                  <a:t>UAUUCGAU</a:t>
                </a:r>
                <a:endParaRPr lang="en-US" sz="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+mn-lt"/>
                </a:endParaRPr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45"/>
          <p:cNvSpPr>
            <a:spLocks noEditPoints="1"/>
          </p:cNvSpPr>
          <p:nvPr/>
        </p:nvSpPr>
        <p:spPr bwMode="auto">
          <a:xfrm>
            <a:off x="1962675" y="3449444"/>
            <a:ext cx="2743200" cy="2228850"/>
          </a:xfrm>
          <a:custGeom>
            <a:avLst/>
            <a:gdLst/>
            <a:ahLst/>
            <a:cxnLst>
              <a:cxn ang="0">
                <a:pos x="0" y="630"/>
              </a:cxn>
              <a:cxn ang="0">
                <a:pos x="114" y="630"/>
              </a:cxn>
              <a:cxn ang="0">
                <a:pos x="114" y="1404"/>
              </a:cxn>
              <a:cxn ang="0">
                <a:pos x="0" y="1404"/>
              </a:cxn>
              <a:cxn ang="0">
                <a:pos x="0" y="630"/>
              </a:cxn>
              <a:cxn ang="0">
                <a:pos x="402" y="300"/>
              </a:cxn>
              <a:cxn ang="0">
                <a:pos x="522" y="300"/>
              </a:cxn>
              <a:cxn ang="0">
                <a:pos x="522" y="630"/>
              </a:cxn>
              <a:cxn ang="0">
                <a:pos x="402" y="630"/>
              </a:cxn>
              <a:cxn ang="0">
                <a:pos x="402" y="300"/>
              </a:cxn>
              <a:cxn ang="0">
                <a:pos x="804" y="630"/>
              </a:cxn>
              <a:cxn ang="0">
                <a:pos x="924" y="630"/>
              </a:cxn>
              <a:cxn ang="0">
                <a:pos x="924" y="984"/>
              </a:cxn>
              <a:cxn ang="0">
                <a:pos x="804" y="984"/>
              </a:cxn>
              <a:cxn ang="0">
                <a:pos x="804" y="630"/>
              </a:cxn>
              <a:cxn ang="0">
                <a:pos x="1212" y="318"/>
              </a:cxn>
              <a:cxn ang="0">
                <a:pos x="1326" y="318"/>
              </a:cxn>
              <a:cxn ang="0">
                <a:pos x="1326" y="630"/>
              </a:cxn>
              <a:cxn ang="0">
                <a:pos x="1212" y="630"/>
              </a:cxn>
              <a:cxn ang="0">
                <a:pos x="1212" y="318"/>
              </a:cxn>
              <a:cxn ang="0">
                <a:pos x="1614" y="0"/>
              </a:cxn>
              <a:cxn ang="0">
                <a:pos x="1728" y="0"/>
              </a:cxn>
              <a:cxn ang="0">
                <a:pos x="1728" y="630"/>
              </a:cxn>
              <a:cxn ang="0">
                <a:pos x="1614" y="630"/>
              </a:cxn>
              <a:cxn ang="0">
                <a:pos x="1614" y="0"/>
              </a:cxn>
            </a:cxnLst>
            <a:rect l="0" t="0" r="r" b="b"/>
            <a:pathLst>
              <a:path w="1728" h="1404">
                <a:moveTo>
                  <a:pt x="0" y="630"/>
                </a:moveTo>
                <a:lnTo>
                  <a:pt x="114" y="630"/>
                </a:lnTo>
                <a:lnTo>
                  <a:pt x="114" y="1404"/>
                </a:lnTo>
                <a:lnTo>
                  <a:pt x="0" y="1404"/>
                </a:lnTo>
                <a:lnTo>
                  <a:pt x="0" y="630"/>
                </a:lnTo>
                <a:close/>
                <a:moveTo>
                  <a:pt x="402" y="300"/>
                </a:moveTo>
                <a:lnTo>
                  <a:pt x="522" y="300"/>
                </a:lnTo>
                <a:lnTo>
                  <a:pt x="522" y="630"/>
                </a:lnTo>
                <a:lnTo>
                  <a:pt x="402" y="630"/>
                </a:lnTo>
                <a:lnTo>
                  <a:pt x="402" y="300"/>
                </a:lnTo>
                <a:close/>
                <a:moveTo>
                  <a:pt x="804" y="630"/>
                </a:moveTo>
                <a:lnTo>
                  <a:pt x="924" y="630"/>
                </a:lnTo>
                <a:lnTo>
                  <a:pt x="924" y="984"/>
                </a:lnTo>
                <a:lnTo>
                  <a:pt x="804" y="984"/>
                </a:lnTo>
                <a:lnTo>
                  <a:pt x="804" y="630"/>
                </a:lnTo>
                <a:close/>
                <a:moveTo>
                  <a:pt x="1212" y="318"/>
                </a:moveTo>
                <a:lnTo>
                  <a:pt x="1326" y="318"/>
                </a:lnTo>
                <a:lnTo>
                  <a:pt x="1326" y="630"/>
                </a:lnTo>
                <a:lnTo>
                  <a:pt x="1212" y="630"/>
                </a:lnTo>
                <a:lnTo>
                  <a:pt x="1212" y="318"/>
                </a:lnTo>
                <a:close/>
                <a:moveTo>
                  <a:pt x="1614" y="0"/>
                </a:moveTo>
                <a:lnTo>
                  <a:pt x="1728" y="0"/>
                </a:lnTo>
                <a:lnTo>
                  <a:pt x="1728" y="630"/>
                </a:lnTo>
                <a:lnTo>
                  <a:pt x="1614" y="630"/>
                </a:lnTo>
                <a:lnTo>
                  <a:pt x="1614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sz="800"/>
          </a:p>
        </p:txBody>
      </p:sp>
      <p:sp>
        <p:nvSpPr>
          <p:cNvPr id="4" name="Freeform 246"/>
          <p:cNvSpPr>
            <a:spLocks noEditPoints="1"/>
          </p:cNvSpPr>
          <p:nvPr/>
        </p:nvSpPr>
        <p:spPr bwMode="auto">
          <a:xfrm>
            <a:off x="2143650" y="4087619"/>
            <a:ext cx="2105025" cy="3619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20" y="0"/>
              </a:cxn>
              <a:cxn ang="0">
                <a:pos x="120" y="228"/>
              </a:cxn>
              <a:cxn ang="0">
                <a:pos x="0" y="228"/>
              </a:cxn>
              <a:cxn ang="0">
                <a:pos x="0" y="0"/>
              </a:cxn>
              <a:cxn ang="0">
                <a:pos x="810" y="150"/>
              </a:cxn>
              <a:cxn ang="0">
                <a:pos x="924" y="150"/>
              </a:cxn>
              <a:cxn ang="0">
                <a:pos x="924" y="228"/>
              </a:cxn>
              <a:cxn ang="0">
                <a:pos x="810" y="228"/>
              </a:cxn>
              <a:cxn ang="0">
                <a:pos x="810" y="150"/>
              </a:cxn>
              <a:cxn ang="0">
                <a:pos x="1212" y="222"/>
              </a:cxn>
              <a:cxn ang="0">
                <a:pos x="1326" y="222"/>
              </a:cxn>
              <a:cxn ang="0">
                <a:pos x="1326" y="228"/>
              </a:cxn>
              <a:cxn ang="0">
                <a:pos x="1212" y="228"/>
              </a:cxn>
              <a:cxn ang="0">
                <a:pos x="1212" y="222"/>
              </a:cxn>
            </a:cxnLst>
            <a:rect l="0" t="0" r="r" b="b"/>
            <a:pathLst>
              <a:path w="1326" h="228">
                <a:moveTo>
                  <a:pt x="0" y="0"/>
                </a:moveTo>
                <a:lnTo>
                  <a:pt x="120" y="0"/>
                </a:lnTo>
                <a:lnTo>
                  <a:pt x="120" y="228"/>
                </a:lnTo>
                <a:lnTo>
                  <a:pt x="0" y="228"/>
                </a:lnTo>
                <a:lnTo>
                  <a:pt x="0" y="0"/>
                </a:lnTo>
                <a:close/>
                <a:moveTo>
                  <a:pt x="810" y="150"/>
                </a:moveTo>
                <a:lnTo>
                  <a:pt x="924" y="150"/>
                </a:lnTo>
                <a:lnTo>
                  <a:pt x="924" y="228"/>
                </a:lnTo>
                <a:lnTo>
                  <a:pt x="810" y="228"/>
                </a:lnTo>
                <a:lnTo>
                  <a:pt x="810" y="150"/>
                </a:lnTo>
                <a:close/>
                <a:moveTo>
                  <a:pt x="1212" y="222"/>
                </a:moveTo>
                <a:lnTo>
                  <a:pt x="1326" y="222"/>
                </a:lnTo>
                <a:lnTo>
                  <a:pt x="1326" y="228"/>
                </a:lnTo>
                <a:lnTo>
                  <a:pt x="1212" y="228"/>
                </a:lnTo>
                <a:lnTo>
                  <a:pt x="1212" y="222"/>
                </a:lnTo>
                <a:close/>
              </a:path>
            </a:pathLst>
          </a:custGeom>
          <a:solidFill>
            <a:srgbClr val="BFBFB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sz="800"/>
          </a:p>
        </p:txBody>
      </p:sp>
      <p:sp>
        <p:nvSpPr>
          <p:cNvPr id="5" name="Freeform 249"/>
          <p:cNvSpPr>
            <a:spLocks noEditPoints="1"/>
          </p:cNvSpPr>
          <p:nvPr/>
        </p:nvSpPr>
        <p:spPr bwMode="auto">
          <a:xfrm>
            <a:off x="2665937" y="3901881"/>
            <a:ext cx="57150" cy="57150"/>
          </a:xfrm>
          <a:custGeom>
            <a:avLst/>
            <a:gdLst/>
            <a:ahLst/>
            <a:cxnLst>
              <a:cxn ang="0">
                <a:pos x="18" y="36"/>
              </a:cxn>
              <a:cxn ang="0">
                <a:pos x="18" y="18"/>
              </a:cxn>
              <a:cxn ang="0">
                <a:pos x="18" y="0"/>
              </a:cxn>
              <a:cxn ang="0">
                <a:pos x="18" y="36"/>
              </a:cxn>
              <a:cxn ang="0">
                <a:pos x="0" y="36"/>
              </a:cxn>
              <a:cxn ang="0">
                <a:pos x="36" y="36"/>
              </a:cxn>
              <a:cxn ang="0">
                <a:pos x="0" y="36"/>
              </a:cxn>
              <a:cxn ang="0">
                <a:pos x="0" y="0"/>
              </a:cxn>
              <a:cxn ang="0">
                <a:pos x="36" y="0"/>
              </a:cxn>
              <a:cxn ang="0">
                <a:pos x="0" y="0"/>
              </a:cxn>
            </a:cxnLst>
            <a:rect l="0" t="0" r="r" b="b"/>
            <a:pathLst>
              <a:path w="36" h="36">
                <a:moveTo>
                  <a:pt x="18" y="36"/>
                </a:moveTo>
                <a:lnTo>
                  <a:pt x="18" y="18"/>
                </a:lnTo>
                <a:lnTo>
                  <a:pt x="18" y="0"/>
                </a:lnTo>
                <a:lnTo>
                  <a:pt x="18" y="36"/>
                </a:lnTo>
                <a:close/>
                <a:moveTo>
                  <a:pt x="0" y="36"/>
                </a:moveTo>
                <a:lnTo>
                  <a:pt x="36" y="36"/>
                </a:lnTo>
                <a:lnTo>
                  <a:pt x="0" y="36"/>
                </a:lnTo>
                <a:close/>
                <a:moveTo>
                  <a:pt x="0" y="0"/>
                </a:moveTo>
                <a:lnTo>
                  <a:pt x="3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sz="800"/>
          </a:p>
        </p:txBody>
      </p:sp>
      <p:sp>
        <p:nvSpPr>
          <p:cNvPr id="6" name="Freeform 250"/>
          <p:cNvSpPr>
            <a:spLocks noEditPoints="1"/>
          </p:cNvSpPr>
          <p:nvPr/>
        </p:nvSpPr>
        <p:spPr bwMode="auto">
          <a:xfrm>
            <a:off x="2665937" y="3897119"/>
            <a:ext cx="57150" cy="66675"/>
          </a:xfrm>
          <a:custGeom>
            <a:avLst/>
            <a:gdLst/>
            <a:ahLst/>
            <a:cxnLst>
              <a:cxn ang="0">
                <a:pos x="15" y="39"/>
              </a:cxn>
              <a:cxn ang="0">
                <a:pos x="15" y="21"/>
              </a:cxn>
              <a:cxn ang="0">
                <a:pos x="15" y="3"/>
              </a:cxn>
              <a:cxn ang="0">
                <a:pos x="21" y="3"/>
              </a:cxn>
              <a:cxn ang="0">
                <a:pos x="21" y="21"/>
              </a:cxn>
              <a:cxn ang="0">
                <a:pos x="21" y="39"/>
              </a:cxn>
              <a:cxn ang="0">
                <a:pos x="15" y="39"/>
              </a:cxn>
              <a:cxn ang="0">
                <a:pos x="0" y="36"/>
              </a:cxn>
              <a:cxn ang="0">
                <a:pos x="36" y="36"/>
              </a:cxn>
              <a:cxn ang="0">
                <a:pos x="36" y="42"/>
              </a:cxn>
              <a:cxn ang="0">
                <a:pos x="0" y="42"/>
              </a:cxn>
              <a:cxn ang="0">
                <a:pos x="0" y="36"/>
              </a:cxn>
              <a:cxn ang="0">
                <a:pos x="0" y="0"/>
              </a:cxn>
              <a:cxn ang="0">
                <a:pos x="36" y="0"/>
              </a:cxn>
              <a:cxn ang="0">
                <a:pos x="36" y="6"/>
              </a:cxn>
              <a:cxn ang="0">
                <a:pos x="0" y="6"/>
              </a:cxn>
              <a:cxn ang="0">
                <a:pos x="0" y="0"/>
              </a:cxn>
            </a:cxnLst>
            <a:rect l="0" t="0" r="r" b="b"/>
            <a:pathLst>
              <a:path w="36" h="42">
                <a:moveTo>
                  <a:pt x="15" y="39"/>
                </a:moveTo>
                <a:lnTo>
                  <a:pt x="15" y="21"/>
                </a:lnTo>
                <a:lnTo>
                  <a:pt x="15" y="3"/>
                </a:lnTo>
                <a:lnTo>
                  <a:pt x="21" y="3"/>
                </a:lnTo>
                <a:lnTo>
                  <a:pt x="21" y="21"/>
                </a:lnTo>
                <a:lnTo>
                  <a:pt x="21" y="39"/>
                </a:lnTo>
                <a:lnTo>
                  <a:pt x="15" y="39"/>
                </a:lnTo>
                <a:close/>
                <a:moveTo>
                  <a:pt x="0" y="36"/>
                </a:moveTo>
                <a:lnTo>
                  <a:pt x="36" y="36"/>
                </a:lnTo>
                <a:lnTo>
                  <a:pt x="36" y="42"/>
                </a:lnTo>
                <a:lnTo>
                  <a:pt x="0" y="42"/>
                </a:lnTo>
                <a:lnTo>
                  <a:pt x="0" y="36"/>
                </a:lnTo>
                <a:close/>
                <a:moveTo>
                  <a:pt x="0" y="0"/>
                </a:moveTo>
                <a:lnTo>
                  <a:pt x="36" y="0"/>
                </a:lnTo>
                <a:lnTo>
                  <a:pt x="36" y="6"/>
                </a:lnTo>
                <a:lnTo>
                  <a:pt x="0" y="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sz="800"/>
          </a:p>
        </p:txBody>
      </p:sp>
      <p:sp>
        <p:nvSpPr>
          <p:cNvPr id="7" name="Freeform 251"/>
          <p:cNvSpPr>
            <a:spLocks noEditPoints="1"/>
          </p:cNvSpPr>
          <p:nvPr/>
        </p:nvSpPr>
        <p:spPr bwMode="auto">
          <a:xfrm>
            <a:off x="3291412" y="4987731"/>
            <a:ext cx="57150" cy="66675"/>
          </a:xfrm>
          <a:custGeom>
            <a:avLst/>
            <a:gdLst/>
            <a:ahLst/>
            <a:cxnLst>
              <a:cxn ang="0">
                <a:pos x="18" y="42"/>
              </a:cxn>
              <a:cxn ang="0">
                <a:pos x="18" y="21"/>
              </a:cxn>
              <a:cxn ang="0">
                <a:pos x="18" y="0"/>
              </a:cxn>
              <a:cxn ang="0">
                <a:pos x="18" y="42"/>
              </a:cxn>
              <a:cxn ang="0">
                <a:pos x="0" y="42"/>
              </a:cxn>
              <a:cxn ang="0">
                <a:pos x="36" y="42"/>
              </a:cxn>
              <a:cxn ang="0">
                <a:pos x="0" y="42"/>
              </a:cxn>
              <a:cxn ang="0">
                <a:pos x="0" y="0"/>
              </a:cxn>
              <a:cxn ang="0">
                <a:pos x="36" y="0"/>
              </a:cxn>
              <a:cxn ang="0">
                <a:pos x="0" y="0"/>
              </a:cxn>
            </a:cxnLst>
            <a:rect l="0" t="0" r="r" b="b"/>
            <a:pathLst>
              <a:path w="36" h="42">
                <a:moveTo>
                  <a:pt x="18" y="42"/>
                </a:moveTo>
                <a:lnTo>
                  <a:pt x="18" y="21"/>
                </a:lnTo>
                <a:lnTo>
                  <a:pt x="18" y="0"/>
                </a:lnTo>
                <a:lnTo>
                  <a:pt x="18" y="42"/>
                </a:lnTo>
                <a:close/>
                <a:moveTo>
                  <a:pt x="0" y="42"/>
                </a:moveTo>
                <a:lnTo>
                  <a:pt x="36" y="42"/>
                </a:lnTo>
                <a:lnTo>
                  <a:pt x="0" y="42"/>
                </a:lnTo>
                <a:close/>
                <a:moveTo>
                  <a:pt x="0" y="0"/>
                </a:moveTo>
                <a:lnTo>
                  <a:pt x="3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sz="800"/>
          </a:p>
        </p:txBody>
      </p:sp>
      <p:sp>
        <p:nvSpPr>
          <p:cNvPr id="8" name="Freeform 252"/>
          <p:cNvSpPr>
            <a:spLocks noEditPoints="1"/>
          </p:cNvSpPr>
          <p:nvPr/>
        </p:nvSpPr>
        <p:spPr bwMode="auto">
          <a:xfrm>
            <a:off x="3291412" y="4982969"/>
            <a:ext cx="57150" cy="76200"/>
          </a:xfrm>
          <a:custGeom>
            <a:avLst/>
            <a:gdLst/>
            <a:ahLst/>
            <a:cxnLst>
              <a:cxn ang="0">
                <a:pos x="15" y="45"/>
              </a:cxn>
              <a:cxn ang="0">
                <a:pos x="15" y="24"/>
              </a:cxn>
              <a:cxn ang="0">
                <a:pos x="15" y="3"/>
              </a:cxn>
              <a:cxn ang="0">
                <a:pos x="21" y="3"/>
              </a:cxn>
              <a:cxn ang="0">
                <a:pos x="21" y="24"/>
              </a:cxn>
              <a:cxn ang="0">
                <a:pos x="21" y="45"/>
              </a:cxn>
              <a:cxn ang="0">
                <a:pos x="15" y="45"/>
              </a:cxn>
              <a:cxn ang="0">
                <a:pos x="0" y="42"/>
              </a:cxn>
              <a:cxn ang="0">
                <a:pos x="36" y="42"/>
              </a:cxn>
              <a:cxn ang="0">
                <a:pos x="36" y="48"/>
              </a:cxn>
              <a:cxn ang="0">
                <a:pos x="0" y="48"/>
              </a:cxn>
              <a:cxn ang="0">
                <a:pos x="0" y="42"/>
              </a:cxn>
              <a:cxn ang="0">
                <a:pos x="0" y="0"/>
              </a:cxn>
              <a:cxn ang="0">
                <a:pos x="36" y="0"/>
              </a:cxn>
              <a:cxn ang="0">
                <a:pos x="36" y="6"/>
              </a:cxn>
              <a:cxn ang="0">
                <a:pos x="0" y="6"/>
              </a:cxn>
              <a:cxn ang="0">
                <a:pos x="0" y="0"/>
              </a:cxn>
            </a:cxnLst>
            <a:rect l="0" t="0" r="r" b="b"/>
            <a:pathLst>
              <a:path w="36" h="48">
                <a:moveTo>
                  <a:pt x="15" y="45"/>
                </a:moveTo>
                <a:lnTo>
                  <a:pt x="15" y="24"/>
                </a:lnTo>
                <a:lnTo>
                  <a:pt x="15" y="3"/>
                </a:lnTo>
                <a:lnTo>
                  <a:pt x="21" y="3"/>
                </a:lnTo>
                <a:lnTo>
                  <a:pt x="21" y="24"/>
                </a:lnTo>
                <a:lnTo>
                  <a:pt x="21" y="45"/>
                </a:lnTo>
                <a:lnTo>
                  <a:pt x="15" y="45"/>
                </a:lnTo>
                <a:close/>
                <a:moveTo>
                  <a:pt x="0" y="42"/>
                </a:moveTo>
                <a:lnTo>
                  <a:pt x="36" y="42"/>
                </a:lnTo>
                <a:lnTo>
                  <a:pt x="36" y="48"/>
                </a:lnTo>
                <a:lnTo>
                  <a:pt x="0" y="48"/>
                </a:lnTo>
                <a:lnTo>
                  <a:pt x="0" y="42"/>
                </a:lnTo>
                <a:close/>
                <a:moveTo>
                  <a:pt x="0" y="0"/>
                </a:moveTo>
                <a:lnTo>
                  <a:pt x="36" y="0"/>
                </a:lnTo>
                <a:lnTo>
                  <a:pt x="36" y="6"/>
                </a:lnTo>
                <a:lnTo>
                  <a:pt x="0" y="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sz="800"/>
          </a:p>
        </p:txBody>
      </p:sp>
      <p:sp>
        <p:nvSpPr>
          <p:cNvPr id="9" name="Freeform 253"/>
          <p:cNvSpPr>
            <a:spLocks noEditPoints="1"/>
          </p:cNvSpPr>
          <p:nvPr/>
        </p:nvSpPr>
        <p:spPr bwMode="auto">
          <a:xfrm>
            <a:off x="3942287" y="3939981"/>
            <a:ext cx="57150" cy="38100"/>
          </a:xfrm>
          <a:custGeom>
            <a:avLst/>
            <a:gdLst/>
            <a:ahLst/>
            <a:cxnLst>
              <a:cxn ang="0">
                <a:pos x="18" y="24"/>
              </a:cxn>
              <a:cxn ang="0">
                <a:pos x="18" y="12"/>
              </a:cxn>
              <a:cxn ang="0">
                <a:pos x="18" y="0"/>
              </a:cxn>
              <a:cxn ang="0">
                <a:pos x="18" y="24"/>
              </a:cxn>
              <a:cxn ang="0">
                <a:pos x="0" y="24"/>
              </a:cxn>
              <a:cxn ang="0">
                <a:pos x="36" y="24"/>
              </a:cxn>
              <a:cxn ang="0">
                <a:pos x="0" y="24"/>
              </a:cxn>
              <a:cxn ang="0">
                <a:pos x="0" y="0"/>
              </a:cxn>
              <a:cxn ang="0">
                <a:pos x="36" y="0"/>
              </a:cxn>
              <a:cxn ang="0">
                <a:pos x="0" y="0"/>
              </a:cxn>
            </a:cxnLst>
            <a:rect l="0" t="0" r="r" b="b"/>
            <a:pathLst>
              <a:path w="36" h="24">
                <a:moveTo>
                  <a:pt x="18" y="24"/>
                </a:moveTo>
                <a:lnTo>
                  <a:pt x="18" y="12"/>
                </a:lnTo>
                <a:lnTo>
                  <a:pt x="18" y="0"/>
                </a:lnTo>
                <a:lnTo>
                  <a:pt x="18" y="24"/>
                </a:lnTo>
                <a:close/>
                <a:moveTo>
                  <a:pt x="0" y="24"/>
                </a:moveTo>
                <a:lnTo>
                  <a:pt x="36" y="24"/>
                </a:lnTo>
                <a:lnTo>
                  <a:pt x="0" y="24"/>
                </a:lnTo>
                <a:close/>
                <a:moveTo>
                  <a:pt x="0" y="0"/>
                </a:moveTo>
                <a:lnTo>
                  <a:pt x="3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sz="800"/>
          </a:p>
        </p:txBody>
      </p:sp>
      <p:sp>
        <p:nvSpPr>
          <p:cNvPr id="10" name="Freeform 254"/>
          <p:cNvSpPr>
            <a:spLocks noEditPoints="1"/>
          </p:cNvSpPr>
          <p:nvPr/>
        </p:nvSpPr>
        <p:spPr bwMode="auto">
          <a:xfrm>
            <a:off x="3942287" y="3935219"/>
            <a:ext cx="57150" cy="47625"/>
          </a:xfrm>
          <a:custGeom>
            <a:avLst/>
            <a:gdLst/>
            <a:ahLst/>
            <a:cxnLst>
              <a:cxn ang="0">
                <a:pos x="15" y="27"/>
              </a:cxn>
              <a:cxn ang="0">
                <a:pos x="15" y="15"/>
              </a:cxn>
              <a:cxn ang="0">
                <a:pos x="15" y="3"/>
              </a:cxn>
              <a:cxn ang="0">
                <a:pos x="21" y="3"/>
              </a:cxn>
              <a:cxn ang="0">
                <a:pos x="21" y="15"/>
              </a:cxn>
              <a:cxn ang="0">
                <a:pos x="21" y="27"/>
              </a:cxn>
              <a:cxn ang="0">
                <a:pos x="15" y="27"/>
              </a:cxn>
              <a:cxn ang="0">
                <a:pos x="0" y="24"/>
              </a:cxn>
              <a:cxn ang="0">
                <a:pos x="36" y="24"/>
              </a:cxn>
              <a:cxn ang="0">
                <a:pos x="36" y="30"/>
              </a:cxn>
              <a:cxn ang="0">
                <a:pos x="0" y="30"/>
              </a:cxn>
              <a:cxn ang="0">
                <a:pos x="0" y="24"/>
              </a:cxn>
              <a:cxn ang="0">
                <a:pos x="0" y="0"/>
              </a:cxn>
              <a:cxn ang="0">
                <a:pos x="36" y="0"/>
              </a:cxn>
              <a:cxn ang="0">
                <a:pos x="36" y="6"/>
              </a:cxn>
              <a:cxn ang="0">
                <a:pos x="0" y="6"/>
              </a:cxn>
              <a:cxn ang="0">
                <a:pos x="0" y="0"/>
              </a:cxn>
            </a:cxnLst>
            <a:rect l="0" t="0" r="r" b="b"/>
            <a:pathLst>
              <a:path w="36" h="30">
                <a:moveTo>
                  <a:pt x="15" y="27"/>
                </a:moveTo>
                <a:lnTo>
                  <a:pt x="15" y="15"/>
                </a:lnTo>
                <a:lnTo>
                  <a:pt x="15" y="3"/>
                </a:lnTo>
                <a:lnTo>
                  <a:pt x="21" y="3"/>
                </a:lnTo>
                <a:lnTo>
                  <a:pt x="21" y="15"/>
                </a:lnTo>
                <a:lnTo>
                  <a:pt x="21" y="27"/>
                </a:lnTo>
                <a:lnTo>
                  <a:pt x="15" y="27"/>
                </a:lnTo>
                <a:close/>
                <a:moveTo>
                  <a:pt x="0" y="24"/>
                </a:moveTo>
                <a:lnTo>
                  <a:pt x="36" y="24"/>
                </a:lnTo>
                <a:lnTo>
                  <a:pt x="36" y="30"/>
                </a:lnTo>
                <a:lnTo>
                  <a:pt x="0" y="30"/>
                </a:lnTo>
                <a:lnTo>
                  <a:pt x="0" y="24"/>
                </a:lnTo>
                <a:close/>
                <a:moveTo>
                  <a:pt x="0" y="0"/>
                </a:moveTo>
                <a:lnTo>
                  <a:pt x="36" y="0"/>
                </a:lnTo>
                <a:lnTo>
                  <a:pt x="36" y="6"/>
                </a:lnTo>
                <a:lnTo>
                  <a:pt x="0" y="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sz="800"/>
          </a:p>
        </p:txBody>
      </p:sp>
      <p:sp>
        <p:nvSpPr>
          <p:cNvPr id="11" name="Freeform 255"/>
          <p:cNvSpPr>
            <a:spLocks noEditPoints="1"/>
          </p:cNvSpPr>
          <p:nvPr/>
        </p:nvSpPr>
        <p:spPr bwMode="auto">
          <a:xfrm>
            <a:off x="4580462" y="3435156"/>
            <a:ext cx="57150" cy="28575"/>
          </a:xfrm>
          <a:custGeom>
            <a:avLst/>
            <a:gdLst/>
            <a:ahLst/>
            <a:cxnLst>
              <a:cxn ang="0">
                <a:pos x="18" y="18"/>
              </a:cxn>
              <a:cxn ang="0">
                <a:pos x="18" y="9"/>
              </a:cxn>
              <a:cxn ang="0">
                <a:pos x="18" y="0"/>
              </a:cxn>
              <a:cxn ang="0">
                <a:pos x="18" y="18"/>
              </a:cxn>
              <a:cxn ang="0">
                <a:pos x="0" y="18"/>
              </a:cxn>
              <a:cxn ang="0">
                <a:pos x="36" y="18"/>
              </a:cxn>
              <a:cxn ang="0">
                <a:pos x="0" y="18"/>
              </a:cxn>
              <a:cxn ang="0">
                <a:pos x="0" y="0"/>
              </a:cxn>
              <a:cxn ang="0">
                <a:pos x="36" y="0"/>
              </a:cxn>
              <a:cxn ang="0">
                <a:pos x="0" y="0"/>
              </a:cxn>
            </a:cxnLst>
            <a:rect l="0" t="0" r="r" b="b"/>
            <a:pathLst>
              <a:path w="36" h="18">
                <a:moveTo>
                  <a:pt x="18" y="18"/>
                </a:moveTo>
                <a:lnTo>
                  <a:pt x="18" y="9"/>
                </a:lnTo>
                <a:lnTo>
                  <a:pt x="18" y="0"/>
                </a:lnTo>
                <a:lnTo>
                  <a:pt x="18" y="18"/>
                </a:lnTo>
                <a:close/>
                <a:moveTo>
                  <a:pt x="0" y="18"/>
                </a:moveTo>
                <a:lnTo>
                  <a:pt x="36" y="18"/>
                </a:lnTo>
                <a:lnTo>
                  <a:pt x="0" y="18"/>
                </a:lnTo>
                <a:close/>
                <a:moveTo>
                  <a:pt x="0" y="0"/>
                </a:moveTo>
                <a:lnTo>
                  <a:pt x="3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sz="800"/>
          </a:p>
        </p:txBody>
      </p:sp>
      <p:sp>
        <p:nvSpPr>
          <p:cNvPr id="12" name="Freeform 256"/>
          <p:cNvSpPr>
            <a:spLocks noEditPoints="1"/>
          </p:cNvSpPr>
          <p:nvPr/>
        </p:nvSpPr>
        <p:spPr bwMode="auto">
          <a:xfrm>
            <a:off x="4580462" y="3430394"/>
            <a:ext cx="57150" cy="38100"/>
          </a:xfrm>
          <a:custGeom>
            <a:avLst/>
            <a:gdLst/>
            <a:ahLst/>
            <a:cxnLst>
              <a:cxn ang="0">
                <a:pos x="15" y="21"/>
              </a:cxn>
              <a:cxn ang="0">
                <a:pos x="15" y="12"/>
              </a:cxn>
              <a:cxn ang="0">
                <a:pos x="15" y="3"/>
              </a:cxn>
              <a:cxn ang="0">
                <a:pos x="21" y="3"/>
              </a:cxn>
              <a:cxn ang="0">
                <a:pos x="21" y="12"/>
              </a:cxn>
              <a:cxn ang="0">
                <a:pos x="21" y="21"/>
              </a:cxn>
              <a:cxn ang="0">
                <a:pos x="15" y="21"/>
              </a:cxn>
              <a:cxn ang="0">
                <a:pos x="0" y="18"/>
              </a:cxn>
              <a:cxn ang="0">
                <a:pos x="36" y="18"/>
              </a:cxn>
              <a:cxn ang="0">
                <a:pos x="36" y="24"/>
              </a:cxn>
              <a:cxn ang="0">
                <a:pos x="0" y="24"/>
              </a:cxn>
              <a:cxn ang="0">
                <a:pos x="0" y="18"/>
              </a:cxn>
              <a:cxn ang="0">
                <a:pos x="0" y="0"/>
              </a:cxn>
              <a:cxn ang="0">
                <a:pos x="36" y="0"/>
              </a:cxn>
              <a:cxn ang="0">
                <a:pos x="36" y="6"/>
              </a:cxn>
              <a:cxn ang="0">
                <a:pos x="0" y="6"/>
              </a:cxn>
              <a:cxn ang="0">
                <a:pos x="0" y="0"/>
              </a:cxn>
            </a:cxnLst>
            <a:rect l="0" t="0" r="r" b="b"/>
            <a:pathLst>
              <a:path w="36" h="24">
                <a:moveTo>
                  <a:pt x="15" y="21"/>
                </a:moveTo>
                <a:lnTo>
                  <a:pt x="15" y="12"/>
                </a:lnTo>
                <a:lnTo>
                  <a:pt x="15" y="3"/>
                </a:lnTo>
                <a:lnTo>
                  <a:pt x="21" y="3"/>
                </a:lnTo>
                <a:lnTo>
                  <a:pt x="21" y="12"/>
                </a:lnTo>
                <a:lnTo>
                  <a:pt x="21" y="21"/>
                </a:lnTo>
                <a:lnTo>
                  <a:pt x="15" y="21"/>
                </a:lnTo>
                <a:close/>
                <a:moveTo>
                  <a:pt x="0" y="18"/>
                </a:moveTo>
                <a:lnTo>
                  <a:pt x="36" y="18"/>
                </a:lnTo>
                <a:lnTo>
                  <a:pt x="36" y="24"/>
                </a:lnTo>
                <a:lnTo>
                  <a:pt x="0" y="24"/>
                </a:lnTo>
                <a:lnTo>
                  <a:pt x="0" y="18"/>
                </a:lnTo>
                <a:close/>
                <a:moveTo>
                  <a:pt x="0" y="0"/>
                </a:moveTo>
                <a:lnTo>
                  <a:pt x="36" y="0"/>
                </a:lnTo>
                <a:lnTo>
                  <a:pt x="36" y="6"/>
                </a:lnTo>
                <a:lnTo>
                  <a:pt x="0" y="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sz="800"/>
          </a:p>
        </p:txBody>
      </p:sp>
      <p:sp>
        <p:nvSpPr>
          <p:cNvPr id="13" name="Freeform 257"/>
          <p:cNvSpPr>
            <a:spLocks noEditPoints="1"/>
          </p:cNvSpPr>
          <p:nvPr/>
        </p:nvSpPr>
        <p:spPr bwMode="auto">
          <a:xfrm>
            <a:off x="2208737" y="4092381"/>
            <a:ext cx="57150" cy="1588"/>
          </a:xfrm>
          <a:custGeom>
            <a:avLst/>
            <a:gdLst/>
            <a:ahLst/>
            <a:cxnLst>
              <a:cxn ang="0">
                <a:pos x="18" y="0"/>
              </a:cxn>
              <a:cxn ang="0">
                <a:pos x="18" y="0"/>
              </a:cxn>
              <a:cxn ang="0">
                <a:pos x="18" y="0"/>
              </a:cxn>
              <a:cxn ang="0">
                <a:pos x="0" y="0"/>
              </a:cxn>
              <a:cxn ang="0">
                <a:pos x="36" y="0"/>
              </a:cxn>
              <a:cxn ang="0">
                <a:pos x="0" y="0"/>
              </a:cxn>
              <a:cxn ang="0">
                <a:pos x="36" y="0"/>
              </a:cxn>
            </a:cxnLst>
            <a:rect l="0" t="0" r="r" b="b"/>
            <a:pathLst>
              <a:path w="36">
                <a:moveTo>
                  <a:pt x="18" y="0"/>
                </a:moveTo>
                <a:lnTo>
                  <a:pt x="18" y="0"/>
                </a:lnTo>
                <a:lnTo>
                  <a:pt x="18" y="0"/>
                </a:lnTo>
                <a:moveTo>
                  <a:pt x="0" y="0"/>
                </a:moveTo>
                <a:lnTo>
                  <a:pt x="36" y="0"/>
                </a:lnTo>
                <a:moveTo>
                  <a:pt x="0" y="0"/>
                </a:moveTo>
                <a:lnTo>
                  <a:pt x="36" y="0"/>
                </a:lnTo>
              </a:path>
            </a:pathLst>
          </a:custGeom>
          <a:noFill/>
          <a:ln w="6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sz="800"/>
          </a:p>
        </p:txBody>
      </p:sp>
      <p:sp>
        <p:nvSpPr>
          <p:cNvPr id="14" name="Freeform 258"/>
          <p:cNvSpPr>
            <a:spLocks noEditPoints="1"/>
          </p:cNvSpPr>
          <p:nvPr/>
        </p:nvSpPr>
        <p:spPr bwMode="auto">
          <a:xfrm>
            <a:off x="2853262" y="4454331"/>
            <a:ext cx="57150" cy="1588"/>
          </a:xfrm>
          <a:custGeom>
            <a:avLst/>
            <a:gdLst/>
            <a:ahLst/>
            <a:cxnLst>
              <a:cxn ang="0">
                <a:pos x="18" y="0"/>
              </a:cxn>
              <a:cxn ang="0">
                <a:pos x="18" y="0"/>
              </a:cxn>
              <a:cxn ang="0">
                <a:pos x="18" y="0"/>
              </a:cxn>
              <a:cxn ang="0">
                <a:pos x="0" y="0"/>
              </a:cxn>
              <a:cxn ang="0">
                <a:pos x="36" y="0"/>
              </a:cxn>
              <a:cxn ang="0">
                <a:pos x="0" y="0"/>
              </a:cxn>
              <a:cxn ang="0">
                <a:pos x="36" y="0"/>
              </a:cxn>
            </a:cxnLst>
            <a:rect l="0" t="0" r="r" b="b"/>
            <a:pathLst>
              <a:path w="36">
                <a:moveTo>
                  <a:pt x="18" y="0"/>
                </a:moveTo>
                <a:lnTo>
                  <a:pt x="18" y="0"/>
                </a:lnTo>
                <a:lnTo>
                  <a:pt x="18" y="0"/>
                </a:lnTo>
                <a:moveTo>
                  <a:pt x="0" y="0"/>
                </a:moveTo>
                <a:lnTo>
                  <a:pt x="36" y="0"/>
                </a:lnTo>
                <a:moveTo>
                  <a:pt x="0" y="0"/>
                </a:moveTo>
                <a:lnTo>
                  <a:pt x="36" y="0"/>
                </a:lnTo>
              </a:path>
            </a:pathLst>
          </a:custGeom>
          <a:noFill/>
          <a:ln w="6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sz="800"/>
          </a:p>
        </p:txBody>
      </p:sp>
      <p:sp>
        <p:nvSpPr>
          <p:cNvPr id="15" name="Freeform 259"/>
          <p:cNvSpPr>
            <a:spLocks noEditPoints="1"/>
          </p:cNvSpPr>
          <p:nvPr/>
        </p:nvSpPr>
        <p:spPr bwMode="auto">
          <a:xfrm>
            <a:off x="3491437" y="4330506"/>
            <a:ext cx="57150" cy="1588"/>
          </a:xfrm>
          <a:custGeom>
            <a:avLst/>
            <a:gdLst/>
            <a:ahLst/>
            <a:cxnLst>
              <a:cxn ang="0">
                <a:pos x="18" y="0"/>
              </a:cxn>
              <a:cxn ang="0">
                <a:pos x="18" y="0"/>
              </a:cxn>
              <a:cxn ang="0">
                <a:pos x="18" y="0"/>
              </a:cxn>
              <a:cxn ang="0">
                <a:pos x="0" y="0"/>
              </a:cxn>
              <a:cxn ang="0">
                <a:pos x="36" y="0"/>
              </a:cxn>
              <a:cxn ang="0">
                <a:pos x="0" y="0"/>
              </a:cxn>
              <a:cxn ang="0">
                <a:pos x="36" y="0"/>
              </a:cxn>
            </a:cxnLst>
            <a:rect l="0" t="0" r="r" b="b"/>
            <a:pathLst>
              <a:path w="36">
                <a:moveTo>
                  <a:pt x="18" y="0"/>
                </a:moveTo>
                <a:lnTo>
                  <a:pt x="18" y="0"/>
                </a:lnTo>
                <a:lnTo>
                  <a:pt x="18" y="0"/>
                </a:lnTo>
                <a:moveTo>
                  <a:pt x="0" y="0"/>
                </a:moveTo>
                <a:lnTo>
                  <a:pt x="36" y="0"/>
                </a:lnTo>
                <a:moveTo>
                  <a:pt x="0" y="0"/>
                </a:moveTo>
                <a:lnTo>
                  <a:pt x="36" y="0"/>
                </a:lnTo>
              </a:path>
            </a:pathLst>
          </a:custGeom>
          <a:noFill/>
          <a:ln w="6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sz="800"/>
          </a:p>
        </p:txBody>
      </p:sp>
      <p:sp>
        <p:nvSpPr>
          <p:cNvPr id="16" name="Freeform 260"/>
          <p:cNvSpPr>
            <a:spLocks noEditPoints="1"/>
          </p:cNvSpPr>
          <p:nvPr/>
        </p:nvSpPr>
        <p:spPr bwMode="auto">
          <a:xfrm>
            <a:off x="4123262" y="4444806"/>
            <a:ext cx="57150" cy="19050"/>
          </a:xfrm>
          <a:custGeom>
            <a:avLst/>
            <a:gdLst/>
            <a:ahLst/>
            <a:cxnLst>
              <a:cxn ang="0">
                <a:pos x="18" y="12"/>
              </a:cxn>
              <a:cxn ang="0">
                <a:pos x="18" y="6"/>
              </a:cxn>
              <a:cxn ang="0">
                <a:pos x="18" y="0"/>
              </a:cxn>
              <a:cxn ang="0">
                <a:pos x="18" y="12"/>
              </a:cxn>
              <a:cxn ang="0">
                <a:pos x="0" y="12"/>
              </a:cxn>
              <a:cxn ang="0">
                <a:pos x="36" y="12"/>
              </a:cxn>
              <a:cxn ang="0">
                <a:pos x="0" y="12"/>
              </a:cxn>
              <a:cxn ang="0">
                <a:pos x="0" y="0"/>
              </a:cxn>
              <a:cxn ang="0">
                <a:pos x="36" y="0"/>
              </a:cxn>
              <a:cxn ang="0">
                <a:pos x="0" y="0"/>
              </a:cxn>
            </a:cxnLst>
            <a:rect l="0" t="0" r="r" b="b"/>
            <a:pathLst>
              <a:path w="36" h="12">
                <a:moveTo>
                  <a:pt x="18" y="12"/>
                </a:moveTo>
                <a:lnTo>
                  <a:pt x="18" y="6"/>
                </a:lnTo>
                <a:lnTo>
                  <a:pt x="18" y="0"/>
                </a:lnTo>
                <a:lnTo>
                  <a:pt x="18" y="12"/>
                </a:lnTo>
                <a:close/>
                <a:moveTo>
                  <a:pt x="0" y="12"/>
                </a:moveTo>
                <a:lnTo>
                  <a:pt x="36" y="12"/>
                </a:lnTo>
                <a:lnTo>
                  <a:pt x="0" y="12"/>
                </a:lnTo>
                <a:close/>
                <a:moveTo>
                  <a:pt x="0" y="0"/>
                </a:moveTo>
                <a:lnTo>
                  <a:pt x="3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sz="800"/>
          </a:p>
        </p:txBody>
      </p:sp>
      <p:sp>
        <p:nvSpPr>
          <p:cNvPr id="17" name="Freeform 261"/>
          <p:cNvSpPr>
            <a:spLocks noEditPoints="1"/>
          </p:cNvSpPr>
          <p:nvPr/>
        </p:nvSpPr>
        <p:spPr bwMode="auto">
          <a:xfrm>
            <a:off x="4123262" y="4440044"/>
            <a:ext cx="57150" cy="28575"/>
          </a:xfrm>
          <a:custGeom>
            <a:avLst/>
            <a:gdLst/>
            <a:ahLst/>
            <a:cxnLst>
              <a:cxn ang="0">
                <a:pos x="15" y="15"/>
              </a:cxn>
              <a:cxn ang="0">
                <a:pos x="15" y="9"/>
              </a:cxn>
              <a:cxn ang="0">
                <a:pos x="15" y="3"/>
              </a:cxn>
              <a:cxn ang="0">
                <a:pos x="21" y="3"/>
              </a:cxn>
              <a:cxn ang="0">
                <a:pos x="21" y="9"/>
              </a:cxn>
              <a:cxn ang="0">
                <a:pos x="21" y="15"/>
              </a:cxn>
              <a:cxn ang="0">
                <a:pos x="15" y="15"/>
              </a:cxn>
              <a:cxn ang="0">
                <a:pos x="0" y="12"/>
              </a:cxn>
              <a:cxn ang="0">
                <a:pos x="36" y="12"/>
              </a:cxn>
              <a:cxn ang="0">
                <a:pos x="36" y="18"/>
              </a:cxn>
              <a:cxn ang="0">
                <a:pos x="0" y="18"/>
              </a:cxn>
              <a:cxn ang="0">
                <a:pos x="0" y="12"/>
              </a:cxn>
              <a:cxn ang="0">
                <a:pos x="0" y="0"/>
              </a:cxn>
              <a:cxn ang="0">
                <a:pos x="36" y="0"/>
              </a:cxn>
              <a:cxn ang="0">
                <a:pos x="36" y="6"/>
              </a:cxn>
              <a:cxn ang="0">
                <a:pos x="0" y="6"/>
              </a:cxn>
              <a:cxn ang="0">
                <a:pos x="0" y="0"/>
              </a:cxn>
            </a:cxnLst>
            <a:rect l="0" t="0" r="r" b="b"/>
            <a:pathLst>
              <a:path w="36" h="18">
                <a:moveTo>
                  <a:pt x="15" y="15"/>
                </a:moveTo>
                <a:lnTo>
                  <a:pt x="15" y="9"/>
                </a:lnTo>
                <a:lnTo>
                  <a:pt x="15" y="3"/>
                </a:lnTo>
                <a:lnTo>
                  <a:pt x="21" y="3"/>
                </a:lnTo>
                <a:lnTo>
                  <a:pt x="21" y="9"/>
                </a:lnTo>
                <a:lnTo>
                  <a:pt x="21" y="15"/>
                </a:lnTo>
                <a:lnTo>
                  <a:pt x="15" y="15"/>
                </a:lnTo>
                <a:close/>
                <a:moveTo>
                  <a:pt x="0" y="12"/>
                </a:moveTo>
                <a:lnTo>
                  <a:pt x="36" y="12"/>
                </a:lnTo>
                <a:lnTo>
                  <a:pt x="36" y="18"/>
                </a:lnTo>
                <a:lnTo>
                  <a:pt x="0" y="18"/>
                </a:lnTo>
                <a:lnTo>
                  <a:pt x="0" y="12"/>
                </a:lnTo>
                <a:close/>
                <a:moveTo>
                  <a:pt x="0" y="0"/>
                </a:moveTo>
                <a:lnTo>
                  <a:pt x="36" y="0"/>
                </a:lnTo>
                <a:lnTo>
                  <a:pt x="36" y="6"/>
                </a:lnTo>
                <a:lnTo>
                  <a:pt x="0" y="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sz="800"/>
          </a:p>
        </p:txBody>
      </p:sp>
      <p:sp>
        <p:nvSpPr>
          <p:cNvPr id="18" name="Freeform 265"/>
          <p:cNvSpPr>
            <a:spLocks noEditPoints="1"/>
          </p:cNvSpPr>
          <p:nvPr/>
        </p:nvSpPr>
        <p:spPr bwMode="auto">
          <a:xfrm>
            <a:off x="1791748" y="3211319"/>
            <a:ext cx="38100" cy="2476500"/>
          </a:xfrm>
          <a:custGeom>
            <a:avLst/>
            <a:gdLst/>
            <a:ahLst/>
            <a:cxnLst>
              <a:cxn ang="0">
                <a:pos x="0" y="1554"/>
              </a:cxn>
              <a:cxn ang="0">
                <a:pos x="24" y="1554"/>
              </a:cxn>
              <a:cxn ang="0">
                <a:pos x="24" y="1560"/>
              </a:cxn>
              <a:cxn ang="0">
                <a:pos x="0" y="1560"/>
              </a:cxn>
              <a:cxn ang="0">
                <a:pos x="0" y="1554"/>
              </a:cxn>
              <a:cxn ang="0">
                <a:pos x="0" y="1398"/>
              </a:cxn>
              <a:cxn ang="0">
                <a:pos x="24" y="1398"/>
              </a:cxn>
              <a:cxn ang="0">
                <a:pos x="24" y="1404"/>
              </a:cxn>
              <a:cxn ang="0">
                <a:pos x="0" y="1404"/>
              </a:cxn>
              <a:cxn ang="0">
                <a:pos x="0" y="1398"/>
              </a:cxn>
              <a:cxn ang="0">
                <a:pos x="0" y="1242"/>
              </a:cxn>
              <a:cxn ang="0">
                <a:pos x="24" y="1242"/>
              </a:cxn>
              <a:cxn ang="0">
                <a:pos x="24" y="1248"/>
              </a:cxn>
              <a:cxn ang="0">
                <a:pos x="0" y="1248"/>
              </a:cxn>
              <a:cxn ang="0">
                <a:pos x="0" y="1242"/>
              </a:cxn>
              <a:cxn ang="0">
                <a:pos x="0" y="1086"/>
              </a:cxn>
              <a:cxn ang="0">
                <a:pos x="24" y="1086"/>
              </a:cxn>
              <a:cxn ang="0">
                <a:pos x="24" y="1092"/>
              </a:cxn>
              <a:cxn ang="0">
                <a:pos x="0" y="1092"/>
              </a:cxn>
              <a:cxn ang="0">
                <a:pos x="0" y="1086"/>
              </a:cxn>
              <a:cxn ang="0">
                <a:pos x="0" y="930"/>
              </a:cxn>
              <a:cxn ang="0">
                <a:pos x="24" y="930"/>
              </a:cxn>
              <a:cxn ang="0">
                <a:pos x="24" y="936"/>
              </a:cxn>
              <a:cxn ang="0">
                <a:pos x="0" y="936"/>
              </a:cxn>
              <a:cxn ang="0">
                <a:pos x="0" y="930"/>
              </a:cxn>
              <a:cxn ang="0">
                <a:pos x="0" y="780"/>
              </a:cxn>
              <a:cxn ang="0">
                <a:pos x="24" y="780"/>
              </a:cxn>
              <a:cxn ang="0">
                <a:pos x="24" y="786"/>
              </a:cxn>
              <a:cxn ang="0">
                <a:pos x="0" y="786"/>
              </a:cxn>
              <a:cxn ang="0">
                <a:pos x="0" y="780"/>
              </a:cxn>
              <a:cxn ang="0">
                <a:pos x="0" y="624"/>
              </a:cxn>
              <a:cxn ang="0">
                <a:pos x="24" y="624"/>
              </a:cxn>
              <a:cxn ang="0">
                <a:pos x="24" y="630"/>
              </a:cxn>
              <a:cxn ang="0">
                <a:pos x="0" y="630"/>
              </a:cxn>
              <a:cxn ang="0">
                <a:pos x="0" y="624"/>
              </a:cxn>
              <a:cxn ang="0">
                <a:pos x="0" y="468"/>
              </a:cxn>
              <a:cxn ang="0">
                <a:pos x="24" y="468"/>
              </a:cxn>
              <a:cxn ang="0">
                <a:pos x="24" y="474"/>
              </a:cxn>
              <a:cxn ang="0">
                <a:pos x="0" y="474"/>
              </a:cxn>
              <a:cxn ang="0">
                <a:pos x="0" y="468"/>
              </a:cxn>
              <a:cxn ang="0">
                <a:pos x="0" y="312"/>
              </a:cxn>
              <a:cxn ang="0">
                <a:pos x="24" y="312"/>
              </a:cxn>
              <a:cxn ang="0">
                <a:pos x="24" y="318"/>
              </a:cxn>
              <a:cxn ang="0">
                <a:pos x="0" y="318"/>
              </a:cxn>
              <a:cxn ang="0">
                <a:pos x="0" y="312"/>
              </a:cxn>
              <a:cxn ang="0">
                <a:pos x="0" y="156"/>
              </a:cxn>
              <a:cxn ang="0">
                <a:pos x="24" y="156"/>
              </a:cxn>
              <a:cxn ang="0">
                <a:pos x="24" y="162"/>
              </a:cxn>
              <a:cxn ang="0">
                <a:pos x="0" y="162"/>
              </a:cxn>
              <a:cxn ang="0">
                <a:pos x="0" y="156"/>
              </a:cxn>
              <a:cxn ang="0">
                <a:pos x="0" y="0"/>
              </a:cxn>
              <a:cxn ang="0">
                <a:pos x="24" y="0"/>
              </a:cxn>
              <a:cxn ang="0">
                <a:pos x="24" y="6"/>
              </a:cxn>
              <a:cxn ang="0">
                <a:pos x="0" y="6"/>
              </a:cxn>
              <a:cxn ang="0">
                <a:pos x="0" y="0"/>
              </a:cxn>
            </a:cxnLst>
            <a:rect l="0" t="0" r="r" b="b"/>
            <a:pathLst>
              <a:path w="24" h="1560">
                <a:moveTo>
                  <a:pt x="0" y="1554"/>
                </a:moveTo>
                <a:lnTo>
                  <a:pt x="24" y="1554"/>
                </a:lnTo>
                <a:lnTo>
                  <a:pt x="24" y="1560"/>
                </a:lnTo>
                <a:lnTo>
                  <a:pt x="0" y="1560"/>
                </a:lnTo>
                <a:lnTo>
                  <a:pt x="0" y="1554"/>
                </a:lnTo>
                <a:close/>
                <a:moveTo>
                  <a:pt x="0" y="1398"/>
                </a:moveTo>
                <a:lnTo>
                  <a:pt x="24" y="1398"/>
                </a:lnTo>
                <a:lnTo>
                  <a:pt x="24" y="1404"/>
                </a:lnTo>
                <a:lnTo>
                  <a:pt x="0" y="1404"/>
                </a:lnTo>
                <a:lnTo>
                  <a:pt x="0" y="1398"/>
                </a:lnTo>
                <a:close/>
                <a:moveTo>
                  <a:pt x="0" y="1242"/>
                </a:moveTo>
                <a:lnTo>
                  <a:pt x="24" y="1242"/>
                </a:lnTo>
                <a:lnTo>
                  <a:pt x="24" y="1248"/>
                </a:lnTo>
                <a:lnTo>
                  <a:pt x="0" y="1248"/>
                </a:lnTo>
                <a:lnTo>
                  <a:pt x="0" y="1242"/>
                </a:lnTo>
                <a:close/>
                <a:moveTo>
                  <a:pt x="0" y="1086"/>
                </a:moveTo>
                <a:lnTo>
                  <a:pt x="24" y="1086"/>
                </a:lnTo>
                <a:lnTo>
                  <a:pt x="24" y="1092"/>
                </a:lnTo>
                <a:lnTo>
                  <a:pt x="0" y="1092"/>
                </a:lnTo>
                <a:lnTo>
                  <a:pt x="0" y="1086"/>
                </a:lnTo>
                <a:close/>
                <a:moveTo>
                  <a:pt x="0" y="930"/>
                </a:moveTo>
                <a:lnTo>
                  <a:pt x="24" y="930"/>
                </a:lnTo>
                <a:lnTo>
                  <a:pt x="24" y="936"/>
                </a:lnTo>
                <a:lnTo>
                  <a:pt x="0" y="936"/>
                </a:lnTo>
                <a:lnTo>
                  <a:pt x="0" y="930"/>
                </a:lnTo>
                <a:close/>
                <a:moveTo>
                  <a:pt x="0" y="780"/>
                </a:moveTo>
                <a:lnTo>
                  <a:pt x="24" y="780"/>
                </a:lnTo>
                <a:lnTo>
                  <a:pt x="24" y="786"/>
                </a:lnTo>
                <a:lnTo>
                  <a:pt x="0" y="786"/>
                </a:lnTo>
                <a:lnTo>
                  <a:pt x="0" y="780"/>
                </a:lnTo>
                <a:close/>
                <a:moveTo>
                  <a:pt x="0" y="624"/>
                </a:moveTo>
                <a:lnTo>
                  <a:pt x="24" y="624"/>
                </a:lnTo>
                <a:lnTo>
                  <a:pt x="24" y="630"/>
                </a:lnTo>
                <a:lnTo>
                  <a:pt x="0" y="630"/>
                </a:lnTo>
                <a:lnTo>
                  <a:pt x="0" y="624"/>
                </a:lnTo>
                <a:close/>
                <a:moveTo>
                  <a:pt x="0" y="468"/>
                </a:moveTo>
                <a:lnTo>
                  <a:pt x="24" y="468"/>
                </a:lnTo>
                <a:lnTo>
                  <a:pt x="24" y="474"/>
                </a:lnTo>
                <a:lnTo>
                  <a:pt x="0" y="474"/>
                </a:lnTo>
                <a:lnTo>
                  <a:pt x="0" y="468"/>
                </a:lnTo>
                <a:close/>
                <a:moveTo>
                  <a:pt x="0" y="312"/>
                </a:moveTo>
                <a:lnTo>
                  <a:pt x="24" y="312"/>
                </a:lnTo>
                <a:lnTo>
                  <a:pt x="24" y="318"/>
                </a:lnTo>
                <a:lnTo>
                  <a:pt x="0" y="318"/>
                </a:lnTo>
                <a:lnTo>
                  <a:pt x="0" y="312"/>
                </a:lnTo>
                <a:close/>
                <a:moveTo>
                  <a:pt x="0" y="156"/>
                </a:moveTo>
                <a:lnTo>
                  <a:pt x="24" y="156"/>
                </a:lnTo>
                <a:lnTo>
                  <a:pt x="24" y="162"/>
                </a:lnTo>
                <a:lnTo>
                  <a:pt x="0" y="162"/>
                </a:lnTo>
                <a:lnTo>
                  <a:pt x="0" y="156"/>
                </a:lnTo>
                <a:close/>
                <a:moveTo>
                  <a:pt x="0" y="0"/>
                </a:moveTo>
                <a:lnTo>
                  <a:pt x="24" y="0"/>
                </a:lnTo>
                <a:lnTo>
                  <a:pt x="24" y="6"/>
                </a:lnTo>
                <a:lnTo>
                  <a:pt x="0" y="6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" cap="flat">
            <a:noFill/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sz="800"/>
          </a:p>
        </p:txBody>
      </p:sp>
      <p:grpSp>
        <p:nvGrpSpPr>
          <p:cNvPr id="19" name="Group 18"/>
          <p:cNvGrpSpPr/>
          <p:nvPr/>
        </p:nvGrpSpPr>
        <p:grpSpPr>
          <a:xfrm>
            <a:off x="5435004" y="3764868"/>
            <a:ext cx="1018331" cy="436694"/>
            <a:chOff x="4900613" y="5230737"/>
            <a:chExt cx="577242" cy="436694"/>
          </a:xfrm>
        </p:grpSpPr>
        <p:sp>
          <p:nvSpPr>
            <p:cNvPr id="20" name="Rectangle 283"/>
            <p:cNvSpPr>
              <a:spLocks noChangeArrowheads="1"/>
            </p:cNvSpPr>
            <p:nvPr/>
          </p:nvSpPr>
          <p:spPr bwMode="auto">
            <a:xfrm>
              <a:off x="4900613" y="5295850"/>
              <a:ext cx="103187" cy="109537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sz="1200"/>
            </a:p>
          </p:txBody>
        </p:sp>
        <p:sp>
          <p:nvSpPr>
            <p:cNvPr id="21" name="Rectangle 286"/>
            <p:cNvSpPr>
              <a:spLocks noChangeArrowheads="1"/>
            </p:cNvSpPr>
            <p:nvPr/>
          </p:nvSpPr>
          <p:spPr bwMode="auto">
            <a:xfrm>
              <a:off x="5035550" y="5230737"/>
              <a:ext cx="3810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miR-21</a:t>
              </a:r>
              <a:endPara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2" name="Rectangle 289"/>
            <p:cNvSpPr>
              <a:spLocks noChangeArrowheads="1"/>
            </p:cNvSpPr>
            <p:nvPr/>
          </p:nvSpPr>
          <p:spPr bwMode="auto">
            <a:xfrm>
              <a:off x="4900613" y="5532389"/>
              <a:ext cx="103187" cy="109537"/>
            </a:xfrm>
            <a:prstGeom prst="rect">
              <a:avLst/>
            </a:prstGeom>
            <a:solidFill>
              <a:srgbClr val="BFBFB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sz="1200"/>
            </a:p>
          </p:txBody>
        </p:sp>
        <p:sp>
          <p:nvSpPr>
            <p:cNvPr id="23" name="Rectangle 290"/>
            <p:cNvSpPr>
              <a:spLocks noChangeArrowheads="1"/>
            </p:cNvSpPr>
            <p:nvPr/>
          </p:nvSpPr>
          <p:spPr bwMode="auto">
            <a:xfrm>
              <a:off x="5048250" y="5482765"/>
              <a:ext cx="42960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PDCD4</a:t>
              </a:r>
              <a:endPara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961087" y="5806912"/>
            <a:ext cx="184150" cy="338138"/>
            <a:chOff x="1638300" y="6807200"/>
            <a:chExt cx="177800" cy="338138"/>
          </a:xfrm>
        </p:grpSpPr>
        <p:sp>
          <p:nvSpPr>
            <p:cNvPr id="25" name="Freeform 247"/>
            <p:cNvSpPr>
              <a:spLocks noEditPoints="1"/>
            </p:cNvSpPr>
            <p:nvPr/>
          </p:nvSpPr>
          <p:spPr bwMode="auto">
            <a:xfrm>
              <a:off x="1685925" y="7083425"/>
              <a:ext cx="57150" cy="57150"/>
            </a:xfrm>
            <a:custGeom>
              <a:avLst/>
              <a:gdLst/>
              <a:ahLst/>
              <a:cxnLst>
                <a:cxn ang="0">
                  <a:pos x="18" y="36"/>
                </a:cxn>
                <a:cxn ang="0">
                  <a:pos x="18" y="18"/>
                </a:cxn>
                <a:cxn ang="0">
                  <a:pos x="18" y="0"/>
                </a:cxn>
                <a:cxn ang="0">
                  <a:pos x="18" y="36"/>
                </a:cxn>
                <a:cxn ang="0">
                  <a:pos x="0" y="36"/>
                </a:cxn>
                <a:cxn ang="0">
                  <a:pos x="36" y="36"/>
                </a:cxn>
                <a:cxn ang="0">
                  <a:pos x="0" y="36"/>
                </a:cxn>
                <a:cxn ang="0">
                  <a:pos x="0" y="0"/>
                </a:cxn>
                <a:cxn ang="0">
                  <a:pos x="36" y="0"/>
                </a:cxn>
                <a:cxn ang="0">
                  <a:pos x="0" y="0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lnTo>
                    <a:pt x="18" y="18"/>
                  </a:lnTo>
                  <a:lnTo>
                    <a:pt x="18" y="0"/>
                  </a:lnTo>
                  <a:lnTo>
                    <a:pt x="18" y="36"/>
                  </a:lnTo>
                  <a:close/>
                  <a:moveTo>
                    <a:pt x="0" y="36"/>
                  </a:moveTo>
                  <a:lnTo>
                    <a:pt x="36" y="36"/>
                  </a:lnTo>
                  <a:lnTo>
                    <a:pt x="0" y="36"/>
                  </a:lnTo>
                  <a:close/>
                  <a:moveTo>
                    <a:pt x="0" y="0"/>
                  </a:moveTo>
                  <a:lnTo>
                    <a:pt x="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sz="800"/>
            </a:p>
          </p:txBody>
        </p:sp>
        <p:sp>
          <p:nvSpPr>
            <p:cNvPr id="26" name="Freeform 248"/>
            <p:cNvSpPr>
              <a:spLocks noEditPoints="1"/>
            </p:cNvSpPr>
            <p:nvPr/>
          </p:nvSpPr>
          <p:spPr bwMode="auto">
            <a:xfrm>
              <a:off x="1685925" y="7078663"/>
              <a:ext cx="57150" cy="66675"/>
            </a:xfrm>
            <a:custGeom>
              <a:avLst/>
              <a:gdLst/>
              <a:ahLst/>
              <a:cxnLst>
                <a:cxn ang="0">
                  <a:pos x="15" y="39"/>
                </a:cxn>
                <a:cxn ang="0">
                  <a:pos x="15" y="21"/>
                </a:cxn>
                <a:cxn ang="0">
                  <a:pos x="15" y="3"/>
                </a:cxn>
                <a:cxn ang="0">
                  <a:pos x="21" y="3"/>
                </a:cxn>
                <a:cxn ang="0">
                  <a:pos x="21" y="21"/>
                </a:cxn>
                <a:cxn ang="0">
                  <a:pos x="21" y="39"/>
                </a:cxn>
                <a:cxn ang="0">
                  <a:pos x="15" y="39"/>
                </a:cxn>
                <a:cxn ang="0">
                  <a:pos x="0" y="36"/>
                </a:cxn>
                <a:cxn ang="0">
                  <a:pos x="36" y="36"/>
                </a:cxn>
                <a:cxn ang="0">
                  <a:pos x="36" y="42"/>
                </a:cxn>
                <a:cxn ang="0">
                  <a:pos x="0" y="42"/>
                </a:cxn>
                <a:cxn ang="0">
                  <a:pos x="0" y="36"/>
                </a:cxn>
                <a:cxn ang="0">
                  <a:pos x="0" y="0"/>
                </a:cxn>
                <a:cxn ang="0">
                  <a:pos x="36" y="0"/>
                </a:cxn>
                <a:cxn ang="0">
                  <a:pos x="36" y="6"/>
                </a:cxn>
                <a:cxn ang="0">
                  <a:pos x="0" y="6"/>
                </a:cxn>
                <a:cxn ang="0">
                  <a:pos x="0" y="0"/>
                </a:cxn>
              </a:cxnLst>
              <a:rect l="0" t="0" r="r" b="b"/>
              <a:pathLst>
                <a:path w="36" h="42">
                  <a:moveTo>
                    <a:pt x="15" y="39"/>
                  </a:moveTo>
                  <a:lnTo>
                    <a:pt x="15" y="21"/>
                  </a:lnTo>
                  <a:lnTo>
                    <a:pt x="15" y="3"/>
                  </a:lnTo>
                  <a:lnTo>
                    <a:pt x="21" y="3"/>
                  </a:lnTo>
                  <a:lnTo>
                    <a:pt x="21" y="21"/>
                  </a:lnTo>
                  <a:lnTo>
                    <a:pt x="21" y="39"/>
                  </a:lnTo>
                  <a:lnTo>
                    <a:pt x="15" y="39"/>
                  </a:lnTo>
                  <a:close/>
                  <a:moveTo>
                    <a:pt x="0" y="36"/>
                  </a:moveTo>
                  <a:lnTo>
                    <a:pt x="36" y="36"/>
                  </a:lnTo>
                  <a:lnTo>
                    <a:pt x="36" y="42"/>
                  </a:lnTo>
                  <a:lnTo>
                    <a:pt x="0" y="42"/>
                  </a:lnTo>
                  <a:lnTo>
                    <a:pt x="0" y="36"/>
                  </a:lnTo>
                  <a:close/>
                  <a:moveTo>
                    <a:pt x="0" y="0"/>
                  </a:moveTo>
                  <a:lnTo>
                    <a:pt x="36" y="0"/>
                  </a:lnTo>
                  <a:lnTo>
                    <a:pt x="36" y="6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sz="80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638300" y="6807200"/>
              <a:ext cx="177800" cy="29845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800"/>
            </a:p>
          </p:txBody>
        </p:sp>
      </p:grpSp>
      <p:cxnSp>
        <p:nvCxnSpPr>
          <p:cNvPr id="28" name="Straight Connector 27"/>
          <p:cNvCxnSpPr/>
          <p:nvPr/>
        </p:nvCxnSpPr>
        <p:spPr>
          <a:xfrm rot="5400000">
            <a:off x="1686768" y="5940154"/>
            <a:ext cx="267860" cy="13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1822948" y="4447023"/>
            <a:ext cx="3140118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782459" y="6068862"/>
            <a:ext cx="3651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1" name="Group 30"/>
          <p:cNvGrpSpPr/>
          <p:nvPr/>
        </p:nvGrpSpPr>
        <p:grpSpPr>
          <a:xfrm>
            <a:off x="1559103" y="3138834"/>
            <a:ext cx="140692" cy="2958775"/>
            <a:chOff x="1177106" y="4159250"/>
            <a:chExt cx="140692" cy="2958775"/>
          </a:xfrm>
        </p:grpSpPr>
        <p:sp>
          <p:nvSpPr>
            <p:cNvPr id="32" name="Rectangle 267"/>
            <p:cNvSpPr>
              <a:spLocks noChangeArrowheads="1"/>
            </p:cNvSpPr>
            <p:nvPr/>
          </p:nvSpPr>
          <p:spPr bwMode="auto">
            <a:xfrm>
              <a:off x="1223490" y="6619875"/>
              <a:ext cx="32060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-</a:t>
              </a:r>
              <a:endPara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3" name="Rectangle 268"/>
            <p:cNvSpPr>
              <a:spLocks noChangeArrowheads="1"/>
            </p:cNvSpPr>
            <p:nvPr/>
          </p:nvSpPr>
          <p:spPr bwMode="auto">
            <a:xfrm>
              <a:off x="1261590" y="6619875"/>
              <a:ext cx="5129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5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" name="Rectangle 269"/>
            <p:cNvSpPr>
              <a:spLocks noChangeArrowheads="1"/>
            </p:cNvSpPr>
            <p:nvPr/>
          </p:nvSpPr>
          <p:spPr bwMode="auto">
            <a:xfrm>
              <a:off x="1223490" y="6373813"/>
              <a:ext cx="32060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-</a:t>
              </a:r>
              <a:endPara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5" name="Rectangle 270"/>
            <p:cNvSpPr>
              <a:spLocks noChangeArrowheads="1"/>
            </p:cNvSpPr>
            <p:nvPr/>
          </p:nvSpPr>
          <p:spPr bwMode="auto">
            <a:xfrm>
              <a:off x="1261590" y="6373813"/>
              <a:ext cx="5129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4</a:t>
              </a:r>
              <a:endPara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" name="Rectangle 271"/>
            <p:cNvSpPr>
              <a:spLocks noChangeArrowheads="1"/>
            </p:cNvSpPr>
            <p:nvPr/>
          </p:nvSpPr>
          <p:spPr bwMode="auto">
            <a:xfrm>
              <a:off x="1223490" y="6127750"/>
              <a:ext cx="32060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-</a:t>
              </a:r>
              <a:endPara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7" name="Rectangle 272"/>
            <p:cNvSpPr>
              <a:spLocks noChangeArrowheads="1"/>
            </p:cNvSpPr>
            <p:nvPr/>
          </p:nvSpPr>
          <p:spPr bwMode="auto">
            <a:xfrm>
              <a:off x="1261590" y="6127750"/>
              <a:ext cx="5129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3</a:t>
              </a:r>
              <a:endPara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8" name="Rectangle 273"/>
            <p:cNvSpPr>
              <a:spLocks noChangeArrowheads="1"/>
            </p:cNvSpPr>
            <p:nvPr/>
          </p:nvSpPr>
          <p:spPr bwMode="auto">
            <a:xfrm>
              <a:off x="1223490" y="5881688"/>
              <a:ext cx="32060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-</a:t>
              </a:r>
              <a:endPara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" name="Rectangle 274"/>
            <p:cNvSpPr>
              <a:spLocks noChangeArrowheads="1"/>
            </p:cNvSpPr>
            <p:nvPr/>
          </p:nvSpPr>
          <p:spPr bwMode="auto">
            <a:xfrm>
              <a:off x="1261590" y="5881688"/>
              <a:ext cx="5129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2</a:t>
              </a:r>
              <a:endPara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0" name="Rectangle 275"/>
            <p:cNvSpPr>
              <a:spLocks noChangeArrowheads="1"/>
            </p:cNvSpPr>
            <p:nvPr/>
          </p:nvSpPr>
          <p:spPr bwMode="auto">
            <a:xfrm>
              <a:off x="1223490" y="5635625"/>
              <a:ext cx="32060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-</a:t>
              </a:r>
              <a:endPara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1" name="Rectangle 276"/>
            <p:cNvSpPr>
              <a:spLocks noChangeArrowheads="1"/>
            </p:cNvSpPr>
            <p:nvPr/>
          </p:nvSpPr>
          <p:spPr bwMode="auto">
            <a:xfrm>
              <a:off x="1261590" y="5635625"/>
              <a:ext cx="5129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1</a:t>
              </a:r>
              <a:endPara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2" name="Rectangle 277"/>
            <p:cNvSpPr>
              <a:spLocks noChangeArrowheads="1"/>
            </p:cNvSpPr>
            <p:nvPr/>
          </p:nvSpPr>
          <p:spPr bwMode="auto">
            <a:xfrm>
              <a:off x="1263178" y="5389563"/>
              <a:ext cx="5129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0</a:t>
              </a:r>
              <a:endPara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3" name="Rectangle 278"/>
            <p:cNvSpPr>
              <a:spLocks noChangeArrowheads="1"/>
            </p:cNvSpPr>
            <p:nvPr/>
          </p:nvSpPr>
          <p:spPr bwMode="auto">
            <a:xfrm>
              <a:off x="1263178" y="5143500"/>
              <a:ext cx="5129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1</a:t>
              </a:r>
              <a:endPara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4" name="Rectangle 279"/>
            <p:cNvSpPr>
              <a:spLocks noChangeArrowheads="1"/>
            </p:cNvSpPr>
            <p:nvPr/>
          </p:nvSpPr>
          <p:spPr bwMode="auto">
            <a:xfrm>
              <a:off x="1263178" y="4897438"/>
              <a:ext cx="5129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2</a:t>
              </a:r>
              <a:endPara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5" name="Rectangle 280"/>
            <p:cNvSpPr>
              <a:spLocks noChangeArrowheads="1"/>
            </p:cNvSpPr>
            <p:nvPr/>
          </p:nvSpPr>
          <p:spPr bwMode="auto">
            <a:xfrm>
              <a:off x="1263178" y="4651375"/>
              <a:ext cx="5129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3</a:t>
              </a:r>
              <a:endPara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6" name="Rectangle 281"/>
            <p:cNvSpPr>
              <a:spLocks noChangeArrowheads="1"/>
            </p:cNvSpPr>
            <p:nvPr/>
          </p:nvSpPr>
          <p:spPr bwMode="auto">
            <a:xfrm>
              <a:off x="1263178" y="4405313"/>
              <a:ext cx="5129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4</a:t>
              </a:r>
              <a:endPara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7" name="Rectangle 282"/>
            <p:cNvSpPr>
              <a:spLocks noChangeArrowheads="1"/>
            </p:cNvSpPr>
            <p:nvPr/>
          </p:nvSpPr>
          <p:spPr bwMode="auto">
            <a:xfrm>
              <a:off x="1263178" y="4159250"/>
              <a:ext cx="5129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5</a:t>
              </a:r>
              <a:endPara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8" name="Rectangle 267"/>
            <p:cNvSpPr>
              <a:spLocks noChangeArrowheads="1"/>
            </p:cNvSpPr>
            <p:nvPr/>
          </p:nvSpPr>
          <p:spPr bwMode="auto">
            <a:xfrm>
              <a:off x="1177106" y="6994914"/>
              <a:ext cx="32060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-</a:t>
              </a:r>
              <a:endPara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9" name="Rectangle 268"/>
            <p:cNvSpPr>
              <a:spLocks noChangeArrowheads="1"/>
            </p:cNvSpPr>
            <p:nvPr/>
          </p:nvSpPr>
          <p:spPr bwMode="auto">
            <a:xfrm>
              <a:off x="1215206" y="6994914"/>
              <a:ext cx="102592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30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cxnSp>
        <p:nvCxnSpPr>
          <p:cNvPr id="50" name="Straight Connector 49"/>
          <p:cNvCxnSpPr/>
          <p:nvPr/>
        </p:nvCxnSpPr>
        <p:spPr>
          <a:xfrm flipH="1">
            <a:off x="1822934" y="3202308"/>
            <a:ext cx="11112" cy="2492402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1836346" y="4212279"/>
            <a:ext cx="3154645" cy="1699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V="1">
            <a:off x="1835466" y="4692386"/>
            <a:ext cx="3154645" cy="1699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3" name="TextBox 237"/>
          <p:cNvSpPr txBox="1">
            <a:spLocks noChangeArrowheads="1"/>
          </p:cNvSpPr>
          <p:nvPr/>
        </p:nvSpPr>
        <p:spPr bwMode="auto">
          <a:xfrm rot="16200000">
            <a:off x="1878058" y="6463476"/>
            <a:ext cx="70724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1200" dirty="0" smtClean="0">
                <a:latin typeface="Calibri" pitchFamily="34" charset="0"/>
              </a:rPr>
              <a:t>HEK 293</a:t>
            </a:r>
            <a:endParaRPr lang="en-AU" sz="1200" dirty="0">
              <a:latin typeface="Calibri" pitchFamily="34" charset="0"/>
            </a:endParaRPr>
          </a:p>
        </p:txBody>
      </p:sp>
      <p:sp>
        <p:nvSpPr>
          <p:cNvPr id="54" name="TextBox 238"/>
          <p:cNvSpPr txBox="1">
            <a:spLocks noChangeArrowheads="1"/>
          </p:cNvSpPr>
          <p:nvPr/>
        </p:nvSpPr>
        <p:spPr bwMode="auto">
          <a:xfrm rot="16200000">
            <a:off x="2495670" y="6463476"/>
            <a:ext cx="73449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1200" dirty="0" smtClean="0">
                <a:latin typeface="Calibri" pitchFamily="34" charset="0"/>
              </a:rPr>
              <a:t>SCC029b</a:t>
            </a:r>
            <a:endParaRPr lang="en-AU" sz="1200" dirty="0">
              <a:latin typeface="Calibri" pitchFamily="34" charset="0"/>
            </a:endParaRPr>
          </a:p>
        </p:txBody>
      </p:sp>
      <p:sp>
        <p:nvSpPr>
          <p:cNvPr id="55" name="TextBox 240"/>
          <p:cNvSpPr txBox="1">
            <a:spLocks noChangeArrowheads="1"/>
          </p:cNvSpPr>
          <p:nvPr/>
        </p:nvSpPr>
        <p:spPr bwMode="auto">
          <a:xfrm rot="16200000">
            <a:off x="3798223" y="6463476"/>
            <a:ext cx="65434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1200" dirty="0" smtClean="0">
                <a:latin typeface="Calibri" pitchFamily="34" charset="0"/>
              </a:rPr>
              <a:t>SCC089</a:t>
            </a:r>
            <a:endParaRPr lang="en-AU" sz="1200" dirty="0">
              <a:latin typeface="Calibri" pitchFamily="34" charset="0"/>
            </a:endParaRPr>
          </a:p>
        </p:txBody>
      </p:sp>
      <p:sp>
        <p:nvSpPr>
          <p:cNvPr id="56" name="TextBox 241"/>
          <p:cNvSpPr txBox="1">
            <a:spLocks noChangeArrowheads="1"/>
          </p:cNvSpPr>
          <p:nvPr/>
        </p:nvSpPr>
        <p:spPr bwMode="auto">
          <a:xfrm rot="16200000">
            <a:off x="4429462" y="6463477"/>
            <a:ext cx="65434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1200" dirty="0" smtClean="0">
                <a:latin typeface="Calibri" pitchFamily="34" charset="0"/>
              </a:rPr>
              <a:t>SCC099</a:t>
            </a:r>
            <a:endParaRPr lang="en-AU" sz="1200" dirty="0">
              <a:latin typeface="Calibri" pitchFamily="34" charset="0"/>
            </a:endParaRPr>
          </a:p>
        </p:txBody>
      </p:sp>
      <p:sp>
        <p:nvSpPr>
          <p:cNvPr id="57" name="TextBox 240"/>
          <p:cNvSpPr txBox="1">
            <a:spLocks noChangeArrowheads="1"/>
          </p:cNvSpPr>
          <p:nvPr/>
        </p:nvSpPr>
        <p:spPr bwMode="auto">
          <a:xfrm rot="16200000">
            <a:off x="3166984" y="6463476"/>
            <a:ext cx="65434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1200" dirty="0" smtClean="0">
                <a:latin typeface="Calibri" pitchFamily="34" charset="0"/>
              </a:rPr>
              <a:t>SCC003</a:t>
            </a:r>
            <a:endParaRPr lang="en-AU" sz="1200" dirty="0">
              <a:latin typeface="Calibri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 rot="16200000">
            <a:off x="3831" y="4236800"/>
            <a:ext cx="2268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200" dirty="0" smtClean="0"/>
              <a:t>Expression of miR-21 and PDCD4 </a:t>
            </a:r>
          </a:p>
          <a:p>
            <a:pPr algn="ctr"/>
            <a:r>
              <a:rPr lang="en-AU" sz="1200" dirty="0"/>
              <a:t>i</a:t>
            </a:r>
            <a:r>
              <a:rPr lang="en-AU" sz="1200" dirty="0" smtClean="0"/>
              <a:t>n various HNSCC cell lines</a:t>
            </a:r>
            <a:endParaRPr lang="en-AU" sz="1200" dirty="0"/>
          </a:p>
        </p:txBody>
      </p:sp>
      <p:sp>
        <p:nvSpPr>
          <p:cNvPr id="59" name="Freeform 261"/>
          <p:cNvSpPr>
            <a:spLocks noEditPoints="1"/>
          </p:cNvSpPr>
          <p:nvPr/>
        </p:nvSpPr>
        <p:spPr bwMode="auto">
          <a:xfrm>
            <a:off x="4751137" y="4431514"/>
            <a:ext cx="57150" cy="28575"/>
          </a:xfrm>
          <a:custGeom>
            <a:avLst/>
            <a:gdLst/>
            <a:ahLst/>
            <a:cxnLst>
              <a:cxn ang="0">
                <a:pos x="15" y="15"/>
              </a:cxn>
              <a:cxn ang="0">
                <a:pos x="15" y="9"/>
              </a:cxn>
              <a:cxn ang="0">
                <a:pos x="15" y="3"/>
              </a:cxn>
              <a:cxn ang="0">
                <a:pos x="21" y="3"/>
              </a:cxn>
              <a:cxn ang="0">
                <a:pos x="21" y="9"/>
              </a:cxn>
              <a:cxn ang="0">
                <a:pos x="21" y="15"/>
              </a:cxn>
              <a:cxn ang="0">
                <a:pos x="15" y="15"/>
              </a:cxn>
              <a:cxn ang="0">
                <a:pos x="0" y="12"/>
              </a:cxn>
              <a:cxn ang="0">
                <a:pos x="36" y="12"/>
              </a:cxn>
              <a:cxn ang="0">
                <a:pos x="36" y="18"/>
              </a:cxn>
              <a:cxn ang="0">
                <a:pos x="0" y="18"/>
              </a:cxn>
              <a:cxn ang="0">
                <a:pos x="0" y="12"/>
              </a:cxn>
              <a:cxn ang="0">
                <a:pos x="0" y="0"/>
              </a:cxn>
              <a:cxn ang="0">
                <a:pos x="36" y="0"/>
              </a:cxn>
              <a:cxn ang="0">
                <a:pos x="36" y="6"/>
              </a:cxn>
              <a:cxn ang="0">
                <a:pos x="0" y="6"/>
              </a:cxn>
              <a:cxn ang="0">
                <a:pos x="0" y="0"/>
              </a:cxn>
            </a:cxnLst>
            <a:rect l="0" t="0" r="r" b="b"/>
            <a:pathLst>
              <a:path w="36" h="18">
                <a:moveTo>
                  <a:pt x="15" y="15"/>
                </a:moveTo>
                <a:lnTo>
                  <a:pt x="15" y="9"/>
                </a:lnTo>
                <a:lnTo>
                  <a:pt x="15" y="3"/>
                </a:lnTo>
                <a:lnTo>
                  <a:pt x="21" y="3"/>
                </a:lnTo>
                <a:lnTo>
                  <a:pt x="21" y="9"/>
                </a:lnTo>
                <a:lnTo>
                  <a:pt x="21" y="15"/>
                </a:lnTo>
                <a:lnTo>
                  <a:pt x="15" y="15"/>
                </a:lnTo>
                <a:close/>
                <a:moveTo>
                  <a:pt x="0" y="12"/>
                </a:moveTo>
                <a:lnTo>
                  <a:pt x="36" y="12"/>
                </a:lnTo>
                <a:lnTo>
                  <a:pt x="36" y="18"/>
                </a:lnTo>
                <a:lnTo>
                  <a:pt x="0" y="18"/>
                </a:lnTo>
                <a:lnTo>
                  <a:pt x="0" y="12"/>
                </a:lnTo>
                <a:close/>
                <a:moveTo>
                  <a:pt x="0" y="0"/>
                </a:moveTo>
                <a:lnTo>
                  <a:pt x="36" y="0"/>
                </a:lnTo>
                <a:lnTo>
                  <a:pt x="36" y="6"/>
                </a:lnTo>
                <a:lnTo>
                  <a:pt x="0" y="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sz="800"/>
          </a:p>
        </p:txBody>
      </p:sp>
      <p:sp>
        <p:nvSpPr>
          <p:cNvPr id="62" name="Rectangle 61"/>
          <p:cNvSpPr/>
          <p:nvPr/>
        </p:nvSpPr>
        <p:spPr>
          <a:xfrm>
            <a:off x="656692" y="740532"/>
            <a:ext cx="56972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AU" sz="1200" b="1" dirty="0">
                <a:solidFill>
                  <a:prstClr val="black"/>
                </a:solidFill>
              </a:rPr>
              <a:t>Supplementary Figure </a:t>
            </a:r>
            <a:r>
              <a:rPr lang="en-AU" sz="1200" b="1" dirty="0" smtClean="0">
                <a:solidFill>
                  <a:prstClr val="black"/>
                </a:solidFill>
              </a:rPr>
              <a:t>3.</a:t>
            </a:r>
            <a:endParaRPr lang="en-AU" sz="1200" dirty="0"/>
          </a:p>
          <a:p>
            <a:pPr algn="just"/>
            <a:endParaRPr lang="en-AU" sz="1200" dirty="0" smtClean="0"/>
          </a:p>
          <a:p>
            <a:pPr algn="just"/>
            <a:r>
              <a:rPr lang="en-AU" sz="1200" dirty="0" smtClean="0"/>
              <a:t>Expression </a:t>
            </a:r>
            <a:r>
              <a:rPr lang="en-AU" sz="1200" dirty="0"/>
              <a:t>of miR-21 and PDCD4 </a:t>
            </a:r>
            <a:r>
              <a:rPr lang="en-AU" sz="1200" dirty="0" smtClean="0"/>
              <a:t>in </a:t>
            </a:r>
            <a:r>
              <a:rPr lang="en-AU" sz="1200" dirty="0"/>
              <a:t>various HNSCC cell lines. </a:t>
            </a:r>
            <a:r>
              <a:rPr lang="en-AU" sz="1200" dirty="0" smtClean="0"/>
              <a:t>qPCR was utilized </a:t>
            </a:r>
            <a:r>
              <a:rPr lang="en-AU" sz="1200" dirty="0"/>
              <a:t>to measure expression of both the miRNA and the target gene. All reactions were performed in </a:t>
            </a:r>
            <a:r>
              <a:rPr lang="en-AU" sz="1200" dirty="0" smtClean="0"/>
              <a:t>triplicate </a:t>
            </a:r>
            <a:r>
              <a:rPr lang="en-AU" sz="1200" dirty="0"/>
              <a:t>(n=3)</a:t>
            </a:r>
            <a:r>
              <a:rPr lang="en-AU" sz="1200" dirty="0" smtClean="0"/>
              <a:t>. There is a inverse relationship between miR-21 and PDCD4 in HNSCC cancer cells. </a:t>
            </a:r>
            <a:endParaRPr lang="en-AU" sz="1200" dirty="0"/>
          </a:p>
          <a:p>
            <a:pPr algn="just"/>
            <a:r>
              <a:rPr lang="en-AU" sz="1200" b="1" dirty="0" smtClean="0">
                <a:solidFill>
                  <a:prstClr val="black"/>
                </a:solidFill>
              </a:rPr>
              <a:t>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55922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1" name="Freeform 15"/>
          <p:cNvSpPr>
            <a:spLocks noEditPoints="1"/>
          </p:cNvSpPr>
          <p:nvPr/>
        </p:nvSpPr>
        <p:spPr bwMode="auto">
          <a:xfrm>
            <a:off x="3025213" y="3551182"/>
            <a:ext cx="2190750" cy="4762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06" y="0"/>
              </a:cxn>
              <a:cxn ang="0">
                <a:pos x="306" y="300"/>
              </a:cxn>
              <a:cxn ang="0">
                <a:pos x="0" y="300"/>
              </a:cxn>
              <a:cxn ang="0">
                <a:pos x="0" y="0"/>
              </a:cxn>
              <a:cxn ang="0">
                <a:pos x="1074" y="126"/>
              </a:cxn>
              <a:cxn ang="0">
                <a:pos x="1380" y="126"/>
              </a:cxn>
              <a:cxn ang="0">
                <a:pos x="1380" y="300"/>
              </a:cxn>
              <a:cxn ang="0">
                <a:pos x="1074" y="300"/>
              </a:cxn>
              <a:cxn ang="0">
                <a:pos x="1074" y="126"/>
              </a:cxn>
            </a:cxnLst>
            <a:rect l="0" t="0" r="r" b="b"/>
            <a:pathLst>
              <a:path w="1380" h="300">
                <a:moveTo>
                  <a:pt x="0" y="0"/>
                </a:moveTo>
                <a:lnTo>
                  <a:pt x="306" y="0"/>
                </a:lnTo>
                <a:lnTo>
                  <a:pt x="306" y="300"/>
                </a:lnTo>
                <a:lnTo>
                  <a:pt x="0" y="300"/>
                </a:lnTo>
                <a:lnTo>
                  <a:pt x="0" y="0"/>
                </a:lnTo>
                <a:close/>
                <a:moveTo>
                  <a:pt x="1074" y="126"/>
                </a:moveTo>
                <a:lnTo>
                  <a:pt x="1380" y="126"/>
                </a:lnTo>
                <a:lnTo>
                  <a:pt x="1380" y="300"/>
                </a:lnTo>
                <a:lnTo>
                  <a:pt x="1074" y="300"/>
                </a:lnTo>
                <a:lnTo>
                  <a:pt x="1074" y="126"/>
                </a:lnTo>
                <a:close/>
              </a:path>
            </a:pathLst>
          </a:custGeom>
          <a:solidFill>
            <a:srgbClr val="A6A6A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sz="800"/>
          </a:p>
        </p:txBody>
      </p:sp>
      <p:sp>
        <p:nvSpPr>
          <p:cNvPr id="4112" name="Freeform 16"/>
          <p:cNvSpPr>
            <a:spLocks noEditPoints="1"/>
          </p:cNvSpPr>
          <p:nvPr/>
        </p:nvSpPr>
        <p:spPr bwMode="auto">
          <a:xfrm>
            <a:off x="4464011" y="3710554"/>
            <a:ext cx="57150" cy="66675"/>
          </a:xfrm>
          <a:custGeom>
            <a:avLst/>
            <a:gdLst/>
            <a:ahLst/>
            <a:cxnLst>
              <a:cxn ang="0">
                <a:pos x="18" y="42"/>
              </a:cxn>
              <a:cxn ang="0">
                <a:pos x="18" y="21"/>
              </a:cxn>
              <a:cxn ang="0">
                <a:pos x="18" y="0"/>
              </a:cxn>
              <a:cxn ang="0">
                <a:pos x="18" y="42"/>
              </a:cxn>
              <a:cxn ang="0">
                <a:pos x="0" y="42"/>
              </a:cxn>
              <a:cxn ang="0">
                <a:pos x="36" y="42"/>
              </a:cxn>
              <a:cxn ang="0">
                <a:pos x="0" y="42"/>
              </a:cxn>
              <a:cxn ang="0">
                <a:pos x="0" y="0"/>
              </a:cxn>
              <a:cxn ang="0">
                <a:pos x="36" y="0"/>
              </a:cxn>
              <a:cxn ang="0">
                <a:pos x="0" y="0"/>
              </a:cxn>
            </a:cxnLst>
            <a:rect l="0" t="0" r="r" b="b"/>
            <a:pathLst>
              <a:path w="36" h="42">
                <a:moveTo>
                  <a:pt x="18" y="42"/>
                </a:moveTo>
                <a:lnTo>
                  <a:pt x="18" y="21"/>
                </a:lnTo>
                <a:lnTo>
                  <a:pt x="18" y="0"/>
                </a:lnTo>
                <a:lnTo>
                  <a:pt x="18" y="42"/>
                </a:lnTo>
                <a:close/>
                <a:moveTo>
                  <a:pt x="0" y="42"/>
                </a:moveTo>
                <a:lnTo>
                  <a:pt x="36" y="42"/>
                </a:lnTo>
                <a:lnTo>
                  <a:pt x="0" y="42"/>
                </a:lnTo>
                <a:close/>
                <a:moveTo>
                  <a:pt x="0" y="0"/>
                </a:moveTo>
                <a:lnTo>
                  <a:pt x="3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sz="800"/>
          </a:p>
        </p:txBody>
      </p:sp>
      <p:sp>
        <p:nvSpPr>
          <p:cNvPr id="4113" name="Freeform 17"/>
          <p:cNvSpPr>
            <a:spLocks noEditPoints="1"/>
          </p:cNvSpPr>
          <p:nvPr/>
        </p:nvSpPr>
        <p:spPr bwMode="auto">
          <a:xfrm>
            <a:off x="4464011" y="3705792"/>
            <a:ext cx="57150" cy="76200"/>
          </a:xfrm>
          <a:custGeom>
            <a:avLst/>
            <a:gdLst/>
            <a:ahLst/>
            <a:cxnLst>
              <a:cxn ang="0">
                <a:pos x="15" y="45"/>
              </a:cxn>
              <a:cxn ang="0">
                <a:pos x="15" y="24"/>
              </a:cxn>
              <a:cxn ang="0">
                <a:pos x="15" y="3"/>
              </a:cxn>
              <a:cxn ang="0">
                <a:pos x="21" y="3"/>
              </a:cxn>
              <a:cxn ang="0">
                <a:pos x="21" y="24"/>
              </a:cxn>
              <a:cxn ang="0">
                <a:pos x="21" y="45"/>
              </a:cxn>
              <a:cxn ang="0">
                <a:pos x="15" y="45"/>
              </a:cxn>
              <a:cxn ang="0">
                <a:pos x="0" y="42"/>
              </a:cxn>
              <a:cxn ang="0">
                <a:pos x="36" y="42"/>
              </a:cxn>
              <a:cxn ang="0">
                <a:pos x="36" y="48"/>
              </a:cxn>
              <a:cxn ang="0">
                <a:pos x="0" y="48"/>
              </a:cxn>
              <a:cxn ang="0">
                <a:pos x="0" y="42"/>
              </a:cxn>
              <a:cxn ang="0">
                <a:pos x="0" y="0"/>
              </a:cxn>
              <a:cxn ang="0">
                <a:pos x="36" y="0"/>
              </a:cxn>
              <a:cxn ang="0">
                <a:pos x="36" y="6"/>
              </a:cxn>
              <a:cxn ang="0">
                <a:pos x="0" y="6"/>
              </a:cxn>
              <a:cxn ang="0">
                <a:pos x="0" y="0"/>
              </a:cxn>
            </a:cxnLst>
            <a:rect l="0" t="0" r="r" b="b"/>
            <a:pathLst>
              <a:path w="36" h="48">
                <a:moveTo>
                  <a:pt x="15" y="45"/>
                </a:moveTo>
                <a:lnTo>
                  <a:pt x="15" y="24"/>
                </a:lnTo>
                <a:lnTo>
                  <a:pt x="15" y="3"/>
                </a:lnTo>
                <a:lnTo>
                  <a:pt x="21" y="3"/>
                </a:lnTo>
                <a:lnTo>
                  <a:pt x="21" y="24"/>
                </a:lnTo>
                <a:lnTo>
                  <a:pt x="21" y="45"/>
                </a:lnTo>
                <a:lnTo>
                  <a:pt x="15" y="45"/>
                </a:lnTo>
                <a:close/>
                <a:moveTo>
                  <a:pt x="0" y="42"/>
                </a:moveTo>
                <a:lnTo>
                  <a:pt x="36" y="42"/>
                </a:lnTo>
                <a:lnTo>
                  <a:pt x="36" y="48"/>
                </a:lnTo>
                <a:lnTo>
                  <a:pt x="0" y="48"/>
                </a:lnTo>
                <a:lnTo>
                  <a:pt x="0" y="42"/>
                </a:lnTo>
                <a:close/>
                <a:moveTo>
                  <a:pt x="0" y="0"/>
                </a:moveTo>
                <a:lnTo>
                  <a:pt x="36" y="0"/>
                </a:lnTo>
                <a:lnTo>
                  <a:pt x="36" y="6"/>
                </a:lnTo>
                <a:lnTo>
                  <a:pt x="0" y="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sz="800"/>
          </a:p>
        </p:txBody>
      </p:sp>
      <p:sp>
        <p:nvSpPr>
          <p:cNvPr id="4117" name="Freeform 21"/>
          <p:cNvSpPr>
            <a:spLocks noEditPoints="1"/>
          </p:cNvSpPr>
          <p:nvPr/>
        </p:nvSpPr>
        <p:spPr bwMode="auto">
          <a:xfrm>
            <a:off x="2130386" y="3458142"/>
            <a:ext cx="47625" cy="1981200"/>
          </a:xfrm>
          <a:custGeom>
            <a:avLst/>
            <a:gdLst/>
            <a:ahLst/>
            <a:cxnLst>
              <a:cxn ang="0">
                <a:pos x="0" y="1242"/>
              </a:cxn>
              <a:cxn ang="0">
                <a:pos x="30" y="1242"/>
              </a:cxn>
              <a:cxn ang="0">
                <a:pos x="30" y="1248"/>
              </a:cxn>
              <a:cxn ang="0">
                <a:pos x="0" y="1248"/>
              </a:cxn>
              <a:cxn ang="0">
                <a:pos x="0" y="1242"/>
              </a:cxn>
              <a:cxn ang="0">
                <a:pos x="0" y="1062"/>
              </a:cxn>
              <a:cxn ang="0">
                <a:pos x="30" y="1062"/>
              </a:cxn>
              <a:cxn ang="0">
                <a:pos x="30" y="1068"/>
              </a:cxn>
              <a:cxn ang="0">
                <a:pos x="0" y="1068"/>
              </a:cxn>
              <a:cxn ang="0">
                <a:pos x="0" y="1062"/>
              </a:cxn>
              <a:cxn ang="0">
                <a:pos x="0" y="882"/>
              </a:cxn>
              <a:cxn ang="0">
                <a:pos x="30" y="882"/>
              </a:cxn>
              <a:cxn ang="0">
                <a:pos x="30" y="888"/>
              </a:cxn>
              <a:cxn ang="0">
                <a:pos x="0" y="888"/>
              </a:cxn>
              <a:cxn ang="0">
                <a:pos x="0" y="882"/>
              </a:cxn>
              <a:cxn ang="0">
                <a:pos x="0" y="708"/>
              </a:cxn>
              <a:cxn ang="0">
                <a:pos x="30" y="708"/>
              </a:cxn>
              <a:cxn ang="0">
                <a:pos x="30" y="714"/>
              </a:cxn>
              <a:cxn ang="0">
                <a:pos x="0" y="714"/>
              </a:cxn>
              <a:cxn ang="0">
                <a:pos x="0" y="708"/>
              </a:cxn>
              <a:cxn ang="0">
                <a:pos x="0" y="528"/>
              </a:cxn>
              <a:cxn ang="0">
                <a:pos x="30" y="528"/>
              </a:cxn>
              <a:cxn ang="0">
                <a:pos x="30" y="534"/>
              </a:cxn>
              <a:cxn ang="0">
                <a:pos x="0" y="534"/>
              </a:cxn>
              <a:cxn ang="0">
                <a:pos x="0" y="528"/>
              </a:cxn>
              <a:cxn ang="0">
                <a:pos x="0" y="354"/>
              </a:cxn>
              <a:cxn ang="0">
                <a:pos x="30" y="354"/>
              </a:cxn>
              <a:cxn ang="0">
                <a:pos x="30" y="360"/>
              </a:cxn>
              <a:cxn ang="0">
                <a:pos x="0" y="360"/>
              </a:cxn>
              <a:cxn ang="0">
                <a:pos x="0" y="354"/>
              </a:cxn>
              <a:cxn ang="0">
                <a:pos x="0" y="174"/>
              </a:cxn>
              <a:cxn ang="0">
                <a:pos x="30" y="174"/>
              </a:cxn>
              <a:cxn ang="0">
                <a:pos x="30" y="180"/>
              </a:cxn>
              <a:cxn ang="0">
                <a:pos x="0" y="180"/>
              </a:cxn>
              <a:cxn ang="0">
                <a:pos x="0" y="174"/>
              </a:cxn>
              <a:cxn ang="0">
                <a:pos x="0" y="0"/>
              </a:cxn>
              <a:cxn ang="0">
                <a:pos x="30" y="0"/>
              </a:cxn>
              <a:cxn ang="0">
                <a:pos x="30" y="6"/>
              </a:cxn>
              <a:cxn ang="0">
                <a:pos x="0" y="6"/>
              </a:cxn>
              <a:cxn ang="0">
                <a:pos x="0" y="0"/>
              </a:cxn>
            </a:cxnLst>
            <a:rect l="0" t="0" r="r" b="b"/>
            <a:pathLst>
              <a:path w="30" h="1248">
                <a:moveTo>
                  <a:pt x="0" y="1242"/>
                </a:moveTo>
                <a:lnTo>
                  <a:pt x="30" y="1242"/>
                </a:lnTo>
                <a:lnTo>
                  <a:pt x="30" y="1248"/>
                </a:lnTo>
                <a:lnTo>
                  <a:pt x="0" y="1248"/>
                </a:lnTo>
                <a:lnTo>
                  <a:pt x="0" y="1242"/>
                </a:lnTo>
                <a:close/>
                <a:moveTo>
                  <a:pt x="0" y="1062"/>
                </a:moveTo>
                <a:lnTo>
                  <a:pt x="30" y="1062"/>
                </a:lnTo>
                <a:lnTo>
                  <a:pt x="30" y="1068"/>
                </a:lnTo>
                <a:lnTo>
                  <a:pt x="0" y="1068"/>
                </a:lnTo>
                <a:lnTo>
                  <a:pt x="0" y="1062"/>
                </a:lnTo>
                <a:close/>
                <a:moveTo>
                  <a:pt x="0" y="882"/>
                </a:moveTo>
                <a:lnTo>
                  <a:pt x="30" y="882"/>
                </a:lnTo>
                <a:lnTo>
                  <a:pt x="30" y="888"/>
                </a:lnTo>
                <a:lnTo>
                  <a:pt x="0" y="888"/>
                </a:lnTo>
                <a:lnTo>
                  <a:pt x="0" y="882"/>
                </a:lnTo>
                <a:close/>
                <a:moveTo>
                  <a:pt x="0" y="708"/>
                </a:moveTo>
                <a:lnTo>
                  <a:pt x="30" y="708"/>
                </a:lnTo>
                <a:lnTo>
                  <a:pt x="30" y="714"/>
                </a:lnTo>
                <a:lnTo>
                  <a:pt x="0" y="714"/>
                </a:lnTo>
                <a:lnTo>
                  <a:pt x="0" y="708"/>
                </a:lnTo>
                <a:close/>
                <a:moveTo>
                  <a:pt x="0" y="528"/>
                </a:moveTo>
                <a:lnTo>
                  <a:pt x="30" y="528"/>
                </a:lnTo>
                <a:lnTo>
                  <a:pt x="30" y="534"/>
                </a:lnTo>
                <a:lnTo>
                  <a:pt x="0" y="534"/>
                </a:lnTo>
                <a:lnTo>
                  <a:pt x="0" y="528"/>
                </a:lnTo>
                <a:close/>
                <a:moveTo>
                  <a:pt x="0" y="354"/>
                </a:moveTo>
                <a:lnTo>
                  <a:pt x="30" y="354"/>
                </a:lnTo>
                <a:lnTo>
                  <a:pt x="30" y="360"/>
                </a:lnTo>
                <a:lnTo>
                  <a:pt x="0" y="360"/>
                </a:lnTo>
                <a:lnTo>
                  <a:pt x="0" y="354"/>
                </a:lnTo>
                <a:close/>
                <a:moveTo>
                  <a:pt x="0" y="174"/>
                </a:moveTo>
                <a:lnTo>
                  <a:pt x="30" y="174"/>
                </a:lnTo>
                <a:lnTo>
                  <a:pt x="30" y="180"/>
                </a:lnTo>
                <a:lnTo>
                  <a:pt x="0" y="180"/>
                </a:lnTo>
                <a:lnTo>
                  <a:pt x="0" y="174"/>
                </a:lnTo>
                <a:close/>
                <a:moveTo>
                  <a:pt x="0" y="0"/>
                </a:moveTo>
                <a:lnTo>
                  <a:pt x="30" y="0"/>
                </a:lnTo>
                <a:lnTo>
                  <a:pt x="30" y="6"/>
                </a:lnTo>
                <a:lnTo>
                  <a:pt x="0" y="6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6" cap="flat">
            <a:solidFill>
              <a:schemeClr val="tx1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sz="800"/>
          </a:p>
        </p:txBody>
      </p:sp>
      <p:sp>
        <p:nvSpPr>
          <p:cNvPr id="4121" name="Rectangle 25"/>
          <p:cNvSpPr>
            <a:spLocks noChangeArrowheads="1"/>
          </p:cNvSpPr>
          <p:nvPr/>
        </p:nvSpPr>
        <p:spPr bwMode="auto">
          <a:xfrm>
            <a:off x="1952586" y="5359967"/>
            <a:ext cx="32060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-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22" name="Rectangle 26"/>
          <p:cNvSpPr>
            <a:spLocks noChangeArrowheads="1"/>
          </p:cNvSpPr>
          <p:nvPr/>
        </p:nvSpPr>
        <p:spPr bwMode="auto">
          <a:xfrm>
            <a:off x="1990686" y="5359967"/>
            <a:ext cx="51296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5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23" name="Rectangle 27"/>
          <p:cNvSpPr>
            <a:spLocks noChangeArrowheads="1"/>
          </p:cNvSpPr>
          <p:nvPr/>
        </p:nvSpPr>
        <p:spPr bwMode="auto">
          <a:xfrm>
            <a:off x="1952586" y="5078979"/>
            <a:ext cx="32060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-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24" name="Rectangle 28"/>
          <p:cNvSpPr>
            <a:spLocks noChangeArrowheads="1"/>
          </p:cNvSpPr>
          <p:nvPr/>
        </p:nvSpPr>
        <p:spPr bwMode="auto">
          <a:xfrm>
            <a:off x="1990686" y="5078979"/>
            <a:ext cx="51296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4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25" name="Rectangle 29"/>
          <p:cNvSpPr>
            <a:spLocks noChangeArrowheads="1"/>
          </p:cNvSpPr>
          <p:nvPr/>
        </p:nvSpPr>
        <p:spPr bwMode="auto">
          <a:xfrm>
            <a:off x="1952586" y="4797992"/>
            <a:ext cx="32060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-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26" name="Rectangle 30"/>
          <p:cNvSpPr>
            <a:spLocks noChangeArrowheads="1"/>
          </p:cNvSpPr>
          <p:nvPr/>
        </p:nvSpPr>
        <p:spPr bwMode="auto">
          <a:xfrm>
            <a:off x="1990686" y="4797992"/>
            <a:ext cx="51296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3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27" name="Rectangle 31"/>
          <p:cNvSpPr>
            <a:spLocks noChangeArrowheads="1"/>
          </p:cNvSpPr>
          <p:nvPr/>
        </p:nvSpPr>
        <p:spPr bwMode="auto">
          <a:xfrm>
            <a:off x="1952586" y="4517004"/>
            <a:ext cx="32060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-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28" name="Rectangle 32"/>
          <p:cNvSpPr>
            <a:spLocks noChangeArrowheads="1"/>
          </p:cNvSpPr>
          <p:nvPr/>
        </p:nvSpPr>
        <p:spPr bwMode="auto">
          <a:xfrm>
            <a:off x="1990686" y="4517004"/>
            <a:ext cx="51296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2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29" name="Rectangle 33"/>
          <p:cNvSpPr>
            <a:spLocks noChangeArrowheads="1"/>
          </p:cNvSpPr>
          <p:nvPr/>
        </p:nvSpPr>
        <p:spPr bwMode="auto">
          <a:xfrm>
            <a:off x="1952586" y="4234429"/>
            <a:ext cx="32060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-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30" name="Rectangle 34"/>
          <p:cNvSpPr>
            <a:spLocks noChangeArrowheads="1"/>
          </p:cNvSpPr>
          <p:nvPr/>
        </p:nvSpPr>
        <p:spPr bwMode="auto">
          <a:xfrm>
            <a:off x="1990686" y="4234429"/>
            <a:ext cx="51296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1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31" name="Rectangle 35"/>
          <p:cNvSpPr>
            <a:spLocks noChangeArrowheads="1"/>
          </p:cNvSpPr>
          <p:nvPr/>
        </p:nvSpPr>
        <p:spPr bwMode="auto">
          <a:xfrm>
            <a:off x="1990686" y="3953442"/>
            <a:ext cx="51296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0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32" name="Rectangle 36"/>
          <p:cNvSpPr>
            <a:spLocks noChangeArrowheads="1"/>
          </p:cNvSpPr>
          <p:nvPr/>
        </p:nvSpPr>
        <p:spPr bwMode="auto">
          <a:xfrm>
            <a:off x="1990686" y="3672454"/>
            <a:ext cx="51296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1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33" name="Rectangle 37"/>
          <p:cNvSpPr>
            <a:spLocks noChangeArrowheads="1"/>
          </p:cNvSpPr>
          <p:nvPr/>
        </p:nvSpPr>
        <p:spPr bwMode="auto">
          <a:xfrm>
            <a:off x="1990686" y="3391467"/>
            <a:ext cx="51296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2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pSp>
        <p:nvGrpSpPr>
          <p:cNvPr id="73" name="Group 72"/>
          <p:cNvGrpSpPr/>
          <p:nvPr/>
        </p:nvGrpSpPr>
        <p:grpSpPr>
          <a:xfrm>
            <a:off x="4041068" y="4880992"/>
            <a:ext cx="565744" cy="351421"/>
            <a:chOff x="5245101" y="4259297"/>
            <a:chExt cx="565744" cy="351421"/>
          </a:xfrm>
        </p:grpSpPr>
        <p:sp>
          <p:nvSpPr>
            <p:cNvPr id="4161" name="Rectangle 65"/>
            <p:cNvSpPr>
              <a:spLocks noChangeArrowheads="1"/>
            </p:cNvSpPr>
            <p:nvPr/>
          </p:nvSpPr>
          <p:spPr bwMode="auto">
            <a:xfrm>
              <a:off x="5245101" y="4313476"/>
              <a:ext cx="76200" cy="66675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sz="1200"/>
            </a:p>
          </p:txBody>
        </p:sp>
        <p:sp>
          <p:nvSpPr>
            <p:cNvPr id="4162" name="Rectangle 66"/>
            <p:cNvSpPr>
              <a:spLocks noChangeArrowheads="1"/>
            </p:cNvSpPr>
            <p:nvPr/>
          </p:nvSpPr>
          <p:spPr bwMode="auto">
            <a:xfrm>
              <a:off x="5365210" y="4259297"/>
              <a:ext cx="44563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miR-21</a:t>
              </a:r>
              <a:endPara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165" name="Rectangle 69"/>
            <p:cNvSpPr>
              <a:spLocks noChangeArrowheads="1"/>
            </p:cNvSpPr>
            <p:nvPr/>
          </p:nvSpPr>
          <p:spPr bwMode="auto">
            <a:xfrm>
              <a:off x="5245101" y="4480231"/>
              <a:ext cx="76200" cy="66675"/>
            </a:xfrm>
            <a:prstGeom prst="rect">
              <a:avLst/>
            </a:prstGeom>
            <a:solidFill>
              <a:srgbClr val="A6A6A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sz="1200"/>
            </a:p>
          </p:txBody>
        </p:sp>
        <p:sp>
          <p:nvSpPr>
            <p:cNvPr id="4166" name="Rectangle 70"/>
            <p:cNvSpPr>
              <a:spLocks noChangeArrowheads="1"/>
            </p:cNvSpPr>
            <p:nvPr/>
          </p:nvSpPr>
          <p:spPr bwMode="auto">
            <a:xfrm>
              <a:off x="5365210" y="4426052"/>
              <a:ext cx="42960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 smtClean="0">
                  <a:solidFill>
                    <a:srgbClr val="000000"/>
                  </a:solidFill>
                  <a:latin typeface="Calibri" pitchFamily="34" charset="0"/>
                </a:rPr>
                <a:t>PDCD4</a:t>
              </a:r>
              <a:endPara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pic>
        <p:nvPicPr>
          <p:cNvPr id="4168" name="Picture 72"/>
          <p:cNvPicPr>
            <a:picLocks noChangeAspect="1" noChangeArrowheads="1"/>
          </p:cNvPicPr>
          <p:nvPr/>
        </p:nvPicPr>
        <p:blipFill>
          <a:blip r:embed="rId3" cstate="print"/>
          <a:srcRect b="63497"/>
          <a:stretch>
            <a:fillRect/>
          </a:stretch>
        </p:blipFill>
        <p:spPr bwMode="auto">
          <a:xfrm>
            <a:off x="2540858" y="3748331"/>
            <a:ext cx="2200275" cy="1710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9" name="Rectangle 78"/>
          <p:cNvSpPr/>
          <p:nvPr/>
        </p:nvSpPr>
        <p:spPr>
          <a:xfrm>
            <a:off x="2557203" y="5589074"/>
            <a:ext cx="459843" cy="51269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800"/>
          </a:p>
        </p:txBody>
      </p:sp>
      <p:sp>
        <p:nvSpPr>
          <p:cNvPr id="80" name="Freeform 16"/>
          <p:cNvSpPr>
            <a:spLocks noEditPoints="1"/>
          </p:cNvSpPr>
          <p:nvPr/>
        </p:nvSpPr>
        <p:spPr bwMode="auto">
          <a:xfrm>
            <a:off x="2761187" y="6061742"/>
            <a:ext cx="57150" cy="66675"/>
          </a:xfrm>
          <a:custGeom>
            <a:avLst/>
            <a:gdLst/>
            <a:ahLst/>
            <a:cxnLst>
              <a:cxn ang="0">
                <a:pos x="18" y="42"/>
              </a:cxn>
              <a:cxn ang="0">
                <a:pos x="18" y="21"/>
              </a:cxn>
              <a:cxn ang="0">
                <a:pos x="18" y="0"/>
              </a:cxn>
              <a:cxn ang="0">
                <a:pos x="18" y="42"/>
              </a:cxn>
              <a:cxn ang="0">
                <a:pos x="0" y="42"/>
              </a:cxn>
              <a:cxn ang="0">
                <a:pos x="36" y="42"/>
              </a:cxn>
              <a:cxn ang="0">
                <a:pos x="0" y="42"/>
              </a:cxn>
              <a:cxn ang="0">
                <a:pos x="0" y="0"/>
              </a:cxn>
              <a:cxn ang="0">
                <a:pos x="36" y="0"/>
              </a:cxn>
              <a:cxn ang="0">
                <a:pos x="0" y="0"/>
              </a:cxn>
            </a:cxnLst>
            <a:rect l="0" t="0" r="r" b="b"/>
            <a:pathLst>
              <a:path w="36" h="42">
                <a:moveTo>
                  <a:pt x="18" y="42"/>
                </a:moveTo>
                <a:lnTo>
                  <a:pt x="18" y="21"/>
                </a:lnTo>
                <a:lnTo>
                  <a:pt x="18" y="0"/>
                </a:lnTo>
                <a:lnTo>
                  <a:pt x="18" y="42"/>
                </a:lnTo>
                <a:close/>
                <a:moveTo>
                  <a:pt x="0" y="42"/>
                </a:moveTo>
                <a:lnTo>
                  <a:pt x="36" y="42"/>
                </a:lnTo>
                <a:lnTo>
                  <a:pt x="0" y="42"/>
                </a:lnTo>
                <a:close/>
                <a:moveTo>
                  <a:pt x="0" y="0"/>
                </a:moveTo>
                <a:lnTo>
                  <a:pt x="3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sz="800"/>
          </a:p>
        </p:txBody>
      </p:sp>
      <p:sp>
        <p:nvSpPr>
          <p:cNvPr id="81" name="Freeform 17"/>
          <p:cNvSpPr>
            <a:spLocks noEditPoints="1"/>
          </p:cNvSpPr>
          <p:nvPr/>
        </p:nvSpPr>
        <p:spPr bwMode="auto">
          <a:xfrm>
            <a:off x="2761187" y="6056980"/>
            <a:ext cx="57150" cy="76200"/>
          </a:xfrm>
          <a:custGeom>
            <a:avLst/>
            <a:gdLst/>
            <a:ahLst/>
            <a:cxnLst>
              <a:cxn ang="0">
                <a:pos x="15" y="45"/>
              </a:cxn>
              <a:cxn ang="0">
                <a:pos x="15" y="24"/>
              </a:cxn>
              <a:cxn ang="0">
                <a:pos x="15" y="3"/>
              </a:cxn>
              <a:cxn ang="0">
                <a:pos x="21" y="3"/>
              </a:cxn>
              <a:cxn ang="0">
                <a:pos x="21" y="24"/>
              </a:cxn>
              <a:cxn ang="0">
                <a:pos x="21" y="45"/>
              </a:cxn>
              <a:cxn ang="0">
                <a:pos x="15" y="45"/>
              </a:cxn>
              <a:cxn ang="0">
                <a:pos x="0" y="42"/>
              </a:cxn>
              <a:cxn ang="0">
                <a:pos x="36" y="42"/>
              </a:cxn>
              <a:cxn ang="0">
                <a:pos x="36" y="48"/>
              </a:cxn>
              <a:cxn ang="0">
                <a:pos x="0" y="48"/>
              </a:cxn>
              <a:cxn ang="0">
                <a:pos x="0" y="42"/>
              </a:cxn>
              <a:cxn ang="0">
                <a:pos x="0" y="0"/>
              </a:cxn>
              <a:cxn ang="0">
                <a:pos x="36" y="0"/>
              </a:cxn>
              <a:cxn ang="0">
                <a:pos x="36" y="6"/>
              </a:cxn>
              <a:cxn ang="0">
                <a:pos x="0" y="6"/>
              </a:cxn>
              <a:cxn ang="0">
                <a:pos x="0" y="0"/>
              </a:cxn>
            </a:cxnLst>
            <a:rect l="0" t="0" r="r" b="b"/>
            <a:pathLst>
              <a:path w="36" h="48">
                <a:moveTo>
                  <a:pt x="15" y="45"/>
                </a:moveTo>
                <a:lnTo>
                  <a:pt x="15" y="24"/>
                </a:lnTo>
                <a:lnTo>
                  <a:pt x="15" y="3"/>
                </a:lnTo>
                <a:lnTo>
                  <a:pt x="21" y="3"/>
                </a:lnTo>
                <a:lnTo>
                  <a:pt x="21" y="24"/>
                </a:lnTo>
                <a:lnTo>
                  <a:pt x="21" y="45"/>
                </a:lnTo>
                <a:lnTo>
                  <a:pt x="15" y="45"/>
                </a:lnTo>
                <a:close/>
                <a:moveTo>
                  <a:pt x="0" y="42"/>
                </a:moveTo>
                <a:lnTo>
                  <a:pt x="36" y="42"/>
                </a:lnTo>
                <a:lnTo>
                  <a:pt x="36" y="48"/>
                </a:lnTo>
                <a:lnTo>
                  <a:pt x="0" y="48"/>
                </a:lnTo>
                <a:lnTo>
                  <a:pt x="0" y="42"/>
                </a:lnTo>
                <a:close/>
                <a:moveTo>
                  <a:pt x="0" y="0"/>
                </a:moveTo>
                <a:lnTo>
                  <a:pt x="36" y="0"/>
                </a:lnTo>
                <a:lnTo>
                  <a:pt x="36" y="6"/>
                </a:lnTo>
                <a:lnTo>
                  <a:pt x="0" y="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sz="800"/>
          </a:p>
        </p:txBody>
      </p:sp>
      <p:sp>
        <p:nvSpPr>
          <p:cNvPr id="86" name="Freeform 16"/>
          <p:cNvSpPr>
            <a:spLocks noEditPoints="1"/>
          </p:cNvSpPr>
          <p:nvPr/>
        </p:nvSpPr>
        <p:spPr bwMode="auto">
          <a:xfrm>
            <a:off x="4943026" y="3732196"/>
            <a:ext cx="45719" cy="40004"/>
          </a:xfrm>
          <a:custGeom>
            <a:avLst/>
            <a:gdLst/>
            <a:ahLst/>
            <a:cxnLst>
              <a:cxn ang="0">
                <a:pos x="18" y="42"/>
              </a:cxn>
              <a:cxn ang="0">
                <a:pos x="18" y="21"/>
              </a:cxn>
              <a:cxn ang="0">
                <a:pos x="18" y="0"/>
              </a:cxn>
              <a:cxn ang="0">
                <a:pos x="18" y="42"/>
              </a:cxn>
              <a:cxn ang="0">
                <a:pos x="0" y="42"/>
              </a:cxn>
              <a:cxn ang="0">
                <a:pos x="36" y="42"/>
              </a:cxn>
              <a:cxn ang="0">
                <a:pos x="0" y="42"/>
              </a:cxn>
              <a:cxn ang="0">
                <a:pos x="0" y="0"/>
              </a:cxn>
              <a:cxn ang="0">
                <a:pos x="36" y="0"/>
              </a:cxn>
              <a:cxn ang="0">
                <a:pos x="0" y="0"/>
              </a:cxn>
            </a:cxnLst>
            <a:rect l="0" t="0" r="r" b="b"/>
            <a:pathLst>
              <a:path w="36" h="42">
                <a:moveTo>
                  <a:pt x="18" y="42"/>
                </a:moveTo>
                <a:lnTo>
                  <a:pt x="18" y="21"/>
                </a:lnTo>
                <a:lnTo>
                  <a:pt x="18" y="0"/>
                </a:lnTo>
                <a:lnTo>
                  <a:pt x="18" y="42"/>
                </a:lnTo>
                <a:close/>
                <a:moveTo>
                  <a:pt x="0" y="42"/>
                </a:moveTo>
                <a:lnTo>
                  <a:pt x="36" y="42"/>
                </a:lnTo>
                <a:lnTo>
                  <a:pt x="0" y="42"/>
                </a:lnTo>
                <a:close/>
                <a:moveTo>
                  <a:pt x="0" y="0"/>
                </a:moveTo>
                <a:lnTo>
                  <a:pt x="3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sz="800"/>
          </a:p>
        </p:txBody>
      </p:sp>
      <p:cxnSp>
        <p:nvCxnSpPr>
          <p:cNvPr id="91" name="Straight Connector 90"/>
          <p:cNvCxnSpPr>
            <a:stCxn id="4113" idx="10"/>
            <a:endCxn id="4113" idx="9"/>
          </p:cNvCxnSpPr>
          <p:nvPr/>
        </p:nvCxnSpPr>
        <p:spPr>
          <a:xfrm>
            <a:off x="4464011" y="3705840"/>
            <a:ext cx="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4948593" y="3740563"/>
            <a:ext cx="4903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Freeform 16"/>
          <p:cNvSpPr>
            <a:spLocks noEditPoints="1"/>
          </p:cNvSpPr>
          <p:nvPr/>
        </p:nvSpPr>
        <p:spPr bwMode="auto">
          <a:xfrm>
            <a:off x="3237780" y="3529797"/>
            <a:ext cx="45719" cy="40004"/>
          </a:xfrm>
          <a:custGeom>
            <a:avLst/>
            <a:gdLst/>
            <a:ahLst/>
            <a:cxnLst>
              <a:cxn ang="0">
                <a:pos x="18" y="42"/>
              </a:cxn>
              <a:cxn ang="0">
                <a:pos x="18" y="21"/>
              </a:cxn>
              <a:cxn ang="0">
                <a:pos x="18" y="0"/>
              </a:cxn>
              <a:cxn ang="0">
                <a:pos x="18" y="42"/>
              </a:cxn>
              <a:cxn ang="0">
                <a:pos x="0" y="42"/>
              </a:cxn>
              <a:cxn ang="0">
                <a:pos x="36" y="42"/>
              </a:cxn>
              <a:cxn ang="0">
                <a:pos x="0" y="42"/>
              </a:cxn>
              <a:cxn ang="0">
                <a:pos x="0" y="0"/>
              </a:cxn>
              <a:cxn ang="0">
                <a:pos x="36" y="0"/>
              </a:cxn>
              <a:cxn ang="0">
                <a:pos x="0" y="0"/>
              </a:cxn>
            </a:cxnLst>
            <a:rect l="0" t="0" r="r" b="b"/>
            <a:pathLst>
              <a:path w="36" h="42">
                <a:moveTo>
                  <a:pt x="18" y="42"/>
                </a:moveTo>
                <a:lnTo>
                  <a:pt x="18" y="21"/>
                </a:lnTo>
                <a:lnTo>
                  <a:pt x="18" y="0"/>
                </a:lnTo>
                <a:lnTo>
                  <a:pt x="18" y="42"/>
                </a:lnTo>
                <a:close/>
                <a:moveTo>
                  <a:pt x="0" y="42"/>
                </a:moveTo>
                <a:lnTo>
                  <a:pt x="36" y="42"/>
                </a:lnTo>
                <a:lnTo>
                  <a:pt x="0" y="42"/>
                </a:lnTo>
                <a:close/>
                <a:moveTo>
                  <a:pt x="0" y="0"/>
                </a:moveTo>
                <a:lnTo>
                  <a:pt x="3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sz="800"/>
          </a:p>
        </p:txBody>
      </p:sp>
      <p:cxnSp>
        <p:nvCxnSpPr>
          <p:cNvPr id="96" name="Straight Connector 95"/>
          <p:cNvCxnSpPr/>
          <p:nvPr/>
        </p:nvCxnSpPr>
        <p:spPr>
          <a:xfrm>
            <a:off x="3243347" y="3538164"/>
            <a:ext cx="4903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rot="5400000">
            <a:off x="1173878" y="4427410"/>
            <a:ext cx="200821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 rot="5400000">
            <a:off x="1904138" y="5840197"/>
            <a:ext cx="54769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>
            <a:off x="2128948" y="5566349"/>
            <a:ext cx="4903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>
            <a:off x="2128948" y="6114044"/>
            <a:ext cx="4903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Rectangle 26"/>
          <p:cNvSpPr>
            <a:spLocks noChangeArrowheads="1"/>
          </p:cNvSpPr>
          <p:nvPr/>
        </p:nvSpPr>
        <p:spPr bwMode="auto">
          <a:xfrm>
            <a:off x="1891492" y="5498933"/>
            <a:ext cx="13465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-10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6" name="Rectangle 26"/>
          <p:cNvSpPr>
            <a:spLocks noChangeArrowheads="1"/>
          </p:cNvSpPr>
          <p:nvPr/>
        </p:nvSpPr>
        <p:spPr bwMode="auto">
          <a:xfrm>
            <a:off x="1904139" y="6038792"/>
            <a:ext cx="13465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-15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 rot="16200000">
            <a:off x="77463" y="4556117"/>
            <a:ext cx="2669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200" dirty="0" smtClean="0"/>
              <a:t>Relative expression of miR-21 and PDCD4 in miR-21 depleted SCC003 cells at 48 hrs.</a:t>
            </a:r>
            <a:endParaRPr lang="en-AU" sz="1200" dirty="0"/>
          </a:p>
        </p:txBody>
      </p:sp>
      <p:sp>
        <p:nvSpPr>
          <p:cNvPr id="109" name="TextBox 108"/>
          <p:cNvSpPr txBox="1"/>
          <p:nvPr/>
        </p:nvSpPr>
        <p:spPr>
          <a:xfrm>
            <a:off x="2175452" y="2875801"/>
            <a:ext cx="15490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dirty="0" smtClean="0"/>
              <a:t>miR-21 LNA antisense</a:t>
            </a:r>
            <a:endParaRPr lang="en-AU" sz="1200" dirty="0"/>
          </a:p>
        </p:txBody>
      </p:sp>
      <p:sp>
        <p:nvSpPr>
          <p:cNvPr id="110" name="TextBox 109"/>
          <p:cNvSpPr txBox="1"/>
          <p:nvPr/>
        </p:nvSpPr>
        <p:spPr>
          <a:xfrm>
            <a:off x="3934939" y="2875801"/>
            <a:ext cx="15822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dirty="0" smtClean="0"/>
              <a:t>LNA  </a:t>
            </a:r>
            <a:r>
              <a:rPr lang="en-AU" sz="1200" dirty="0" err="1" smtClean="0"/>
              <a:t>antisense</a:t>
            </a:r>
            <a:r>
              <a:rPr lang="en-AU" sz="1200" dirty="0" smtClean="0"/>
              <a:t> control</a:t>
            </a:r>
            <a:endParaRPr lang="en-AU" sz="1200" dirty="0"/>
          </a:p>
        </p:txBody>
      </p:sp>
      <p:cxnSp>
        <p:nvCxnSpPr>
          <p:cNvPr id="45" name="Straight Connector 44"/>
          <p:cNvCxnSpPr/>
          <p:nvPr/>
        </p:nvCxnSpPr>
        <p:spPr>
          <a:xfrm>
            <a:off x="2173118" y="3749387"/>
            <a:ext cx="3395709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2170265" y="4305545"/>
            <a:ext cx="3395709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2184088" y="4031434"/>
            <a:ext cx="343082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2391897" y="3210866"/>
            <a:ext cx="1116124" cy="0"/>
          </a:xfrm>
          <a:prstGeom prst="line">
            <a:avLst/>
          </a:prstGeom>
          <a:ln w="19050" cmpd="sng"/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4168023" y="3210866"/>
            <a:ext cx="1116124" cy="0"/>
          </a:xfrm>
          <a:prstGeom prst="line">
            <a:avLst/>
          </a:prstGeom>
          <a:ln w="19050" cmpd="sng"/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656692" y="560512"/>
            <a:ext cx="57692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b="1" dirty="0" smtClean="0"/>
              <a:t>Supplementary Figure 4.</a:t>
            </a:r>
          </a:p>
          <a:p>
            <a:endParaRPr lang="en-AU" sz="1200" b="1" dirty="0"/>
          </a:p>
          <a:p>
            <a:r>
              <a:rPr lang="en-AU" sz="1200" dirty="0" smtClean="0"/>
              <a:t>The expression of PDCD4 in miR-21 depleted </a:t>
            </a:r>
            <a:r>
              <a:rPr lang="en-AU" sz="1200" dirty="0"/>
              <a:t>SCC003 cells</a:t>
            </a:r>
            <a:r>
              <a:rPr lang="en-AU" sz="1200" dirty="0" smtClean="0"/>
              <a:t>. The addition of a miR-21 LNA antisense reduced PDCD4 RNA expression by 15 fold at 48h. Fold change in PDCD4 expression was measured relative to cells transfected with the LNA antisense  controls. The formula use </a:t>
            </a:r>
            <a:r>
              <a:rPr lang="en-AU" sz="1200" dirty="0"/>
              <a:t>was </a:t>
            </a:r>
            <a:r>
              <a:rPr lang="en-AU" sz="1200" dirty="0" smtClean="0"/>
              <a:t>2</a:t>
            </a:r>
            <a:r>
              <a:rPr lang="en-AU" sz="1200" baseline="30000" dirty="0" smtClean="0"/>
              <a:t>-ΔΔCt  </a:t>
            </a:r>
            <a:r>
              <a:rPr lang="en-AU" sz="1200" dirty="0" smtClean="0"/>
              <a:t>for </a:t>
            </a:r>
            <a:r>
              <a:rPr lang="en-AU" sz="1200" dirty="0"/>
              <a:t>n=3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2882113"/>
              </p:ext>
            </p:extLst>
          </p:nvPr>
        </p:nvGraphicFramePr>
        <p:xfrm>
          <a:off x="548680" y="2720752"/>
          <a:ext cx="5906988" cy="4140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 rot="16200000" flipH="1">
            <a:off x="-515977" y="4037437"/>
            <a:ext cx="301751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100" dirty="0" smtClean="0">
                <a:latin typeface="Arial" pitchFamily="34" charset="0"/>
                <a:cs typeface="Arial" pitchFamily="34" charset="0"/>
              </a:rPr>
              <a:t>RNA expression </a:t>
            </a:r>
            <a:r>
              <a:rPr lang="en-AU" sz="1100" dirty="0">
                <a:latin typeface="Arial" pitchFamily="34" charset="0"/>
                <a:cs typeface="Arial" pitchFamily="34" charset="0"/>
              </a:rPr>
              <a:t>of PDCD4 in </a:t>
            </a:r>
            <a:r>
              <a:rPr lang="en-AU" sz="1100" dirty="0" smtClean="0">
                <a:latin typeface="Arial" pitchFamily="34" charset="0"/>
                <a:cs typeface="Arial" pitchFamily="34" charset="0"/>
              </a:rPr>
              <a:t>SCC03 </a:t>
            </a:r>
            <a:r>
              <a:rPr lang="en-AU" sz="1100" dirty="0">
                <a:latin typeface="Arial" pitchFamily="34" charset="0"/>
                <a:cs typeface="Arial" pitchFamily="34" charset="0"/>
              </a:rPr>
              <a:t>cells </a:t>
            </a:r>
            <a:r>
              <a:rPr lang="en-AU" sz="1100" dirty="0" smtClean="0">
                <a:latin typeface="Arial" pitchFamily="34" charset="0"/>
                <a:cs typeface="Arial" pitchFamily="34" charset="0"/>
              </a:rPr>
              <a:t> co-transfected with miRNAs and </a:t>
            </a:r>
            <a:r>
              <a:rPr lang="en-AU" sz="1100" dirty="0">
                <a:latin typeface="Arial" pitchFamily="34" charset="0"/>
                <a:cs typeface="Arial" pitchFamily="34" charset="0"/>
              </a:rPr>
              <a:t>PDCD4 constructs with and without the 3’UTR</a:t>
            </a:r>
          </a:p>
        </p:txBody>
      </p:sp>
      <p:sp>
        <p:nvSpPr>
          <p:cNvPr id="5" name="Rectangle 4"/>
          <p:cNvSpPr/>
          <p:nvPr/>
        </p:nvSpPr>
        <p:spPr>
          <a:xfrm>
            <a:off x="404664" y="344488"/>
            <a:ext cx="59766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b="1" dirty="0"/>
              <a:t>Supplementary Figure 5</a:t>
            </a:r>
            <a:r>
              <a:rPr lang="en-AU" sz="1200" b="1" dirty="0" smtClean="0"/>
              <a:t>.</a:t>
            </a:r>
          </a:p>
          <a:p>
            <a:endParaRPr lang="en-US" sz="1200" dirty="0"/>
          </a:p>
          <a:p>
            <a:r>
              <a:rPr lang="en-US" sz="1200" dirty="0" smtClean="0"/>
              <a:t>RNA </a:t>
            </a:r>
            <a:r>
              <a:rPr lang="en-US" sz="1200" dirty="0"/>
              <a:t>expression of PDCD4 in </a:t>
            </a:r>
            <a:r>
              <a:rPr lang="en-US" sz="1200" dirty="0" smtClean="0"/>
              <a:t>SCC03 </a:t>
            </a:r>
            <a:r>
              <a:rPr lang="en-US" sz="1200" dirty="0"/>
              <a:t>cells transfected with PDCD4 constructs with and without the 3’UTR. These cells were also co-transfected with either miR-21, miR-499 alone or in combination. PDCD4 levels were </a:t>
            </a:r>
            <a:r>
              <a:rPr lang="en-US" sz="1200" dirty="0" smtClean="0"/>
              <a:t>normalize </a:t>
            </a:r>
            <a:r>
              <a:rPr lang="en-US" sz="1200" dirty="0"/>
              <a:t>to </a:t>
            </a:r>
            <a:r>
              <a:rPr lang="en-US" sz="1200" dirty="0" smtClean="0"/>
              <a:t>cells transfected with the pre-miR control and fold expression calculated using </a:t>
            </a:r>
            <a:r>
              <a:rPr lang="en-US" sz="1200" dirty="0"/>
              <a:t>2</a:t>
            </a:r>
            <a:r>
              <a:rPr lang="en-US" sz="1200" baseline="30000" dirty="0"/>
              <a:t>ΔΔCt </a:t>
            </a:r>
            <a:r>
              <a:rPr lang="en-US" sz="1200" dirty="0"/>
              <a:t>for n=</a:t>
            </a:r>
            <a:r>
              <a:rPr lang="en-US" sz="1200" dirty="0" smtClean="0"/>
              <a:t>3</a:t>
            </a:r>
            <a:r>
              <a:rPr lang="en-AU" sz="1200" dirty="0" smtClean="0"/>
              <a:t>. PDCD4 was only down regulated when the 3’UTR was present. </a:t>
            </a:r>
            <a:endParaRPr lang="en-US" sz="1200" dirty="0" smtClean="0"/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76737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48710" y="2845603"/>
            <a:ext cx="6636674" cy="6715909"/>
            <a:chOff x="248710" y="2341547"/>
            <a:chExt cx="6636674" cy="6715909"/>
          </a:xfrm>
        </p:grpSpPr>
        <p:sp>
          <p:nvSpPr>
            <p:cNvPr id="35" name="Rectangle 34"/>
            <p:cNvSpPr/>
            <p:nvPr/>
          </p:nvSpPr>
          <p:spPr>
            <a:xfrm rot="16200000">
              <a:off x="-480208" y="3568291"/>
              <a:ext cx="245407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 sz="800" b="0" i="0" u="none" strike="noStrike" kern="1200" baseline="0">
                  <a:solidFill>
                    <a:prstClr val="black"/>
                  </a:solidFill>
                  <a:latin typeface="+mn-lt"/>
                  <a:ea typeface="+mn-ea"/>
                  <a:cs typeface="+mn-cs"/>
                </a:defRPr>
              </a:pPr>
              <a:r>
                <a:rPr lang="en-AU" sz="1200" dirty="0" smtClean="0"/>
                <a:t>Expression of miR-21 raw Ct value in</a:t>
              </a:r>
            </a:p>
            <a:p>
              <a:pPr algn="ctr">
                <a:defRPr sz="800" b="0" i="0" u="none" strike="noStrike" kern="1200" baseline="0">
                  <a:solidFill>
                    <a:prstClr val="black"/>
                  </a:solidFill>
                  <a:latin typeface="+mn-lt"/>
                  <a:ea typeface="+mn-ea"/>
                  <a:cs typeface="+mn-cs"/>
                </a:defRPr>
              </a:pPr>
              <a:r>
                <a:rPr lang="en-AU" sz="1200" dirty="0" smtClean="0"/>
                <a:t> transfected  293 cells</a:t>
              </a:r>
              <a:endParaRPr lang="en-AU" sz="120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48710" y="2341547"/>
              <a:ext cx="3032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600" dirty="0" smtClean="0"/>
                <a:t>A</a:t>
              </a:r>
              <a:endParaRPr lang="en-AU" sz="1600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483544" y="2341547"/>
              <a:ext cx="2968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600" dirty="0" smtClean="0"/>
                <a:t>B</a:t>
              </a:r>
              <a:endParaRPr lang="en-AU" sz="1600" dirty="0"/>
            </a:p>
          </p:txBody>
        </p:sp>
        <p:graphicFrame>
          <p:nvGraphicFramePr>
            <p:cNvPr id="41" name="Chart 40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331414069"/>
                </p:ext>
              </p:extLst>
            </p:nvPr>
          </p:nvGraphicFramePr>
          <p:xfrm>
            <a:off x="984046" y="2608093"/>
            <a:ext cx="3024336" cy="248427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42" name="Chart 4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025380885"/>
                </p:ext>
              </p:extLst>
            </p:nvPr>
          </p:nvGraphicFramePr>
          <p:xfrm>
            <a:off x="3969060" y="2644097"/>
            <a:ext cx="2916324" cy="25202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52" name="Rectangle 51"/>
            <p:cNvSpPr/>
            <p:nvPr/>
          </p:nvSpPr>
          <p:spPr>
            <a:xfrm rot="16200000">
              <a:off x="2600929" y="3571560"/>
              <a:ext cx="253261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 sz="800" b="0" i="0" u="none" strike="noStrike" kern="1200" baseline="0">
                  <a:solidFill>
                    <a:prstClr val="black"/>
                  </a:solidFill>
                  <a:latin typeface="+mn-lt"/>
                  <a:ea typeface="+mn-ea"/>
                  <a:cs typeface="+mn-cs"/>
                </a:defRPr>
              </a:pPr>
              <a:r>
                <a:rPr lang="en-AU" sz="1200" dirty="0" smtClean="0"/>
                <a:t>Expression of miR-499 raw Ct value in</a:t>
              </a:r>
            </a:p>
            <a:p>
              <a:pPr algn="ctr">
                <a:defRPr sz="800" b="0" i="0" u="none" strike="noStrike" kern="1200" baseline="0">
                  <a:solidFill>
                    <a:prstClr val="black"/>
                  </a:solidFill>
                  <a:latin typeface="+mn-lt"/>
                  <a:ea typeface="+mn-ea"/>
                  <a:cs typeface="+mn-cs"/>
                </a:defRPr>
              </a:pPr>
              <a:r>
                <a:rPr lang="en-AU" sz="1200" dirty="0" smtClean="0"/>
                <a:t> transfected  293 cells</a:t>
              </a:r>
              <a:endParaRPr lang="en-AU" sz="1200" dirty="0"/>
            </a:p>
          </p:txBody>
        </p:sp>
        <p:graphicFrame>
          <p:nvGraphicFramePr>
            <p:cNvPr id="9" name="Chart 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282568080"/>
                </p:ext>
              </p:extLst>
            </p:nvPr>
          </p:nvGraphicFramePr>
          <p:xfrm>
            <a:off x="2060848" y="5488413"/>
            <a:ext cx="3816424" cy="285920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0" name="TextBox 9"/>
            <p:cNvSpPr txBox="1"/>
            <p:nvPr/>
          </p:nvSpPr>
          <p:spPr>
            <a:xfrm>
              <a:off x="404664" y="5452409"/>
              <a:ext cx="3032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600" dirty="0" smtClean="0"/>
                <a:t>C</a:t>
              </a:r>
              <a:endParaRPr lang="en-AU" sz="1600" dirty="0"/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2672916" y="8188713"/>
              <a:ext cx="1116124" cy="868743"/>
              <a:chOff x="2312876" y="7869323"/>
              <a:chExt cx="1116124" cy="868743"/>
            </a:xfrm>
          </p:grpSpPr>
          <p:cxnSp>
            <p:nvCxnSpPr>
              <p:cNvPr id="13" name="Straight Connector 12"/>
              <p:cNvCxnSpPr/>
              <p:nvPr/>
            </p:nvCxnSpPr>
            <p:spPr>
              <a:xfrm>
                <a:off x="2312876" y="8445388"/>
                <a:ext cx="1116124" cy="0"/>
              </a:xfrm>
              <a:prstGeom prst="line">
                <a:avLst/>
              </a:prstGeom>
              <a:ln w="19050" cmpd="sng"/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" name="Rectangle 87"/>
              <p:cNvSpPr>
                <a:spLocks noChangeArrowheads="1"/>
              </p:cNvSpPr>
              <p:nvPr/>
            </p:nvSpPr>
            <p:spPr bwMode="auto">
              <a:xfrm rot="16200000">
                <a:off x="2293599" y="7996613"/>
                <a:ext cx="439245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24hrs</a:t>
                </a:r>
                <a:endPara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" name="Rectangle 87"/>
              <p:cNvSpPr>
                <a:spLocks noChangeArrowheads="1"/>
              </p:cNvSpPr>
              <p:nvPr/>
            </p:nvSpPr>
            <p:spPr bwMode="auto">
              <a:xfrm rot="16200000">
                <a:off x="3040828" y="8023763"/>
                <a:ext cx="384946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48hrs</a:t>
                </a:r>
                <a:endPara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Rectangle 23"/>
              <p:cNvSpPr>
                <a:spLocks noChangeArrowheads="1"/>
              </p:cNvSpPr>
              <p:nvPr/>
            </p:nvSpPr>
            <p:spPr bwMode="auto">
              <a:xfrm>
                <a:off x="2528900" y="8553400"/>
                <a:ext cx="786649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Pre-miR-21</a:t>
                </a:r>
                <a:endPara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4257092" y="8188713"/>
              <a:ext cx="1116124" cy="868743"/>
              <a:chOff x="2312876" y="7869323"/>
              <a:chExt cx="1116124" cy="868743"/>
            </a:xfrm>
          </p:grpSpPr>
          <p:cxnSp>
            <p:nvCxnSpPr>
              <p:cNvPr id="22" name="Straight Connector 21"/>
              <p:cNvCxnSpPr/>
              <p:nvPr/>
            </p:nvCxnSpPr>
            <p:spPr>
              <a:xfrm>
                <a:off x="2312876" y="8445388"/>
                <a:ext cx="1116124" cy="0"/>
              </a:xfrm>
              <a:prstGeom prst="line">
                <a:avLst/>
              </a:prstGeom>
              <a:ln w="19050" cmpd="sng"/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" name="Rectangle 87"/>
              <p:cNvSpPr>
                <a:spLocks noChangeArrowheads="1"/>
              </p:cNvSpPr>
              <p:nvPr/>
            </p:nvSpPr>
            <p:spPr bwMode="auto">
              <a:xfrm rot="16200000">
                <a:off x="2293599" y="7996613"/>
                <a:ext cx="439245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24hrs</a:t>
                </a:r>
                <a:endPara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" name="Rectangle 87"/>
              <p:cNvSpPr>
                <a:spLocks noChangeArrowheads="1"/>
              </p:cNvSpPr>
              <p:nvPr/>
            </p:nvSpPr>
            <p:spPr bwMode="auto">
              <a:xfrm rot="16200000">
                <a:off x="3040828" y="8023763"/>
                <a:ext cx="384946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48hrs</a:t>
                </a:r>
                <a:endPara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" name="Rectangle 23"/>
              <p:cNvSpPr>
                <a:spLocks noChangeArrowheads="1"/>
              </p:cNvSpPr>
              <p:nvPr/>
            </p:nvSpPr>
            <p:spPr bwMode="auto">
              <a:xfrm>
                <a:off x="2448754" y="8553400"/>
                <a:ext cx="872234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Pre-miR-499</a:t>
                </a:r>
                <a:endParaRPr kumimoji="0" lang="en-US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4185084" y="6576450"/>
              <a:ext cx="324036" cy="457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 rot="16200000">
              <a:off x="61755" y="6515398"/>
              <a:ext cx="31323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200" dirty="0" smtClean="0">
                  <a:latin typeface="Arial" pitchFamily="34" charset="0"/>
                  <a:cs typeface="Arial" pitchFamily="34" charset="0"/>
                </a:rPr>
                <a:t>Expression of PDCD4 RNA  in SCC03 cancer  cells overexpressing miR-21/499 (n=3) </a:t>
              </a:r>
              <a:endParaRPr lang="en-AU" sz="12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6" name="Rectangle 25"/>
          <p:cNvSpPr/>
          <p:nvPr/>
        </p:nvSpPr>
        <p:spPr>
          <a:xfrm>
            <a:off x="584684" y="272480"/>
            <a:ext cx="5832648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AU" sz="1200" b="1" dirty="0" smtClean="0"/>
              <a:t>Supplementary Figure 6.</a:t>
            </a:r>
          </a:p>
          <a:p>
            <a:pPr algn="just"/>
            <a:endParaRPr lang="en-AU" sz="1200" b="1" dirty="0"/>
          </a:p>
          <a:p>
            <a:pPr algn="just"/>
            <a:r>
              <a:rPr lang="en-AU" sz="1200" dirty="0" smtClean="0"/>
              <a:t>293 cells were transfected with pre-miR-21, pre-miR-499 alone or in combination. The control pre-miR is a scramble sequence. Transfection levels were then measured using qPCR at 24, 48, 72 and 96hrs. A). Expression levels of miR-21 in miR-21 transfected cells.</a:t>
            </a:r>
          </a:p>
          <a:p>
            <a:pPr algn="just"/>
            <a:r>
              <a:rPr lang="en-AU" sz="1200" dirty="0" smtClean="0"/>
              <a:t>B). miR-499 expression levels in cells transfected with miR-499. C</a:t>
            </a:r>
            <a:r>
              <a:rPr lang="en-AU" sz="1200" dirty="0"/>
              <a:t>). </a:t>
            </a:r>
            <a:r>
              <a:rPr lang="en-AU" sz="1200" dirty="0" smtClean="0"/>
              <a:t>Regulation of </a:t>
            </a:r>
            <a:r>
              <a:rPr lang="en-AU" sz="1200" dirty="0"/>
              <a:t>PDCD4 RNA in </a:t>
            </a:r>
            <a:r>
              <a:rPr lang="en-AU" sz="1200" dirty="0" smtClean="0"/>
              <a:t>SCC03 cells </a:t>
            </a:r>
            <a:r>
              <a:rPr lang="en-AU" sz="1200" dirty="0"/>
              <a:t>overexpressing miR-21 or miR-499 alone or in combination. Fold change </a:t>
            </a:r>
            <a:r>
              <a:rPr lang="en-AU" sz="1200" dirty="0" smtClean="0"/>
              <a:t>in PDCD4 were </a:t>
            </a:r>
            <a:r>
              <a:rPr lang="en-AU" sz="1200" dirty="0"/>
              <a:t>expressed relative to control cells containing the Pre-miR control and calculated using 2</a:t>
            </a:r>
            <a:r>
              <a:rPr lang="en-AU" sz="1200" baseline="30000" dirty="0"/>
              <a:t>ΔΔCt</a:t>
            </a:r>
            <a:r>
              <a:rPr lang="en-AU" sz="1200" dirty="0"/>
              <a:t> for n=3</a:t>
            </a:r>
            <a:r>
              <a:rPr lang="en-AU" sz="1200" dirty="0" smtClean="0"/>
              <a:t>. </a:t>
            </a:r>
          </a:p>
          <a:p>
            <a:pPr algn="just"/>
            <a:endParaRPr lang="en-AU" sz="1200" dirty="0"/>
          </a:p>
          <a:p>
            <a:pPr algn="just"/>
            <a:r>
              <a:rPr lang="en-AU" sz="1200" dirty="0" smtClean="0"/>
              <a:t>Similar to the results in figure 4a, miR-21 was able to down-regulate PDCD4 at 24 </a:t>
            </a:r>
            <a:r>
              <a:rPr lang="en-AU" sz="1200" dirty="0" err="1" smtClean="0"/>
              <a:t>hrs</a:t>
            </a:r>
            <a:r>
              <a:rPr lang="en-AU" sz="1200" dirty="0"/>
              <a:t> </a:t>
            </a:r>
            <a:r>
              <a:rPr lang="en-AU" sz="1200" dirty="0" smtClean="0"/>
              <a:t>while miR-499 had no effect. At 48hrs however, miR-499 was able to </a:t>
            </a:r>
            <a:r>
              <a:rPr lang="en-AU" sz="1200" dirty="0" err="1" smtClean="0"/>
              <a:t>downregulate</a:t>
            </a:r>
            <a:r>
              <a:rPr lang="en-AU" sz="1200" dirty="0" smtClean="0"/>
              <a:t> the target and it appears that miR-21 suppression was reduced.  </a:t>
            </a:r>
            <a:endParaRPr lang="en-AU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1429</TotalTime>
  <Words>879</Words>
  <Application>Microsoft Macintosh PowerPoint</Application>
  <PresentationFormat>A4 Paper (210x297 mm)</PresentationFormat>
  <Paragraphs>124</Paragraphs>
  <Slides>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UTS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local-admin</dc:creator>
  <cp:lastModifiedBy>Nham Tran</cp:lastModifiedBy>
  <cp:revision>292</cp:revision>
  <cp:lastPrinted>2012-06-19T04:32:36Z</cp:lastPrinted>
  <dcterms:created xsi:type="dcterms:W3CDTF">2010-03-31T01:04:59Z</dcterms:created>
  <dcterms:modified xsi:type="dcterms:W3CDTF">2015-05-26T13:17:15Z</dcterms:modified>
</cp:coreProperties>
</file>