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66" r:id="rId3"/>
  </p:sldIdLst>
  <p:sldSz cx="6858000" cy="9906000" type="A4"/>
  <p:notesSz cx="6662738"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8" autoAdjust="0"/>
    <p:restoredTop sz="94000" autoAdjust="0"/>
  </p:normalViewPr>
  <p:slideViewPr>
    <p:cSldViewPr>
      <p:cViewPr>
        <p:scale>
          <a:sx n="110" d="100"/>
          <a:sy n="110" d="100"/>
        </p:scale>
        <p:origin x="-1624" y="6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53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774010" y="0"/>
            <a:ext cx="2887186" cy="495300"/>
          </a:xfrm>
          <a:prstGeom prst="rect">
            <a:avLst/>
          </a:prstGeom>
        </p:spPr>
        <p:txBody>
          <a:bodyPr vert="horz" lIns="91440" tIns="45720" rIns="91440" bIns="45720" rtlCol="0"/>
          <a:lstStyle>
            <a:lvl1pPr algn="r">
              <a:defRPr sz="1200"/>
            </a:lvl1pPr>
          </a:lstStyle>
          <a:p>
            <a:fld id="{A7814C6A-523C-43D5-AE6F-3B28923717F6}" type="datetimeFigureOut">
              <a:rPr lang="en-US" smtClean="0"/>
              <a:pPr/>
              <a:t>29/07/15</a:t>
            </a:fld>
            <a:endParaRPr lang="en-AU"/>
          </a:p>
        </p:txBody>
      </p:sp>
      <p:sp>
        <p:nvSpPr>
          <p:cNvPr id="4" name="Slide Image Placeholder 3"/>
          <p:cNvSpPr>
            <a:spLocks noGrp="1" noRot="1" noChangeAspect="1"/>
          </p:cNvSpPr>
          <p:nvPr>
            <p:ph type="sldImg" idx="2"/>
          </p:nvPr>
        </p:nvSpPr>
        <p:spPr>
          <a:xfrm>
            <a:off x="2046288" y="742950"/>
            <a:ext cx="2570162" cy="37147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274" y="4705350"/>
            <a:ext cx="5330190" cy="44577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08981"/>
            <a:ext cx="2887186" cy="4953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774010" y="9408981"/>
            <a:ext cx="2887186" cy="495300"/>
          </a:xfrm>
          <a:prstGeom prst="rect">
            <a:avLst/>
          </a:prstGeom>
        </p:spPr>
        <p:txBody>
          <a:bodyPr vert="horz" lIns="91440" tIns="45720" rIns="91440" bIns="45720" rtlCol="0" anchor="b"/>
          <a:lstStyle>
            <a:lvl1pPr algn="r">
              <a:defRPr sz="1200"/>
            </a:lvl1pPr>
          </a:lstStyle>
          <a:p>
            <a:fld id="{0501599B-DD30-42D8-B3A0-4722F7E56521}" type="slidenum">
              <a:rPr lang="en-AU" smtClean="0"/>
              <a:pPr/>
              <a:t>‹#›</a:t>
            </a:fld>
            <a:endParaRPr lang="en-AU"/>
          </a:p>
        </p:txBody>
      </p:sp>
    </p:spTree>
    <p:extLst>
      <p:ext uri="{BB962C8B-B14F-4D97-AF65-F5344CB8AC3E}">
        <p14:creationId xmlns:p14="http://schemas.microsoft.com/office/powerpoint/2010/main" val="425553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46288" y="742950"/>
            <a:ext cx="2570162" cy="3714750"/>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0501599B-DD30-42D8-B3A0-4722F7E56521}"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0501599B-DD30-42D8-B3A0-4722F7E56521}" type="slidenum">
              <a:rPr lang="en-AU" smtClean="0"/>
              <a:pPr/>
              <a:t>2</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smtClean="0"/>
              <a:t>Click to edit Master title style</a:t>
            </a:r>
            <a:endParaRPr lang="en-AU"/>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EE53022-7EE4-48CD-BB3F-5ABBF20435C2}" type="datetimeFigureOut">
              <a:rPr lang="en-US" smtClean="0"/>
              <a:pPr/>
              <a:t>29/07/15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E53022-7EE4-48CD-BB3F-5ABBF20435C2}" type="datetimeFigureOut">
              <a:rPr lang="en-US" smtClean="0"/>
              <a:pPr/>
              <a:t>29/07/15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E53022-7EE4-48CD-BB3F-5ABBF20435C2}" type="datetimeFigureOut">
              <a:rPr lang="en-US" smtClean="0"/>
              <a:pPr/>
              <a:t>29/07/15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EE53022-7EE4-48CD-BB3F-5ABBF20435C2}" type="datetimeFigureOut">
              <a:rPr lang="en-US" smtClean="0"/>
              <a:pPr/>
              <a:t>29/07/15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EE53022-7EE4-48CD-BB3F-5ABBF20435C2}" type="datetimeFigureOut">
              <a:rPr lang="en-US" smtClean="0"/>
              <a:pPr/>
              <a:t>29/07/15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EE53022-7EE4-48CD-BB3F-5ABBF20435C2}" type="datetimeFigureOut">
              <a:rPr lang="en-US" smtClean="0"/>
              <a:pPr/>
              <a:t>29/07/15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53022-7EE4-48CD-BB3F-5ABBF20435C2}" type="datetimeFigureOut">
              <a:rPr lang="en-US" smtClean="0"/>
              <a:pPr/>
              <a:t>29/07/15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53022-7EE4-48CD-BB3F-5ABBF20435C2}" type="datetimeFigureOut">
              <a:rPr lang="en-US" smtClean="0"/>
              <a:pPr/>
              <a:t>29/07/15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53022-7EE4-48CD-BB3F-5ABBF20435C2}" type="datetimeFigureOut">
              <a:rPr lang="en-US" smtClean="0"/>
              <a:pPr/>
              <a:t>29/07/15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E53022-7EE4-48CD-BB3F-5ABBF20435C2}" type="datetimeFigureOut">
              <a:rPr lang="en-US" smtClean="0"/>
              <a:pPr/>
              <a:t>29/07/15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E53022-7EE4-48CD-BB3F-5ABBF20435C2}" type="datetimeFigureOut">
              <a:rPr lang="en-US" smtClean="0"/>
              <a:pPr/>
              <a:t>29/07/15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47CFF5F-F408-4560-95FE-2EE631D5E0E7}"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9EE53022-7EE4-48CD-BB3F-5ABBF20435C2}" type="datetimeFigureOut">
              <a:rPr lang="en-US" smtClean="0"/>
              <a:pPr/>
              <a:t>29/07/15</a:t>
            </a:fld>
            <a:endParaRPr lang="en-AU"/>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D47CFF5F-F408-4560-95FE-2EE631D5E0E7}"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236476"/>
            <a:ext cx="6858000" cy="1384995"/>
          </a:xfrm>
          <a:prstGeom prst="rect">
            <a:avLst/>
          </a:prstGeom>
          <a:noFill/>
        </p:spPr>
        <p:txBody>
          <a:bodyPr wrap="square" rtlCol="0">
            <a:spAutoFit/>
          </a:bodyPr>
          <a:lstStyle/>
          <a:p>
            <a:r>
              <a:rPr lang="en-AU" sz="1200" b="1" dirty="0" smtClean="0"/>
              <a:t>Supplementary Table 1: </a:t>
            </a:r>
            <a:r>
              <a:rPr lang="en-AU" sz="1200" dirty="0" smtClean="0"/>
              <a:t>Patient information for Zhang et al. In total 8 paired, 7 unpaired samples (total samples: 23) were arrayed in duplicate,  12 paired samples (total 24) were used in qPCR procedures and 36 paraffin sections were stained for anti-PDCD4.  All samples were pathologically approved with an average age of 57 </a:t>
            </a:r>
            <a:r>
              <a:rPr lang="en-AU" sz="1200" dirty="0" smtClean="0"/>
              <a:t>years and age range between 38 and 80 years. </a:t>
            </a:r>
            <a:r>
              <a:rPr lang="en-AU" sz="1200" dirty="0" smtClean="0"/>
              <a:t>Abbrev: MD, WD,PD and 0: moderately, well, poorly differentiated  and differentiation can not be assessed</a:t>
            </a:r>
          </a:p>
          <a:p>
            <a:endParaRPr lang="en-AU" sz="1200" dirty="0" smtClean="0"/>
          </a:p>
          <a:p>
            <a:endParaRPr lang="en-AU" sz="1200" dirty="0"/>
          </a:p>
        </p:txBody>
      </p:sp>
      <p:graphicFrame>
        <p:nvGraphicFramePr>
          <p:cNvPr id="7" name="Table 6"/>
          <p:cNvGraphicFramePr>
            <a:graphicFrameLocks noGrp="1"/>
          </p:cNvGraphicFramePr>
          <p:nvPr>
            <p:extLst>
              <p:ext uri="{D42A27DB-BD31-4B8C-83A1-F6EECF244321}">
                <p14:modId xmlns:p14="http://schemas.microsoft.com/office/powerpoint/2010/main" val="1454343064"/>
              </p:ext>
            </p:extLst>
          </p:nvPr>
        </p:nvGraphicFramePr>
        <p:xfrm>
          <a:off x="620688" y="1748644"/>
          <a:ext cx="5250729" cy="6406896"/>
        </p:xfrm>
        <a:graphic>
          <a:graphicData uri="http://schemas.openxmlformats.org/drawingml/2006/table">
            <a:tbl>
              <a:tblPr>
                <a:tableStyleId>{D7AC3CCA-C797-4891-BE02-D94E43425B78}</a:tableStyleId>
              </a:tblPr>
              <a:tblGrid>
                <a:gridCol w="308098"/>
                <a:gridCol w="582631"/>
                <a:gridCol w="550291"/>
                <a:gridCol w="846602"/>
                <a:gridCol w="507961"/>
                <a:gridCol w="761942"/>
                <a:gridCol w="804272"/>
                <a:gridCol w="888932"/>
              </a:tblGrid>
              <a:tr h="238535">
                <a:tc>
                  <a:txBody>
                    <a:bodyPr/>
                    <a:lstStyle/>
                    <a:p>
                      <a:pPr marL="0" algn="l" rtl="0" eaLnBrk="1" fontAlgn="b" latinLnBrk="0" hangingPunct="1">
                        <a:spcBef>
                          <a:spcPts val="0"/>
                        </a:spcBef>
                        <a:spcAft>
                          <a:spcPts val="0"/>
                        </a:spcAft>
                      </a:pPr>
                      <a:endParaRPr lang="en-AU" sz="900" b="0" i="0" u="none" strike="noStrike" kern="1200" dirty="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Patient</a:t>
                      </a:r>
                      <a:endParaRPr lang="en-AU" sz="2000" u="none" strike="noStrike"/>
                    </a:p>
                    <a:p>
                      <a:pPr marL="0" algn="l" rtl="0" eaLnBrk="1" fontAlgn="b" latinLnBrk="0" hangingPunct="1">
                        <a:spcBef>
                          <a:spcPts val="0"/>
                        </a:spcBef>
                        <a:spcAft>
                          <a:spcPts val="0"/>
                        </a:spcAft>
                      </a:pPr>
                      <a:endParaRPr lang="en-AU" sz="900" b="1"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dirty="0"/>
                        <a:t>Site</a:t>
                      </a:r>
                      <a:endParaRPr lang="en-AU" sz="2000" u="none" strike="noStrike" dirty="0"/>
                    </a:p>
                    <a:p>
                      <a:pPr marL="0" algn="l" rtl="0" eaLnBrk="1" fontAlgn="b" latinLnBrk="0" hangingPunct="1">
                        <a:spcBef>
                          <a:spcPts val="0"/>
                        </a:spcBef>
                        <a:spcAft>
                          <a:spcPts val="0"/>
                        </a:spcAft>
                      </a:pPr>
                      <a:endParaRPr lang="en-AU" sz="900" b="1" i="0" u="none" strike="noStrike" kern="1200" dirty="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Pathology</a:t>
                      </a:r>
                      <a:endParaRPr lang="en-AU" sz="2000" u="none" strike="noStrike"/>
                    </a:p>
                    <a:p>
                      <a:pPr marL="0" algn="l" rtl="0" eaLnBrk="1" fontAlgn="b" latinLnBrk="0" hangingPunct="1">
                        <a:spcBef>
                          <a:spcPts val="0"/>
                        </a:spcBef>
                        <a:spcAft>
                          <a:spcPts val="0"/>
                        </a:spcAft>
                      </a:pPr>
                      <a:endParaRPr lang="en-AU" sz="900" b="1"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Used for</a:t>
                      </a:r>
                      <a:r>
                        <a:rPr lang="en-AU" sz="900" u="none" strike="noStrike" kern="1200" baseline="0"/>
                        <a:t> </a:t>
                      </a:r>
                      <a:endParaRPr lang="en-AU" sz="2000" u="none" strike="noStrike"/>
                    </a:p>
                    <a:p>
                      <a:pPr marL="0" algn="l" rtl="0" eaLnBrk="1" fontAlgn="b" latinLnBrk="0" hangingPunct="1">
                        <a:spcBef>
                          <a:spcPts val="0"/>
                        </a:spcBef>
                        <a:spcAft>
                          <a:spcPts val="0"/>
                        </a:spcAft>
                      </a:pPr>
                      <a:r>
                        <a:rPr lang="en-AU" sz="900" u="none" strike="noStrike" kern="1200"/>
                        <a:t>qPCR</a:t>
                      </a:r>
                      <a:endParaRPr lang="en-AU" sz="900" b="1"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Used for</a:t>
                      </a:r>
                      <a:endParaRPr lang="en-AU" sz="2000" u="none" strike="noStrike"/>
                    </a:p>
                    <a:p>
                      <a:pPr marL="0" algn="l" rtl="0" eaLnBrk="1" fontAlgn="b" latinLnBrk="0" hangingPunct="1">
                        <a:spcBef>
                          <a:spcPts val="0"/>
                        </a:spcBef>
                        <a:spcAft>
                          <a:spcPts val="0"/>
                        </a:spcAft>
                      </a:pPr>
                      <a:r>
                        <a:rPr lang="en-AU" sz="900" u="none" strike="noStrike" kern="1200"/>
                        <a:t> array-normal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Used for</a:t>
                      </a:r>
                      <a:endParaRPr lang="en-AU" sz="2000" u="none" strike="noStrike"/>
                    </a:p>
                    <a:p>
                      <a:pPr marL="0" algn="l" rtl="0" eaLnBrk="1" fontAlgn="b" latinLnBrk="0" hangingPunct="1">
                        <a:spcBef>
                          <a:spcPts val="0"/>
                        </a:spcBef>
                        <a:spcAft>
                          <a:spcPts val="0"/>
                        </a:spcAft>
                      </a:pPr>
                      <a:r>
                        <a:rPr lang="en-AU" sz="900" u="none" strike="noStrike" kern="1200"/>
                        <a:t> array-tumour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Used for </a:t>
                      </a:r>
                    </a:p>
                    <a:p>
                      <a:pPr marL="0" algn="l" rtl="0" eaLnBrk="1" fontAlgn="b" latinLnBrk="0" hangingPunct="1">
                        <a:spcBef>
                          <a:spcPts val="0"/>
                        </a:spcBef>
                        <a:spcAft>
                          <a:spcPts val="0"/>
                        </a:spcAft>
                      </a:pPr>
                      <a:r>
                        <a:rPr lang="en-AU" sz="900" u="none" strike="noStrike" kern="1200"/>
                        <a:t>Immuno-staining</a:t>
                      </a:r>
                      <a:endParaRPr lang="en-AU" sz="900" b="1"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HN03/05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HN06/03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HN11/05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HN22/02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HN22/04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dirty="0"/>
                        <a:t>Yes</a:t>
                      </a:r>
                      <a:endParaRPr lang="en-AU" sz="2000" b="0" i="0" u="none" strike="noStrike" dirty="0">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HN23/02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HN23/03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HN25/02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dirty="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9</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HN27/02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SCC-WD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HN29/02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HN31/05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HN32/05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HN33/03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SCC-trasitional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HN35-02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HN37/02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HN39/05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HN43/05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 to 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19</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dirty="0"/>
                        <a:t>Tonsil-R</a:t>
                      </a:r>
                      <a:endParaRPr lang="en-AU" sz="2000" b="0" i="0" u="none" strike="noStrike" dirty="0">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RPA-2-9</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29</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RPA-2-18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RPA-2-20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RPA-2-21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RPA-2-22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35</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p016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Tonsil-L</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37</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38</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P024</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39</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P026</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40</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P028</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41</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P029</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42</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W12</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SCC-PD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Yes</a:t>
                      </a:r>
                      <a:endParaRPr lang="en-AU" sz="2000" b="0" i="0" u="none" strike="noStrike">
                        <a:latin typeface="+mn-lt"/>
                      </a:endParaRPr>
                    </a:p>
                  </a:txBody>
                  <a:tcPr marL="5334" marR="5334" marT="5334" marB="0" anchor="b"/>
                </a:tc>
              </a:tr>
              <a:tr h="122638">
                <a:tc>
                  <a:txBody>
                    <a:bodyPr/>
                    <a:lstStyle/>
                    <a:p>
                      <a:pPr marL="0" algn="l" rtl="0" eaLnBrk="1" fontAlgn="b" latinLnBrk="0" hangingPunct="1">
                        <a:spcBef>
                          <a:spcPts val="0"/>
                        </a:spcBef>
                        <a:spcAft>
                          <a:spcPts val="0"/>
                        </a:spcAft>
                      </a:pPr>
                      <a:r>
                        <a:rPr lang="en-AU" sz="900" u="none" strike="noStrike" kern="1200"/>
                        <a:t>43</a:t>
                      </a:r>
                      <a:endParaRPr lang="en-AU" sz="2000" b="0" i="0" u="none" strike="noStrike">
                        <a:latin typeface="+mn-lt"/>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W25</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Tonsil-R</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a:t>SCC-MD</a:t>
                      </a: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endParaRPr lang="en-AU" sz="900" b="0" i="0" u="none" strike="noStrike" kern="1200">
                        <a:solidFill>
                          <a:schemeClr val="tx1"/>
                        </a:solidFill>
                        <a:latin typeface="+mn-lt"/>
                        <a:cs typeface="Times New Roman"/>
                      </a:endParaRPr>
                    </a:p>
                  </a:txBody>
                  <a:tcPr marL="5334" marR="5334" marT="5334" marB="0" anchor="b"/>
                </a:tc>
                <a:tc>
                  <a:txBody>
                    <a:bodyPr/>
                    <a:lstStyle/>
                    <a:p>
                      <a:pPr marL="0" algn="l" rtl="0" eaLnBrk="1" fontAlgn="b" latinLnBrk="0" hangingPunct="1">
                        <a:spcBef>
                          <a:spcPts val="0"/>
                        </a:spcBef>
                        <a:spcAft>
                          <a:spcPts val="0"/>
                        </a:spcAft>
                      </a:pPr>
                      <a:r>
                        <a:rPr lang="en-AU" sz="900" u="none" strike="noStrike" kern="1200" dirty="0"/>
                        <a:t>Yes</a:t>
                      </a:r>
                      <a:endParaRPr lang="en-AU" sz="900" b="0" i="0" u="none" strike="noStrike" kern="1200" dirty="0">
                        <a:solidFill>
                          <a:schemeClr val="tx1"/>
                        </a:solidFill>
                        <a:latin typeface="+mn-lt"/>
                        <a:cs typeface="Times New Roman"/>
                      </a:endParaRPr>
                    </a:p>
                  </a:txBody>
                  <a:tcPr marL="5334" marR="5334" marT="5334" marB="0" anchor="b"/>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60648" y="1784648"/>
          <a:ext cx="6300698" cy="6730145"/>
        </p:xfrm>
        <a:graphic>
          <a:graphicData uri="http://schemas.openxmlformats.org/drawingml/2006/table">
            <a:tbl>
              <a:tblPr>
                <a:tableStyleId>{D7AC3CCA-C797-4891-BE02-D94E43425B78}</a:tableStyleId>
              </a:tblPr>
              <a:tblGrid>
                <a:gridCol w="600066"/>
                <a:gridCol w="744951"/>
                <a:gridCol w="1012385"/>
                <a:gridCol w="900102"/>
                <a:gridCol w="942961"/>
                <a:gridCol w="1157272"/>
                <a:gridCol w="942961"/>
              </a:tblGrid>
              <a:tr h="404907">
                <a:tc>
                  <a:txBody>
                    <a:bodyPr/>
                    <a:lstStyle/>
                    <a:p>
                      <a:pPr algn="l" fontAlgn="b"/>
                      <a:r>
                        <a:rPr lang="en-AU" sz="900" u="none" strike="noStrike" dirty="0" smtClean="0"/>
                        <a:t>Patient</a:t>
                      </a:r>
                    </a:p>
                    <a:p>
                      <a:pPr algn="l" fontAlgn="b"/>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PDCD4 score in </a:t>
                      </a:r>
                      <a:r>
                        <a:rPr lang="en-AU" sz="900" u="none" strike="noStrike" dirty="0" smtClean="0"/>
                        <a:t>tumour</a:t>
                      </a:r>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PDCD4 Intensity in </a:t>
                      </a:r>
                      <a:r>
                        <a:rPr lang="en-AU" sz="900" u="none" strike="noStrike" dirty="0" smtClean="0"/>
                        <a:t>tumour</a:t>
                      </a:r>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PDCD4 intensity </a:t>
                      </a:r>
                      <a:endParaRPr lang="en-AU" sz="900" u="none" strike="noStrike" dirty="0" smtClean="0"/>
                    </a:p>
                    <a:p>
                      <a:pPr algn="l" fontAlgn="b"/>
                      <a:r>
                        <a:rPr lang="en-AU" sz="900" u="none" strike="noStrike" dirty="0" smtClean="0"/>
                        <a:t>in normal</a:t>
                      </a:r>
                    </a:p>
                    <a:p>
                      <a:pPr algn="l" fontAlgn="b"/>
                      <a:r>
                        <a:rPr lang="en-AU" sz="900" u="none" strike="noStrike" dirty="0" smtClean="0"/>
                        <a:t> </a:t>
                      </a:r>
                      <a:r>
                        <a:rPr lang="en-AU" sz="900" u="none" strike="noStrike" dirty="0"/>
                        <a:t>(internal control</a:t>
                      </a:r>
                      <a:r>
                        <a:rPr lang="en-AU" sz="900" u="none" strike="noStrike" dirty="0" smtClean="0"/>
                        <a:t>)</a:t>
                      </a:r>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PDCD4 </a:t>
                      </a:r>
                      <a:r>
                        <a:rPr lang="en-AU" sz="900" u="none" strike="noStrike" dirty="0" smtClean="0"/>
                        <a:t>reduction</a:t>
                      </a:r>
                    </a:p>
                    <a:p>
                      <a:pPr algn="l" fontAlgn="b"/>
                      <a:r>
                        <a:rPr lang="en-AU" sz="900" u="none" strike="noStrike" dirty="0" smtClean="0"/>
                        <a:t> </a:t>
                      </a:r>
                      <a:r>
                        <a:rPr lang="en-AU" sz="900" u="none" strike="noStrike" dirty="0"/>
                        <a:t>in </a:t>
                      </a:r>
                      <a:r>
                        <a:rPr lang="en-AU" sz="900" u="none" strike="noStrike" dirty="0" smtClean="0"/>
                        <a:t>tumour</a:t>
                      </a:r>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miR-21 </a:t>
                      </a:r>
                      <a:r>
                        <a:rPr lang="en-AU" sz="900" u="none" strike="noStrike" dirty="0" smtClean="0"/>
                        <a:t>increase in fresh tumour tissue</a:t>
                      </a:r>
                      <a:r>
                        <a:rPr lang="en-AU" sz="900" u="none" strike="noStrike" baseline="0" dirty="0" smtClean="0"/>
                        <a:t> </a:t>
                      </a:r>
                      <a:r>
                        <a:rPr lang="en-AU" sz="900" u="none" strike="noStrike" dirty="0" smtClean="0"/>
                        <a:t>(by </a:t>
                      </a:r>
                      <a:r>
                        <a:rPr lang="en-AU" sz="900" u="none" strike="noStrike" dirty="0" err="1"/>
                        <a:t>qPCR</a:t>
                      </a:r>
                      <a:r>
                        <a:rPr lang="en-AU" sz="900" u="none" strike="noStrike" dirty="0" smtClean="0"/>
                        <a:t>)</a:t>
                      </a:r>
                      <a:endParaRPr lang="en-AU" sz="900" b="1" i="0" u="none" strike="noStrike" dirty="0" smtClean="0">
                        <a:latin typeface="+mn-lt"/>
                        <a:cs typeface="Times New Roman" pitchFamily="18" charset="0"/>
                      </a:endParaRPr>
                    </a:p>
                  </a:txBody>
                  <a:tcPr marL="5195" marR="5195" marT="5195" marB="0" anchor="b"/>
                </a:tc>
                <a:tc>
                  <a:txBody>
                    <a:bodyPr/>
                    <a:lstStyle/>
                    <a:p>
                      <a:pPr algn="l" fontAlgn="b"/>
                      <a:r>
                        <a:rPr lang="en-AU" sz="900" u="none" strike="noStrike" dirty="0"/>
                        <a:t>miR-499 </a:t>
                      </a:r>
                      <a:r>
                        <a:rPr lang="en-AU" sz="900" u="none" strike="noStrike" dirty="0" smtClean="0"/>
                        <a:t>increase</a:t>
                      </a:r>
                    </a:p>
                    <a:p>
                      <a:pPr algn="l" fontAlgn="b"/>
                      <a:r>
                        <a:rPr lang="en-AU" sz="900" u="none" strike="noStrike" dirty="0" smtClean="0"/>
                        <a:t> </a:t>
                      </a:r>
                      <a:r>
                        <a:rPr lang="en-AU" sz="900" u="none" strike="noStrike" dirty="0"/>
                        <a:t>in fresh </a:t>
                      </a:r>
                      <a:r>
                        <a:rPr lang="en-AU" sz="900" u="none" strike="noStrike" dirty="0" smtClean="0"/>
                        <a:t>tumour</a:t>
                      </a:r>
                      <a:r>
                        <a:rPr lang="en-AU" sz="900" u="none" strike="noStrike" baseline="0" dirty="0" smtClean="0"/>
                        <a:t> </a:t>
                      </a:r>
                      <a:r>
                        <a:rPr lang="en-AU" sz="900" u="none" strike="noStrike" dirty="0" smtClean="0"/>
                        <a:t>tissue (</a:t>
                      </a:r>
                      <a:r>
                        <a:rPr lang="en-AU" sz="900" u="none" strike="noStrike" dirty="0"/>
                        <a:t>by </a:t>
                      </a:r>
                      <a:r>
                        <a:rPr lang="en-AU" sz="900" u="none" strike="noStrike" dirty="0" err="1"/>
                        <a:t>qPCR</a:t>
                      </a:r>
                      <a:r>
                        <a:rPr lang="en-AU" sz="900" u="none" strike="noStrike" dirty="0"/>
                        <a:t>)</a:t>
                      </a:r>
                      <a:endParaRPr lang="en-AU" sz="900" b="1"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HN03-05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20%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1+ to 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2+ to 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HN11-05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HN22-02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 to 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HN22-04</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1+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HN23-02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1+ to 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HN29-02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 </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smtClean="0"/>
                        <a:t>HN32-05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smtClean="0"/>
                        <a:t>30</a:t>
                      </a:r>
                      <a:r>
                        <a:rPr lang="en-AU" sz="900" u="none" strike="noStrike" dirty="0"/>
                        <a:t>%</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smtClean="0"/>
                        <a:t>1+ to2+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3+ </a:t>
                      </a:r>
                      <a:r>
                        <a:rPr lang="en-AU" sz="900" u="none" strike="noStrike" dirty="0" smtClean="0"/>
                        <a:t>to 4+strong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smtClean="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smtClean="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smtClean="0"/>
                        <a:t>HN33-03</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smtClean="0"/>
                        <a:t>20</a:t>
                      </a:r>
                      <a:r>
                        <a:rPr lang="en-AU" sz="900" u="none" strike="noStrike" dirty="0"/>
                        <a:t>%</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1+ </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3+ </a:t>
                      </a:r>
                      <a:r>
                        <a:rPr lang="en-AU" sz="900" u="none" strike="noStrike" dirty="0" smtClean="0"/>
                        <a:t>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HN43-05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RPA-2-1</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 to 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RPA-2-6</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3+ to 4+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RPA-2-7</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10%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 to 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RPA-2-8</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10%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to 4+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70558">
                <a:tc>
                  <a:txBody>
                    <a:bodyPr/>
                    <a:lstStyle/>
                    <a:p>
                      <a:pPr algn="l" fontAlgn="b"/>
                      <a:r>
                        <a:rPr lang="en-AU" sz="900" u="none" strike="noStrike" dirty="0"/>
                        <a:t>RPA-2-10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RPA-2-11</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3+ to 4+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RPA-2-13</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smtClean="0"/>
                        <a:t>RPA-2-14*</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RPA-2-15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 to 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RPA-2-18</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dirty="0"/>
                        <a:t>20-30%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3+ strong</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RPA-2-22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10%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smtClean="0"/>
                        <a:t>P016</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30-40%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P023</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40-50%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P024</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P026</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yes</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P028</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P029</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20-30%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85893">
                <a:tc>
                  <a:txBody>
                    <a:bodyPr/>
                    <a:lstStyle/>
                    <a:p>
                      <a:pPr algn="l" fontAlgn="b"/>
                      <a:r>
                        <a:rPr lang="en-AU" sz="900" u="none" strike="noStrike" dirty="0" smtClean="0"/>
                        <a:t>W12</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20%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85893">
                <a:tc>
                  <a:txBody>
                    <a:bodyPr/>
                    <a:lstStyle/>
                    <a:p>
                      <a:pPr algn="l" fontAlgn="b"/>
                      <a:r>
                        <a:rPr lang="en-AU" sz="900" u="none" strike="noStrike" dirty="0" smtClean="0"/>
                        <a:t>W25</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40-50%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 medium</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yes</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64342">
                <a:tc>
                  <a:txBody>
                    <a:bodyPr/>
                    <a:lstStyle/>
                    <a:p>
                      <a:pPr algn="l" fontAlgn="b"/>
                      <a:r>
                        <a:rPr lang="en-AU" sz="900" u="none" strike="noStrike" dirty="0"/>
                        <a:t>RPA-2-9</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40%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1+ to 2+ </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no</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85283">
                <a:tc>
                  <a:txBody>
                    <a:bodyPr/>
                    <a:lstStyle/>
                    <a:p>
                      <a:pPr algn="l" fontAlgn="b"/>
                      <a:r>
                        <a:rPr lang="en-AU" sz="900" u="none" strike="noStrike" dirty="0"/>
                        <a:t>RPA-2-16</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50-60%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border</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RPA-2-17</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40-50%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no</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RPA-2-20</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80%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no</a:t>
                      </a:r>
                      <a:endParaRPr lang="en-AU" sz="900" b="0" i="0" u="none" strike="noStrike">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a:t>RPA-2-21</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80%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2+ to 3+</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no</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r h="197032">
                <a:tc>
                  <a:txBody>
                    <a:bodyPr/>
                    <a:lstStyle/>
                    <a:p>
                      <a:pPr algn="l" fontAlgn="b"/>
                      <a:r>
                        <a:rPr lang="en-AU" sz="900" u="none" strike="noStrike" dirty="0" smtClean="0"/>
                        <a:t>W44</a:t>
                      </a:r>
                      <a:endParaRPr lang="en-AU" sz="900" b="0" i="0" u="none" strike="noStrike" dirty="0">
                        <a:latin typeface="+mn-lt"/>
                        <a:cs typeface="Times New Roman" pitchFamily="18" charset="0"/>
                      </a:endParaRPr>
                    </a:p>
                  </a:txBody>
                  <a:tcPr marL="5195" marR="5195" marT="5195" marB="0" anchor="b"/>
                </a:tc>
                <a:tc>
                  <a:txBody>
                    <a:bodyPr/>
                    <a:lstStyle/>
                    <a:p>
                      <a:pPr algn="l" fontAlgn="b"/>
                      <a:r>
                        <a:rPr lang="en-AU" sz="900" u="none" strike="noStrike"/>
                        <a:t>40-50%</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2+ to 3+</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a:t>3+ strong</a:t>
                      </a:r>
                      <a:endParaRPr lang="en-AU" sz="900" b="0" i="0" u="none" strike="noStrike">
                        <a:latin typeface="+mn-lt"/>
                        <a:cs typeface="Times New Roman" pitchFamily="18" charset="0"/>
                      </a:endParaRPr>
                    </a:p>
                  </a:txBody>
                  <a:tcPr marL="5195" marR="5195" marT="5195" marB="0" anchor="b"/>
                </a:tc>
                <a:tc>
                  <a:txBody>
                    <a:bodyPr/>
                    <a:lstStyle/>
                    <a:p>
                      <a:pPr algn="l" fontAlgn="b"/>
                      <a:r>
                        <a:rPr lang="en-AU" sz="900" u="none" strike="noStrike" dirty="0"/>
                        <a:t>no</a:t>
                      </a:r>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c>
                  <a:txBody>
                    <a:bodyPr/>
                    <a:lstStyle/>
                    <a:p>
                      <a:pPr algn="l" fontAlgn="b"/>
                      <a:endParaRPr lang="en-AU" sz="900" b="0" i="0" u="none" strike="noStrike" dirty="0">
                        <a:latin typeface="+mn-lt"/>
                        <a:cs typeface="Times New Roman" pitchFamily="18" charset="0"/>
                      </a:endParaRPr>
                    </a:p>
                  </a:txBody>
                  <a:tcPr marL="5195" marR="5195" marT="5195" marB="0" anchor="b"/>
                </a:tc>
              </a:tr>
            </a:tbl>
          </a:graphicData>
        </a:graphic>
      </p:graphicFrame>
      <p:sp>
        <p:nvSpPr>
          <p:cNvPr id="14" name="TextBox 13"/>
          <p:cNvSpPr txBox="1"/>
          <p:nvPr/>
        </p:nvSpPr>
        <p:spPr>
          <a:xfrm>
            <a:off x="0" y="236476"/>
            <a:ext cx="6858000" cy="1569660"/>
          </a:xfrm>
          <a:prstGeom prst="rect">
            <a:avLst/>
          </a:prstGeom>
          <a:noFill/>
        </p:spPr>
        <p:txBody>
          <a:bodyPr wrap="square" rtlCol="0">
            <a:spAutoFit/>
          </a:bodyPr>
          <a:lstStyle/>
          <a:p>
            <a:pPr algn="just"/>
            <a:r>
              <a:rPr lang="en-AU" sz="1200" b="1" dirty="0" smtClean="0"/>
              <a:t>Supplementary Table 2: </a:t>
            </a:r>
            <a:r>
              <a:rPr lang="en-AU" sz="1200" dirty="0" smtClean="0"/>
              <a:t>PDCD4 staining in oropharygeal tumors. The staining was scored by three independent observers including one pathologist and classified as: (-) negative staining; low to high positive staining (+ to +++), and scored as percentage of stained cells. The reduction of PDCD4 staining was determined by comparison of the PDCD4 staining between normal epithelial and tumor tissues in the same section. In summary, 83%  among the 36 stained patients showed a significant decrease in PDCD4 expression. Furthermore, samples with increased levels of miR-21 and miR-499 demonstrated low expression of PDCD4. </a:t>
            </a:r>
          </a:p>
          <a:p>
            <a:pPr algn="just"/>
            <a:r>
              <a:rPr lang="en-AU" sz="1200" dirty="0" smtClean="0"/>
              <a:t>  </a:t>
            </a:r>
            <a:endParaRPr lang="en-AU"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1255</TotalTime>
  <Words>1334</Words>
  <Application>Microsoft Macintosh PowerPoint</Application>
  <PresentationFormat>A4 Paper (210x297 mm)</PresentationFormat>
  <Paragraphs>469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UTS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local-admin</dc:creator>
  <cp:lastModifiedBy>Nham Tran</cp:lastModifiedBy>
  <cp:revision>247</cp:revision>
  <cp:lastPrinted>2012-06-19T04:32:36Z</cp:lastPrinted>
  <dcterms:created xsi:type="dcterms:W3CDTF">2010-03-31T01:04:59Z</dcterms:created>
  <dcterms:modified xsi:type="dcterms:W3CDTF">2015-07-29T06:24:31Z</dcterms:modified>
</cp:coreProperties>
</file>