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custDataLst>
    <p:tags r:id="rId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444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3073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4237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9094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8806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8207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60270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85082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1975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87664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6757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12701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01844-64BF-4454-B680-7126F84A9A89}" type="datetimeFigureOut">
              <a:rPr lang="de-CH" smtClean="0"/>
              <a:t>05.08.2015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244B4-1920-4F50-860D-68C42B2470DE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7761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ieren 19"/>
          <p:cNvGrpSpPr/>
          <p:nvPr/>
        </p:nvGrpSpPr>
        <p:grpSpPr>
          <a:xfrm>
            <a:off x="2499756" y="723295"/>
            <a:ext cx="900000" cy="900762"/>
            <a:chOff x="1874038" y="419166"/>
            <a:chExt cx="900000" cy="900762"/>
          </a:xfrm>
        </p:grpSpPr>
        <p:pic>
          <p:nvPicPr>
            <p:cNvPr id="43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00" t="19140" r="26125" b="23641"/>
            <a:stretch/>
          </p:blipFill>
          <p:spPr bwMode="auto">
            <a:xfrm>
              <a:off x="1874038" y="419928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8" name="Gruppieren 17"/>
            <p:cNvGrpSpPr/>
            <p:nvPr/>
          </p:nvGrpSpPr>
          <p:grpSpPr>
            <a:xfrm>
              <a:off x="2208531" y="419166"/>
              <a:ext cx="393540" cy="807215"/>
              <a:chOff x="2208531" y="419166"/>
              <a:chExt cx="393540" cy="807215"/>
            </a:xfrm>
          </p:grpSpPr>
          <p:cxnSp>
            <p:nvCxnSpPr>
              <p:cNvPr id="109" name="Gerade Verbindung 108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Gerade Verbindung 109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Gerade Verbindung 110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Gerade Verbindung 111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Gruppieren 28"/>
          <p:cNvGrpSpPr/>
          <p:nvPr/>
        </p:nvGrpSpPr>
        <p:grpSpPr>
          <a:xfrm>
            <a:off x="1052736" y="3203848"/>
            <a:ext cx="900000" cy="900000"/>
            <a:chOff x="445024" y="3129164"/>
            <a:chExt cx="900000" cy="900000"/>
          </a:xfrm>
        </p:grpSpPr>
        <p:pic>
          <p:nvPicPr>
            <p:cNvPr id="52" name="Picture 1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83" t="18895" r="24782" b="23425"/>
            <a:stretch/>
          </p:blipFill>
          <p:spPr bwMode="auto">
            <a:xfrm>
              <a:off x="445024" y="3129164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31" name="Gruppieren 230"/>
            <p:cNvGrpSpPr/>
            <p:nvPr/>
          </p:nvGrpSpPr>
          <p:grpSpPr>
            <a:xfrm>
              <a:off x="672009" y="3134958"/>
              <a:ext cx="439684" cy="801962"/>
              <a:chOff x="2131615" y="421809"/>
              <a:chExt cx="439684" cy="801962"/>
            </a:xfrm>
          </p:grpSpPr>
          <p:cxnSp>
            <p:nvCxnSpPr>
              <p:cNvPr id="232" name="Gerade Verbindung 231"/>
              <p:cNvCxnSpPr/>
              <p:nvPr/>
            </p:nvCxnSpPr>
            <p:spPr>
              <a:xfrm flipH="1">
                <a:off x="2252649" y="428836"/>
                <a:ext cx="652" cy="794213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Gerade Verbindung 232"/>
              <p:cNvCxnSpPr/>
              <p:nvPr/>
            </p:nvCxnSpPr>
            <p:spPr>
              <a:xfrm flipH="1">
                <a:off x="2387046" y="429558"/>
                <a:ext cx="652" cy="794213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Gerade Verbindung 233"/>
              <p:cNvCxnSpPr/>
              <p:nvPr/>
            </p:nvCxnSpPr>
            <p:spPr>
              <a:xfrm flipH="1">
                <a:off x="2570647" y="421809"/>
                <a:ext cx="652" cy="794213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Gerade Verbindung 234"/>
              <p:cNvCxnSpPr/>
              <p:nvPr/>
            </p:nvCxnSpPr>
            <p:spPr>
              <a:xfrm flipH="1">
                <a:off x="2131615" y="429361"/>
                <a:ext cx="652" cy="794213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Gruppieren 54"/>
          <p:cNvGrpSpPr/>
          <p:nvPr/>
        </p:nvGrpSpPr>
        <p:grpSpPr>
          <a:xfrm>
            <a:off x="2499786" y="6516216"/>
            <a:ext cx="900000" cy="901068"/>
            <a:chOff x="1869597" y="6805389"/>
            <a:chExt cx="900000" cy="901068"/>
          </a:xfrm>
        </p:grpSpPr>
        <p:pic>
          <p:nvPicPr>
            <p:cNvPr id="383" name="Picture 9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74" t="19359" r="22313" b="22729"/>
            <a:stretch/>
          </p:blipFill>
          <p:spPr bwMode="auto">
            <a:xfrm>
              <a:off x="1869597" y="6806457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0" name="Gruppieren 9"/>
            <p:cNvGrpSpPr/>
            <p:nvPr/>
          </p:nvGrpSpPr>
          <p:grpSpPr>
            <a:xfrm>
              <a:off x="2221861" y="6805389"/>
              <a:ext cx="394530" cy="805089"/>
              <a:chOff x="2221861" y="6805389"/>
              <a:chExt cx="394530" cy="805089"/>
            </a:xfrm>
          </p:grpSpPr>
          <p:cxnSp>
            <p:nvCxnSpPr>
              <p:cNvPr id="207" name="Gerade Verbindung 206"/>
              <p:cNvCxnSpPr/>
              <p:nvPr/>
            </p:nvCxnSpPr>
            <p:spPr>
              <a:xfrm flipH="1">
                <a:off x="2290539" y="6805389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Gerade Verbindung 207"/>
              <p:cNvCxnSpPr/>
              <p:nvPr/>
            </p:nvCxnSpPr>
            <p:spPr>
              <a:xfrm flipH="1">
                <a:off x="2433507" y="6806444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Gerade Verbindung 220"/>
              <p:cNvCxnSpPr/>
              <p:nvPr/>
            </p:nvCxnSpPr>
            <p:spPr>
              <a:xfrm flipH="1">
                <a:off x="2615196" y="680581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Gerade Verbindung 221"/>
              <p:cNvCxnSpPr/>
              <p:nvPr/>
            </p:nvCxnSpPr>
            <p:spPr>
              <a:xfrm>
                <a:off x="2221861" y="6805860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uppieren 22"/>
          <p:cNvGrpSpPr/>
          <p:nvPr/>
        </p:nvGrpSpPr>
        <p:grpSpPr>
          <a:xfrm>
            <a:off x="2492896" y="1547664"/>
            <a:ext cx="900000" cy="900000"/>
            <a:chOff x="1874038" y="1329164"/>
            <a:chExt cx="900000" cy="900000"/>
          </a:xfrm>
        </p:grpSpPr>
        <p:pic>
          <p:nvPicPr>
            <p:cNvPr id="44" name="Picture 4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8" t="18832" r="26126" b="23947"/>
            <a:stretch/>
          </p:blipFill>
          <p:spPr bwMode="auto">
            <a:xfrm>
              <a:off x="1874038" y="1329164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66" name="Gruppieren 265"/>
            <p:cNvGrpSpPr/>
            <p:nvPr/>
          </p:nvGrpSpPr>
          <p:grpSpPr>
            <a:xfrm>
              <a:off x="2210385" y="1329793"/>
              <a:ext cx="393540" cy="807215"/>
              <a:chOff x="2208531" y="419166"/>
              <a:chExt cx="393540" cy="807215"/>
            </a:xfrm>
          </p:grpSpPr>
          <p:cxnSp>
            <p:nvCxnSpPr>
              <p:cNvPr id="267" name="Gerade Verbindung 266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Gerade Verbindung 267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4" name="Gerade Verbindung 273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Gerade Verbindung 274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8" name="Gruppieren 27"/>
          <p:cNvGrpSpPr/>
          <p:nvPr/>
        </p:nvGrpSpPr>
        <p:grpSpPr>
          <a:xfrm>
            <a:off x="2499786" y="2375856"/>
            <a:ext cx="900000" cy="900000"/>
            <a:chOff x="1869597" y="2229164"/>
            <a:chExt cx="900000" cy="900000"/>
          </a:xfrm>
        </p:grpSpPr>
        <p:pic>
          <p:nvPicPr>
            <p:cNvPr id="45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8" t="18823" r="26126" b="23958"/>
            <a:stretch/>
          </p:blipFill>
          <p:spPr bwMode="auto">
            <a:xfrm>
              <a:off x="1869597" y="2229164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76" name="Gruppieren 275"/>
            <p:cNvGrpSpPr/>
            <p:nvPr/>
          </p:nvGrpSpPr>
          <p:grpSpPr>
            <a:xfrm>
              <a:off x="2203826" y="2229164"/>
              <a:ext cx="393540" cy="807215"/>
              <a:chOff x="2208531" y="419166"/>
              <a:chExt cx="393540" cy="807215"/>
            </a:xfrm>
          </p:grpSpPr>
          <p:cxnSp>
            <p:nvCxnSpPr>
              <p:cNvPr id="277" name="Gerade Verbindung 276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Gerade Verbindung 277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9" name="Gerade Verbindung 278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0" name="Gerade Verbindung 279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Gruppieren 20"/>
          <p:cNvGrpSpPr/>
          <p:nvPr/>
        </p:nvGrpSpPr>
        <p:grpSpPr>
          <a:xfrm>
            <a:off x="3665559" y="719672"/>
            <a:ext cx="900000" cy="900000"/>
            <a:chOff x="3303245" y="419928"/>
            <a:chExt cx="900000" cy="900000"/>
          </a:xfrm>
        </p:grpSpPr>
        <p:pic>
          <p:nvPicPr>
            <p:cNvPr id="46" name="Picture 6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6" t="18846" r="26128" b="23935"/>
            <a:stretch/>
          </p:blipFill>
          <p:spPr bwMode="auto">
            <a:xfrm>
              <a:off x="3303245" y="419928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81" name="Gruppieren 280"/>
            <p:cNvGrpSpPr/>
            <p:nvPr/>
          </p:nvGrpSpPr>
          <p:grpSpPr>
            <a:xfrm>
              <a:off x="3637481" y="422054"/>
              <a:ext cx="395271" cy="806404"/>
              <a:chOff x="2206800" y="425729"/>
              <a:chExt cx="395271" cy="806404"/>
            </a:xfrm>
          </p:grpSpPr>
          <p:cxnSp>
            <p:nvCxnSpPr>
              <p:cNvPr id="282" name="Gerade Verbindung 281"/>
              <p:cNvCxnSpPr/>
              <p:nvPr/>
            </p:nvCxnSpPr>
            <p:spPr>
              <a:xfrm flipH="1">
                <a:off x="2282015" y="425729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Gerade Verbindung 282"/>
              <p:cNvCxnSpPr/>
              <p:nvPr/>
            </p:nvCxnSpPr>
            <p:spPr>
              <a:xfrm flipH="1">
                <a:off x="2418085" y="427267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Gerade Verbindung 283"/>
              <p:cNvCxnSpPr/>
              <p:nvPr/>
            </p:nvCxnSpPr>
            <p:spPr>
              <a:xfrm flipH="1">
                <a:off x="2600876" y="427466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Gerade Verbindung 284"/>
              <p:cNvCxnSpPr/>
              <p:nvPr/>
            </p:nvCxnSpPr>
            <p:spPr>
              <a:xfrm>
                <a:off x="2206800" y="426751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Gruppieren 23"/>
          <p:cNvGrpSpPr/>
          <p:nvPr/>
        </p:nvGrpSpPr>
        <p:grpSpPr>
          <a:xfrm>
            <a:off x="3665559" y="1547664"/>
            <a:ext cx="900000" cy="902539"/>
            <a:chOff x="3287822" y="1326625"/>
            <a:chExt cx="900000" cy="902539"/>
          </a:xfrm>
        </p:grpSpPr>
        <p:pic>
          <p:nvPicPr>
            <p:cNvPr id="47" name="Picture 8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12" t="19111" r="26514" b="23667"/>
            <a:stretch/>
          </p:blipFill>
          <p:spPr bwMode="auto">
            <a:xfrm>
              <a:off x="3287822" y="1329164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86" name="Gruppieren 285"/>
            <p:cNvGrpSpPr/>
            <p:nvPr/>
          </p:nvGrpSpPr>
          <p:grpSpPr>
            <a:xfrm>
              <a:off x="3633177" y="1326625"/>
              <a:ext cx="393540" cy="807215"/>
              <a:chOff x="2208531" y="419166"/>
              <a:chExt cx="393540" cy="807215"/>
            </a:xfrm>
          </p:grpSpPr>
          <p:cxnSp>
            <p:nvCxnSpPr>
              <p:cNvPr id="287" name="Gerade Verbindung 286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8" name="Gerade Verbindung 287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0" name="Gerade Verbindung 309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1" name="Gerade Verbindung 310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Gruppieren 26"/>
          <p:cNvGrpSpPr/>
          <p:nvPr/>
        </p:nvGrpSpPr>
        <p:grpSpPr>
          <a:xfrm>
            <a:off x="3665559" y="2375856"/>
            <a:ext cx="900000" cy="900000"/>
            <a:chOff x="3303245" y="2229164"/>
            <a:chExt cx="900000" cy="900000"/>
          </a:xfrm>
        </p:grpSpPr>
        <p:pic>
          <p:nvPicPr>
            <p:cNvPr id="48" name="Picture 9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8" t="18687" r="26127" b="24090"/>
            <a:stretch/>
          </p:blipFill>
          <p:spPr bwMode="auto">
            <a:xfrm>
              <a:off x="3303245" y="2229164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12" name="Gruppieren 311"/>
            <p:cNvGrpSpPr/>
            <p:nvPr/>
          </p:nvGrpSpPr>
          <p:grpSpPr>
            <a:xfrm>
              <a:off x="3643547" y="2233789"/>
              <a:ext cx="393540" cy="807215"/>
              <a:chOff x="2208531" y="419166"/>
              <a:chExt cx="393540" cy="807215"/>
            </a:xfrm>
          </p:grpSpPr>
          <p:cxnSp>
            <p:nvCxnSpPr>
              <p:cNvPr id="313" name="Gerade Verbindung 312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Gerade Verbindung 314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6" name="Gerade Verbindung 315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Gerade Verbindung 316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uppieren 21"/>
          <p:cNvGrpSpPr/>
          <p:nvPr/>
        </p:nvGrpSpPr>
        <p:grpSpPr>
          <a:xfrm>
            <a:off x="4833256" y="719672"/>
            <a:ext cx="900000" cy="900000"/>
            <a:chOff x="4743405" y="414411"/>
            <a:chExt cx="900000" cy="900000"/>
          </a:xfrm>
        </p:grpSpPr>
        <p:pic>
          <p:nvPicPr>
            <p:cNvPr id="49" name="Picture 10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74" t="18837" r="25851" b="23946"/>
            <a:stretch/>
          </p:blipFill>
          <p:spPr bwMode="auto">
            <a:xfrm>
              <a:off x="4743405" y="414411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18" name="Gruppieren 317"/>
            <p:cNvGrpSpPr/>
            <p:nvPr/>
          </p:nvGrpSpPr>
          <p:grpSpPr>
            <a:xfrm>
              <a:off x="5078701" y="414922"/>
              <a:ext cx="393540" cy="811669"/>
              <a:chOff x="2208531" y="419677"/>
              <a:chExt cx="393540" cy="811669"/>
            </a:xfrm>
          </p:grpSpPr>
          <p:cxnSp>
            <p:nvCxnSpPr>
              <p:cNvPr id="325" name="Gerade Verbindung 324"/>
              <p:cNvCxnSpPr/>
              <p:nvPr/>
            </p:nvCxnSpPr>
            <p:spPr>
              <a:xfrm flipH="1">
                <a:off x="2282015" y="426258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6" name="Gerade Verbindung 325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7" name="Gerade Verbindung 326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8" name="Gerade Verbindung 327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" name="Gruppieren 24"/>
          <p:cNvGrpSpPr/>
          <p:nvPr/>
        </p:nvGrpSpPr>
        <p:grpSpPr>
          <a:xfrm>
            <a:off x="4833256" y="1547664"/>
            <a:ext cx="900000" cy="900000"/>
            <a:chOff x="4743405" y="1329164"/>
            <a:chExt cx="900000" cy="900000"/>
          </a:xfrm>
        </p:grpSpPr>
        <p:pic>
          <p:nvPicPr>
            <p:cNvPr id="50" name="Picture 11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4" t="18831" r="26129" b="23947"/>
            <a:stretch/>
          </p:blipFill>
          <p:spPr bwMode="auto">
            <a:xfrm>
              <a:off x="4743405" y="1329164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330" name="Gruppieren 329"/>
            <p:cNvGrpSpPr/>
            <p:nvPr/>
          </p:nvGrpSpPr>
          <p:grpSpPr>
            <a:xfrm>
              <a:off x="5072819" y="1334418"/>
              <a:ext cx="393540" cy="807215"/>
              <a:chOff x="2208531" y="419166"/>
              <a:chExt cx="393540" cy="807215"/>
            </a:xfrm>
          </p:grpSpPr>
          <p:cxnSp>
            <p:nvCxnSpPr>
              <p:cNvPr id="331" name="Gerade Verbindung 330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Gerade Verbindung 331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Gerade Verbindung 332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4" name="Gerade Verbindung 333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uppieren 25"/>
          <p:cNvGrpSpPr/>
          <p:nvPr/>
        </p:nvGrpSpPr>
        <p:grpSpPr>
          <a:xfrm>
            <a:off x="4833256" y="2375856"/>
            <a:ext cx="900000" cy="900000"/>
            <a:chOff x="4743405" y="2229164"/>
            <a:chExt cx="900000" cy="900000"/>
          </a:xfrm>
        </p:grpSpPr>
        <p:pic>
          <p:nvPicPr>
            <p:cNvPr id="51" name="Picture 12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74" t="18623" r="25851" b="24156"/>
            <a:stretch/>
          </p:blipFill>
          <p:spPr bwMode="auto">
            <a:xfrm>
              <a:off x="4743405" y="2229164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34" name="Gruppieren 433"/>
            <p:cNvGrpSpPr/>
            <p:nvPr/>
          </p:nvGrpSpPr>
          <p:grpSpPr>
            <a:xfrm>
              <a:off x="5079063" y="2232725"/>
              <a:ext cx="393540" cy="807215"/>
              <a:chOff x="2208531" y="419166"/>
              <a:chExt cx="393540" cy="807215"/>
            </a:xfrm>
          </p:grpSpPr>
          <p:cxnSp>
            <p:nvCxnSpPr>
              <p:cNvPr id="435" name="Gerade Verbindung 434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6" name="Gerade Verbindung 435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7" name="Gerade Verbindung 436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8" name="Gerade Verbindung 437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uppieren 29"/>
          <p:cNvGrpSpPr/>
          <p:nvPr/>
        </p:nvGrpSpPr>
        <p:grpSpPr>
          <a:xfrm>
            <a:off x="2499786" y="3203848"/>
            <a:ext cx="900000" cy="900000"/>
            <a:chOff x="1857954" y="3129164"/>
            <a:chExt cx="900000" cy="900000"/>
          </a:xfrm>
        </p:grpSpPr>
        <p:pic>
          <p:nvPicPr>
            <p:cNvPr id="53" name="Picture 14"/>
            <p:cNvPicPr>
              <a:picLocks noChangeAspect="1" noChangeArrowheads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88" t="19194" r="24579" b="23127"/>
            <a:stretch/>
          </p:blipFill>
          <p:spPr bwMode="auto">
            <a:xfrm>
              <a:off x="1857954" y="3129164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39" name="Gruppieren 438"/>
            <p:cNvGrpSpPr/>
            <p:nvPr/>
          </p:nvGrpSpPr>
          <p:grpSpPr>
            <a:xfrm>
              <a:off x="2195063" y="3129164"/>
              <a:ext cx="393540" cy="807215"/>
              <a:chOff x="2208531" y="419166"/>
              <a:chExt cx="393540" cy="807215"/>
            </a:xfrm>
          </p:grpSpPr>
          <p:cxnSp>
            <p:nvCxnSpPr>
              <p:cNvPr id="440" name="Gerade Verbindung 439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1" name="Gerade Verbindung 440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2" name="Gerade Verbindung 441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3" name="Gerade Verbindung 442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Gruppieren 34"/>
          <p:cNvGrpSpPr/>
          <p:nvPr/>
        </p:nvGrpSpPr>
        <p:grpSpPr>
          <a:xfrm>
            <a:off x="2499786" y="4031574"/>
            <a:ext cx="900000" cy="900466"/>
            <a:chOff x="1864545" y="4041737"/>
            <a:chExt cx="900000" cy="900466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8" t="19349" r="24508" b="22971"/>
            <a:stretch/>
          </p:blipFill>
          <p:spPr bwMode="auto">
            <a:xfrm>
              <a:off x="1864545" y="4042203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44" name="Gruppieren 443"/>
            <p:cNvGrpSpPr/>
            <p:nvPr/>
          </p:nvGrpSpPr>
          <p:grpSpPr>
            <a:xfrm>
              <a:off x="2203228" y="4041737"/>
              <a:ext cx="393540" cy="807215"/>
              <a:chOff x="2208531" y="419166"/>
              <a:chExt cx="393540" cy="807215"/>
            </a:xfrm>
          </p:grpSpPr>
          <p:cxnSp>
            <p:nvCxnSpPr>
              <p:cNvPr id="445" name="Gerade Verbindung 444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6" name="Gerade Verbindung 445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7" name="Gerade Verbindung 446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8" name="Gerade Verbindung 447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6" name="Gruppieren 35"/>
          <p:cNvGrpSpPr/>
          <p:nvPr/>
        </p:nvGrpSpPr>
        <p:grpSpPr>
          <a:xfrm>
            <a:off x="2499786" y="4860032"/>
            <a:ext cx="900000" cy="900000"/>
            <a:chOff x="1857954" y="4942203"/>
            <a:chExt cx="900000" cy="90000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96" t="19167" r="25069" b="23154"/>
            <a:stretch/>
          </p:blipFill>
          <p:spPr bwMode="auto">
            <a:xfrm>
              <a:off x="1857954" y="4942203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49" name="Gruppieren 448"/>
            <p:cNvGrpSpPr/>
            <p:nvPr/>
          </p:nvGrpSpPr>
          <p:grpSpPr>
            <a:xfrm>
              <a:off x="2201084" y="4945156"/>
              <a:ext cx="393540" cy="807215"/>
              <a:chOff x="2208531" y="419166"/>
              <a:chExt cx="393540" cy="807215"/>
            </a:xfrm>
          </p:grpSpPr>
          <p:cxnSp>
            <p:nvCxnSpPr>
              <p:cNvPr id="450" name="Gerade Verbindung 449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1" name="Gerade Verbindung 450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2" name="Gerade Verbindung 451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3" name="Gerade Verbindung 452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Gruppieren 30"/>
          <p:cNvGrpSpPr/>
          <p:nvPr/>
        </p:nvGrpSpPr>
        <p:grpSpPr>
          <a:xfrm>
            <a:off x="3665559" y="3203848"/>
            <a:ext cx="900000" cy="900000"/>
            <a:chOff x="3303245" y="3129164"/>
            <a:chExt cx="900000" cy="900000"/>
          </a:xfrm>
        </p:grpSpPr>
        <p:pic>
          <p:nvPicPr>
            <p:cNvPr id="56" name="Picture 20"/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1" t="18818" r="24514" b="23503"/>
            <a:stretch/>
          </p:blipFill>
          <p:spPr bwMode="auto">
            <a:xfrm>
              <a:off x="3303245" y="3129164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54" name="Gruppieren 453"/>
            <p:cNvGrpSpPr/>
            <p:nvPr/>
          </p:nvGrpSpPr>
          <p:grpSpPr>
            <a:xfrm>
              <a:off x="3642680" y="3130709"/>
              <a:ext cx="393540" cy="807215"/>
              <a:chOff x="2208531" y="419166"/>
              <a:chExt cx="393540" cy="807215"/>
            </a:xfrm>
          </p:grpSpPr>
          <p:cxnSp>
            <p:nvCxnSpPr>
              <p:cNvPr id="455" name="Gerade Verbindung 454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6" name="Gerade Verbindung 455"/>
              <p:cNvCxnSpPr/>
              <p:nvPr/>
            </p:nvCxnSpPr>
            <p:spPr>
              <a:xfrm flipH="1">
                <a:off x="2410401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7" name="Gerade Verbindung 456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8" name="Gerade Verbindung 457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Gruppieren 33"/>
          <p:cNvGrpSpPr/>
          <p:nvPr/>
        </p:nvGrpSpPr>
        <p:grpSpPr>
          <a:xfrm>
            <a:off x="3665559" y="4032040"/>
            <a:ext cx="900000" cy="900000"/>
            <a:chOff x="3292657" y="4042203"/>
            <a:chExt cx="900000" cy="900000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62" t="18997" r="25104" b="23323"/>
            <a:stretch/>
          </p:blipFill>
          <p:spPr bwMode="auto">
            <a:xfrm>
              <a:off x="3292657" y="4042203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59" name="Gruppieren 458"/>
            <p:cNvGrpSpPr/>
            <p:nvPr/>
          </p:nvGrpSpPr>
          <p:grpSpPr>
            <a:xfrm>
              <a:off x="3584296" y="4046362"/>
              <a:ext cx="393540" cy="807215"/>
              <a:chOff x="2208531" y="419166"/>
              <a:chExt cx="393540" cy="807215"/>
            </a:xfrm>
          </p:grpSpPr>
          <p:cxnSp>
            <p:nvCxnSpPr>
              <p:cNvPr id="460" name="Gerade Verbindung 459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1" name="Gerade Verbindung 460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2" name="Gerade Verbindung 461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3" name="Gerade Verbindung 462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Gruppieren 36"/>
          <p:cNvGrpSpPr/>
          <p:nvPr/>
        </p:nvGrpSpPr>
        <p:grpSpPr>
          <a:xfrm>
            <a:off x="3665559" y="4860032"/>
            <a:ext cx="900000" cy="900000"/>
            <a:chOff x="3301707" y="4937392"/>
            <a:chExt cx="900000" cy="900000"/>
          </a:xfrm>
        </p:grpSpPr>
        <p:pic>
          <p:nvPicPr>
            <p:cNvPr id="229" name="Picture 22"/>
            <p:cNvPicPr>
              <a:picLocks noChangeAspect="1" noChangeArrowheads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73" t="18817" r="24792" b="23504"/>
            <a:stretch/>
          </p:blipFill>
          <p:spPr bwMode="auto">
            <a:xfrm>
              <a:off x="3301707" y="4937392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64" name="Gruppieren 463"/>
            <p:cNvGrpSpPr/>
            <p:nvPr/>
          </p:nvGrpSpPr>
          <p:grpSpPr>
            <a:xfrm>
              <a:off x="3585020" y="4942518"/>
              <a:ext cx="393540" cy="807215"/>
              <a:chOff x="2208531" y="419166"/>
              <a:chExt cx="393540" cy="807215"/>
            </a:xfrm>
          </p:grpSpPr>
          <p:cxnSp>
            <p:nvCxnSpPr>
              <p:cNvPr id="465" name="Gerade Verbindung 464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6" name="Gerade Verbindung 465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7" name="Gerade Verbindung 466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8" name="Gerade Verbindung 467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Gruppieren 31"/>
          <p:cNvGrpSpPr/>
          <p:nvPr/>
        </p:nvGrpSpPr>
        <p:grpSpPr>
          <a:xfrm>
            <a:off x="4833256" y="3203848"/>
            <a:ext cx="900000" cy="900000"/>
            <a:chOff x="4727321" y="3133278"/>
            <a:chExt cx="900000" cy="900000"/>
          </a:xfrm>
        </p:grpSpPr>
        <p:pic>
          <p:nvPicPr>
            <p:cNvPr id="59" name="Picture 25"/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73" t="19011" r="25093" b="23309"/>
            <a:stretch/>
          </p:blipFill>
          <p:spPr bwMode="auto">
            <a:xfrm>
              <a:off x="4727321" y="3133278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69" name="Gruppieren 468"/>
            <p:cNvGrpSpPr/>
            <p:nvPr/>
          </p:nvGrpSpPr>
          <p:grpSpPr>
            <a:xfrm>
              <a:off x="5068790" y="3134958"/>
              <a:ext cx="393540" cy="809747"/>
              <a:chOff x="2208531" y="416634"/>
              <a:chExt cx="393540" cy="809747"/>
            </a:xfrm>
          </p:grpSpPr>
          <p:cxnSp>
            <p:nvCxnSpPr>
              <p:cNvPr id="470" name="Gerade Verbindung 469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Gerade Verbindung 470"/>
              <p:cNvCxnSpPr/>
              <p:nvPr/>
            </p:nvCxnSpPr>
            <p:spPr>
              <a:xfrm flipH="1">
                <a:off x="2415015" y="416634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6" name="Gerade Verbindung 475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7" name="Gerade Verbindung 476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5" name="Gruppieren 64"/>
          <p:cNvGrpSpPr/>
          <p:nvPr/>
        </p:nvGrpSpPr>
        <p:grpSpPr>
          <a:xfrm>
            <a:off x="4833256" y="4032040"/>
            <a:ext cx="900000" cy="900000"/>
            <a:chOff x="4727321" y="4030549"/>
            <a:chExt cx="900000" cy="900000"/>
          </a:xfrm>
        </p:grpSpPr>
        <p:pic>
          <p:nvPicPr>
            <p:cNvPr id="273" name="Picture 26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59" t="18895" r="24807" b="23425"/>
            <a:stretch/>
          </p:blipFill>
          <p:spPr bwMode="auto">
            <a:xfrm>
              <a:off x="4727321" y="4030549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78" name="Gruppieren 477"/>
            <p:cNvGrpSpPr/>
            <p:nvPr/>
          </p:nvGrpSpPr>
          <p:grpSpPr>
            <a:xfrm>
              <a:off x="5051469" y="4036461"/>
              <a:ext cx="393540" cy="807215"/>
              <a:chOff x="2208531" y="419166"/>
              <a:chExt cx="393540" cy="807215"/>
            </a:xfrm>
          </p:grpSpPr>
          <p:cxnSp>
            <p:nvCxnSpPr>
              <p:cNvPr id="479" name="Gerade Verbindung 478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0" name="Gerade Verbindung 479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1" name="Gerade Verbindung 480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2" name="Gerade Verbindung 481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Gruppieren 37"/>
          <p:cNvGrpSpPr/>
          <p:nvPr/>
        </p:nvGrpSpPr>
        <p:grpSpPr>
          <a:xfrm>
            <a:off x="4833256" y="4860032"/>
            <a:ext cx="900000" cy="900000"/>
            <a:chOff x="4731834" y="4930549"/>
            <a:chExt cx="900000" cy="900000"/>
          </a:xfrm>
        </p:grpSpPr>
        <p:pic>
          <p:nvPicPr>
            <p:cNvPr id="371" name="Picture 27"/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58" t="18985" r="24508" b="23335"/>
            <a:stretch/>
          </p:blipFill>
          <p:spPr bwMode="auto">
            <a:xfrm>
              <a:off x="4731834" y="4930549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83" name="Gruppieren 482"/>
            <p:cNvGrpSpPr/>
            <p:nvPr/>
          </p:nvGrpSpPr>
          <p:grpSpPr>
            <a:xfrm>
              <a:off x="5029528" y="4932416"/>
              <a:ext cx="393540" cy="807215"/>
              <a:chOff x="2208531" y="419166"/>
              <a:chExt cx="393540" cy="807215"/>
            </a:xfrm>
          </p:grpSpPr>
          <p:cxnSp>
            <p:nvCxnSpPr>
              <p:cNvPr id="484" name="Gerade Verbindung 483"/>
              <p:cNvCxnSpPr/>
              <p:nvPr/>
            </p:nvCxnSpPr>
            <p:spPr>
              <a:xfrm flipH="1">
                <a:off x="2282015" y="41916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5" name="Gerade Verbindung 484"/>
              <p:cNvCxnSpPr/>
              <p:nvPr/>
            </p:nvCxnSpPr>
            <p:spPr>
              <a:xfrm flipH="1">
                <a:off x="2415163" y="42379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6" name="Gerade Verbindung 485"/>
              <p:cNvCxnSpPr/>
              <p:nvPr/>
            </p:nvCxnSpPr>
            <p:spPr>
              <a:xfrm flipH="1">
                <a:off x="2600876" y="42171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7" name="Gerade Verbindung 486"/>
              <p:cNvCxnSpPr/>
              <p:nvPr/>
            </p:nvCxnSpPr>
            <p:spPr>
              <a:xfrm>
                <a:off x="2208531" y="4196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Gruppieren 62"/>
          <p:cNvGrpSpPr/>
          <p:nvPr/>
        </p:nvGrpSpPr>
        <p:grpSpPr>
          <a:xfrm>
            <a:off x="2499786" y="7344408"/>
            <a:ext cx="900000" cy="900000"/>
            <a:chOff x="1869597" y="7731596"/>
            <a:chExt cx="900000" cy="900000"/>
          </a:xfrm>
        </p:grpSpPr>
        <p:pic>
          <p:nvPicPr>
            <p:cNvPr id="412" name="Picture 2"/>
            <p:cNvPicPr>
              <a:picLocks noChangeAspect="1" noChangeArrowheads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81" t="18935" r="36401" b="23501"/>
            <a:stretch/>
          </p:blipFill>
          <p:spPr bwMode="auto">
            <a:xfrm>
              <a:off x="1869597" y="7731596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88" name="Gruppieren 487"/>
            <p:cNvGrpSpPr/>
            <p:nvPr/>
          </p:nvGrpSpPr>
          <p:grpSpPr>
            <a:xfrm>
              <a:off x="2143320" y="7737484"/>
              <a:ext cx="382744" cy="805722"/>
              <a:chOff x="2221861" y="6805389"/>
              <a:chExt cx="382744" cy="805722"/>
            </a:xfrm>
          </p:grpSpPr>
          <p:cxnSp>
            <p:nvCxnSpPr>
              <p:cNvPr id="489" name="Gerade Verbindung 488"/>
              <p:cNvCxnSpPr/>
              <p:nvPr/>
            </p:nvCxnSpPr>
            <p:spPr>
              <a:xfrm flipH="1">
                <a:off x="2290539" y="6805389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0" name="Gerade Verbindung 489"/>
              <p:cNvCxnSpPr/>
              <p:nvPr/>
            </p:nvCxnSpPr>
            <p:spPr>
              <a:xfrm flipH="1">
                <a:off x="2407466" y="6806444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1" name="Gerade Verbindung 490"/>
              <p:cNvCxnSpPr/>
              <p:nvPr/>
            </p:nvCxnSpPr>
            <p:spPr>
              <a:xfrm flipH="1">
                <a:off x="2603410" y="680644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2" name="Gerade Verbindung 491"/>
              <p:cNvCxnSpPr/>
              <p:nvPr/>
            </p:nvCxnSpPr>
            <p:spPr>
              <a:xfrm>
                <a:off x="2221861" y="6805860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4" name="Gruppieren 63"/>
          <p:cNvGrpSpPr/>
          <p:nvPr/>
        </p:nvGrpSpPr>
        <p:grpSpPr>
          <a:xfrm>
            <a:off x="1052736" y="7344408"/>
            <a:ext cx="900000" cy="900000"/>
            <a:chOff x="469056" y="7795969"/>
            <a:chExt cx="900000" cy="900000"/>
          </a:xfrm>
        </p:grpSpPr>
        <p:pic>
          <p:nvPicPr>
            <p:cNvPr id="1060" name="Picture 36"/>
            <p:cNvPicPr>
              <a:picLocks noChangeAspect="1" noChangeArrowheads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45" t="18962" r="36837" b="23474"/>
            <a:stretch/>
          </p:blipFill>
          <p:spPr bwMode="auto">
            <a:xfrm>
              <a:off x="469056" y="7795969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508" name="Gruppieren 507"/>
            <p:cNvGrpSpPr/>
            <p:nvPr/>
          </p:nvGrpSpPr>
          <p:grpSpPr>
            <a:xfrm>
              <a:off x="747113" y="7798546"/>
              <a:ext cx="382744" cy="805722"/>
              <a:chOff x="2221861" y="6805389"/>
              <a:chExt cx="382744" cy="805722"/>
            </a:xfrm>
          </p:grpSpPr>
          <p:cxnSp>
            <p:nvCxnSpPr>
              <p:cNvPr id="509" name="Gerade Verbindung 508"/>
              <p:cNvCxnSpPr/>
              <p:nvPr/>
            </p:nvCxnSpPr>
            <p:spPr>
              <a:xfrm flipH="1">
                <a:off x="2290539" y="6805389"/>
                <a:ext cx="1946" cy="805088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Gerade Verbindung 509"/>
              <p:cNvCxnSpPr/>
              <p:nvPr/>
            </p:nvCxnSpPr>
            <p:spPr>
              <a:xfrm flipH="1">
                <a:off x="2411276" y="6806444"/>
                <a:ext cx="148" cy="801056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Gerade Verbindung 510"/>
              <p:cNvCxnSpPr/>
              <p:nvPr/>
            </p:nvCxnSpPr>
            <p:spPr>
              <a:xfrm flipH="1">
                <a:off x="2603410" y="6806444"/>
                <a:ext cx="1195" cy="804667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Gerade Verbindung 511"/>
              <p:cNvCxnSpPr/>
              <p:nvPr/>
            </p:nvCxnSpPr>
            <p:spPr>
              <a:xfrm>
                <a:off x="2221861" y="6805860"/>
                <a:ext cx="724" cy="804066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4" name="Gruppieren 53"/>
          <p:cNvGrpSpPr/>
          <p:nvPr/>
        </p:nvGrpSpPr>
        <p:grpSpPr>
          <a:xfrm>
            <a:off x="1052736" y="5687572"/>
            <a:ext cx="900000" cy="900652"/>
            <a:chOff x="461108" y="5907884"/>
            <a:chExt cx="900000" cy="900652"/>
          </a:xfrm>
        </p:grpSpPr>
        <p:pic>
          <p:nvPicPr>
            <p:cNvPr id="62" name="Picture 29"/>
            <p:cNvPicPr>
              <a:picLocks noChangeAspect="1" noChangeArrowheads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91" t="19056" r="22495" b="23032"/>
            <a:stretch/>
          </p:blipFill>
          <p:spPr bwMode="auto">
            <a:xfrm>
              <a:off x="461108" y="5908536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513" name="Gruppieren 512"/>
            <p:cNvGrpSpPr/>
            <p:nvPr/>
          </p:nvGrpSpPr>
          <p:grpSpPr>
            <a:xfrm>
              <a:off x="714345" y="5907884"/>
              <a:ext cx="415500" cy="811958"/>
              <a:chOff x="2200303" y="5901183"/>
              <a:chExt cx="415500" cy="811958"/>
            </a:xfrm>
          </p:grpSpPr>
          <p:cxnSp>
            <p:nvCxnSpPr>
              <p:cNvPr id="514" name="Gerade Verbindung 513"/>
              <p:cNvCxnSpPr/>
              <p:nvPr/>
            </p:nvCxnSpPr>
            <p:spPr>
              <a:xfrm flipH="1">
                <a:off x="2293761" y="5908053"/>
                <a:ext cx="1946" cy="805088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" name="Gerade Verbindung 514"/>
              <p:cNvCxnSpPr/>
              <p:nvPr/>
            </p:nvCxnSpPr>
            <p:spPr>
              <a:xfrm flipH="1">
                <a:off x="2432919" y="5905577"/>
                <a:ext cx="148" cy="801056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" name="Gerade Verbindung 515"/>
              <p:cNvCxnSpPr/>
              <p:nvPr/>
            </p:nvCxnSpPr>
            <p:spPr>
              <a:xfrm flipH="1">
                <a:off x="2614608" y="5904944"/>
                <a:ext cx="1195" cy="804667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" name="Gerade Verbindung 516"/>
              <p:cNvCxnSpPr/>
              <p:nvPr/>
            </p:nvCxnSpPr>
            <p:spPr>
              <a:xfrm>
                <a:off x="2200303" y="5901183"/>
                <a:ext cx="724" cy="804066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Gruppieren 18"/>
          <p:cNvGrpSpPr/>
          <p:nvPr/>
        </p:nvGrpSpPr>
        <p:grpSpPr>
          <a:xfrm>
            <a:off x="1052736" y="719672"/>
            <a:ext cx="900000" cy="900000"/>
            <a:chOff x="461108" y="419928"/>
            <a:chExt cx="900000" cy="900000"/>
          </a:xfrm>
        </p:grpSpPr>
        <p:pic>
          <p:nvPicPr>
            <p:cNvPr id="42" name="Picture 2"/>
            <p:cNvPicPr>
              <a:picLocks noChangeAspect="1" noChangeArrowheads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07" t="18837" r="26118" b="23946"/>
            <a:stretch/>
          </p:blipFill>
          <p:spPr bwMode="auto">
            <a:xfrm>
              <a:off x="461108" y="419928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518" name="Gruppieren 517"/>
            <p:cNvGrpSpPr/>
            <p:nvPr/>
          </p:nvGrpSpPr>
          <p:grpSpPr>
            <a:xfrm>
              <a:off x="705660" y="426851"/>
              <a:ext cx="439684" cy="799072"/>
              <a:chOff x="2123339" y="421087"/>
              <a:chExt cx="439684" cy="799072"/>
            </a:xfrm>
          </p:grpSpPr>
          <p:cxnSp>
            <p:nvCxnSpPr>
              <p:cNvPr id="519" name="Gerade Verbindung 518"/>
              <p:cNvCxnSpPr/>
              <p:nvPr/>
            </p:nvCxnSpPr>
            <p:spPr>
              <a:xfrm flipH="1">
                <a:off x="2248512" y="421448"/>
                <a:ext cx="652" cy="794213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" name="Gerade Verbindung 519"/>
              <p:cNvCxnSpPr/>
              <p:nvPr/>
            </p:nvCxnSpPr>
            <p:spPr>
              <a:xfrm flipH="1">
                <a:off x="2379423" y="422238"/>
                <a:ext cx="652" cy="794213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Gerade Verbindung 520"/>
              <p:cNvCxnSpPr/>
              <p:nvPr/>
            </p:nvCxnSpPr>
            <p:spPr>
              <a:xfrm flipH="1">
                <a:off x="2562371" y="425946"/>
                <a:ext cx="652" cy="794213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Gerade Verbindung 521"/>
              <p:cNvCxnSpPr/>
              <p:nvPr/>
            </p:nvCxnSpPr>
            <p:spPr>
              <a:xfrm flipH="1">
                <a:off x="2123339" y="421087"/>
                <a:ext cx="652" cy="794213"/>
              </a:xfrm>
              <a:prstGeom prst="line">
                <a:avLst/>
              </a:prstGeom>
              <a:ln w="6350">
                <a:solidFill>
                  <a:srgbClr val="00B0F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5" name="Gruppieren 534"/>
          <p:cNvGrpSpPr/>
          <p:nvPr/>
        </p:nvGrpSpPr>
        <p:grpSpPr>
          <a:xfrm>
            <a:off x="1115711" y="8156018"/>
            <a:ext cx="801121" cy="664454"/>
            <a:chOff x="1971621" y="-173527"/>
            <a:chExt cx="801121" cy="664454"/>
          </a:xfrm>
        </p:grpSpPr>
        <p:sp>
          <p:nvSpPr>
            <p:cNvPr id="536" name="Textfeld 535"/>
            <p:cNvSpPr txBox="1"/>
            <p:nvPr/>
          </p:nvSpPr>
          <p:spPr>
            <a:xfrm rot="16200000">
              <a:off x="1838256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subG1</a:t>
              </a:r>
              <a:endParaRPr lang="de-CH" sz="800" dirty="0"/>
            </a:p>
          </p:txBody>
        </p:sp>
        <p:sp>
          <p:nvSpPr>
            <p:cNvPr id="537" name="Textfeld 536"/>
            <p:cNvSpPr txBox="1"/>
            <p:nvPr/>
          </p:nvSpPr>
          <p:spPr>
            <a:xfrm rot="16200000">
              <a:off x="1975384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G0/G1</a:t>
              </a:r>
              <a:endParaRPr lang="de-CH" sz="800" dirty="0"/>
            </a:p>
          </p:txBody>
        </p:sp>
        <p:sp>
          <p:nvSpPr>
            <p:cNvPr id="538" name="Textfeld 537"/>
            <p:cNvSpPr txBox="1"/>
            <p:nvPr/>
          </p:nvSpPr>
          <p:spPr>
            <a:xfrm rot="16200000">
              <a:off x="2083106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</a:t>
              </a:r>
              <a:endParaRPr lang="de-CH" sz="800" dirty="0"/>
            </a:p>
          </p:txBody>
        </p:sp>
        <p:sp>
          <p:nvSpPr>
            <p:cNvPr id="539" name="Textfeld 538"/>
            <p:cNvSpPr txBox="1"/>
            <p:nvPr/>
          </p:nvSpPr>
          <p:spPr>
            <a:xfrm rot="16200000">
              <a:off x="2244152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G2/M</a:t>
              </a:r>
              <a:endParaRPr lang="de-CH" sz="800" dirty="0"/>
            </a:p>
          </p:txBody>
        </p:sp>
        <p:sp>
          <p:nvSpPr>
            <p:cNvPr id="540" name="Textfeld 539"/>
            <p:cNvSpPr txBox="1"/>
            <p:nvPr/>
          </p:nvSpPr>
          <p:spPr>
            <a:xfrm rot="16200000">
              <a:off x="2336498" y="54683"/>
              <a:ext cx="6570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aneuploid</a:t>
              </a:r>
              <a:endParaRPr lang="de-CH" sz="800" dirty="0"/>
            </a:p>
          </p:txBody>
        </p:sp>
      </p:grpSp>
      <p:sp>
        <p:nvSpPr>
          <p:cNvPr id="245" name="Textfeld 244"/>
          <p:cNvSpPr txBox="1"/>
          <p:nvPr/>
        </p:nvSpPr>
        <p:spPr>
          <a:xfrm>
            <a:off x="5728169" y="984438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d1</a:t>
            </a:r>
            <a:endParaRPr lang="de-CH" sz="1200" dirty="0"/>
          </a:p>
        </p:txBody>
      </p:sp>
      <p:sp>
        <p:nvSpPr>
          <p:cNvPr id="246" name="Textfeld 245"/>
          <p:cNvSpPr txBox="1"/>
          <p:nvPr/>
        </p:nvSpPr>
        <p:spPr>
          <a:xfrm>
            <a:off x="5733256" y="5139818"/>
            <a:ext cx="572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 smtClean="0"/>
              <a:t>rec</a:t>
            </a:r>
            <a:r>
              <a:rPr lang="de-CH" sz="1200" dirty="0" smtClean="0"/>
              <a:t> d3</a:t>
            </a:r>
            <a:endParaRPr lang="de-CH" sz="1200" dirty="0"/>
          </a:p>
        </p:txBody>
      </p:sp>
      <p:sp>
        <p:nvSpPr>
          <p:cNvPr id="251" name="Textfeld 250"/>
          <p:cNvSpPr txBox="1"/>
          <p:nvPr/>
        </p:nvSpPr>
        <p:spPr>
          <a:xfrm>
            <a:off x="5733256" y="5957190"/>
            <a:ext cx="572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d6</a:t>
            </a:r>
            <a:endParaRPr lang="de-CH" sz="1200" dirty="0"/>
          </a:p>
        </p:txBody>
      </p:sp>
      <p:sp>
        <p:nvSpPr>
          <p:cNvPr id="256" name="Textfeld 255"/>
          <p:cNvSpPr txBox="1"/>
          <p:nvPr/>
        </p:nvSpPr>
        <p:spPr>
          <a:xfrm>
            <a:off x="5733256" y="4298979"/>
            <a:ext cx="572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d2</a:t>
            </a:r>
            <a:endParaRPr lang="de-CH" sz="1200" dirty="0"/>
          </a:p>
        </p:txBody>
      </p:sp>
      <p:sp>
        <p:nvSpPr>
          <p:cNvPr id="261" name="Textfeld 260"/>
          <p:cNvSpPr txBox="1"/>
          <p:nvPr/>
        </p:nvSpPr>
        <p:spPr>
          <a:xfrm>
            <a:off x="5733256" y="3479932"/>
            <a:ext cx="572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d1</a:t>
            </a:r>
            <a:endParaRPr lang="de-CH" sz="1200" dirty="0"/>
          </a:p>
        </p:txBody>
      </p:sp>
      <p:sp>
        <p:nvSpPr>
          <p:cNvPr id="269" name="Textfeld 268"/>
          <p:cNvSpPr txBox="1"/>
          <p:nvPr/>
        </p:nvSpPr>
        <p:spPr>
          <a:xfrm>
            <a:off x="5733256" y="2644459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d3</a:t>
            </a:r>
            <a:endParaRPr lang="de-CH" sz="1200" dirty="0"/>
          </a:p>
        </p:txBody>
      </p:sp>
      <p:sp>
        <p:nvSpPr>
          <p:cNvPr id="270" name="Textfeld 269"/>
          <p:cNvSpPr txBox="1"/>
          <p:nvPr/>
        </p:nvSpPr>
        <p:spPr>
          <a:xfrm>
            <a:off x="5728169" y="1811708"/>
            <a:ext cx="3433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smtClean="0"/>
              <a:t>d2</a:t>
            </a:r>
            <a:endParaRPr lang="de-CH" sz="1200" dirty="0"/>
          </a:p>
        </p:txBody>
      </p:sp>
      <p:sp>
        <p:nvSpPr>
          <p:cNvPr id="271" name="Textfeld 270"/>
          <p:cNvSpPr txBox="1"/>
          <p:nvPr/>
        </p:nvSpPr>
        <p:spPr>
          <a:xfrm>
            <a:off x="5733256" y="7613424"/>
            <a:ext cx="650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d14</a:t>
            </a:r>
            <a:endParaRPr lang="de-CH" sz="1200" dirty="0"/>
          </a:p>
        </p:txBody>
      </p:sp>
      <p:sp>
        <p:nvSpPr>
          <p:cNvPr id="272" name="Textfeld 271"/>
          <p:cNvSpPr txBox="1"/>
          <p:nvPr/>
        </p:nvSpPr>
        <p:spPr>
          <a:xfrm>
            <a:off x="5733256" y="6784064"/>
            <a:ext cx="6506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 err="1"/>
              <a:t>r</a:t>
            </a:r>
            <a:r>
              <a:rPr lang="de-CH" sz="1200" dirty="0" err="1" smtClean="0"/>
              <a:t>ec</a:t>
            </a:r>
            <a:r>
              <a:rPr lang="de-CH" sz="1200" dirty="0" smtClean="0"/>
              <a:t> d10</a:t>
            </a:r>
            <a:endParaRPr lang="de-CH" sz="1200" dirty="0"/>
          </a:p>
        </p:txBody>
      </p:sp>
      <p:grpSp>
        <p:nvGrpSpPr>
          <p:cNvPr id="39" name="Gruppieren 38"/>
          <p:cNvGrpSpPr/>
          <p:nvPr/>
        </p:nvGrpSpPr>
        <p:grpSpPr>
          <a:xfrm>
            <a:off x="4833256" y="5688224"/>
            <a:ext cx="900000" cy="900000"/>
            <a:chOff x="4731834" y="5962234"/>
            <a:chExt cx="900000" cy="900000"/>
          </a:xfrm>
        </p:grpSpPr>
        <p:pic>
          <p:nvPicPr>
            <p:cNvPr id="389" name="Picture 12"/>
            <p:cNvPicPr>
              <a:picLocks noChangeAspect="1" noChangeArrowheads="1"/>
            </p:cNvPicPr>
            <p:nvPr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74" t="19359" r="22313" b="22729"/>
            <a:stretch/>
          </p:blipFill>
          <p:spPr bwMode="auto">
            <a:xfrm>
              <a:off x="4731834" y="5962234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6" name="Gruppieren 15"/>
            <p:cNvGrpSpPr/>
            <p:nvPr/>
          </p:nvGrpSpPr>
          <p:grpSpPr>
            <a:xfrm>
              <a:off x="5050745" y="5963620"/>
              <a:ext cx="405644" cy="808197"/>
              <a:chOff x="5050745" y="5963620"/>
              <a:chExt cx="405644" cy="808197"/>
            </a:xfrm>
          </p:grpSpPr>
          <p:cxnSp>
            <p:nvCxnSpPr>
              <p:cNvPr id="257" name="Gerade Verbindung 256"/>
              <p:cNvCxnSpPr/>
              <p:nvPr/>
            </p:nvCxnSpPr>
            <p:spPr>
              <a:xfrm flipH="1">
                <a:off x="5130537" y="5966729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Gerade Verbindung 257"/>
              <p:cNvCxnSpPr/>
              <p:nvPr/>
            </p:nvCxnSpPr>
            <p:spPr>
              <a:xfrm flipH="1">
                <a:off x="5273505" y="5964253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Gerade Verbindung 258"/>
              <p:cNvCxnSpPr/>
              <p:nvPr/>
            </p:nvCxnSpPr>
            <p:spPr>
              <a:xfrm flipH="1">
                <a:off x="5455194" y="5963620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Gerade Verbindung 259"/>
              <p:cNvCxnSpPr/>
              <p:nvPr/>
            </p:nvCxnSpPr>
            <p:spPr>
              <a:xfrm>
                <a:off x="5050745" y="5963669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Gruppieren 57"/>
          <p:cNvGrpSpPr/>
          <p:nvPr/>
        </p:nvGrpSpPr>
        <p:grpSpPr>
          <a:xfrm>
            <a:off x="4833256" y="6516216"/>
            <a:ext cx="900000" cy="901834"/>
            <a:chOff x="4737613" y="6860064"/>
            <a:chExt cx="900000" cy="901834"/>
          </a:xfrm>
        </p:grpSpPr>
        <p:pic>
          <p:nvPicPr>
            <p:cNvPr id="395" name="Picture 13"/>
            <p:cNvPicPr>
              <a:picLocks noChangeAspect="1" noChangeArrowheads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74" t="19359" r="22313" b="22729"/>
            <a:stretch/>
          </p:blipFill>
          <p:spPr bwMode="auto">
            <a:xfrm>
              <a:off x="4737613" y="6861898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7" name="Gruppieren 16"/>
            <p:cNvGrpSpPr/>
            <p:nvPr/>
          </p:nvGrpSpPr>
          <p:grpSpPr>
            <a:xfrm>
              <a:off x="5061402" y="6860064"/>
              <a:ext cx="404785" cy="810978"/>
              <a:chOff x="5061402" y="6860064"/>
              <a:chExt cx="404785" cy="810978"/>
            </a:xfrm>
          </p:grpSpPr>
          <p:cxnSp>
            <p:nvCxnSpPr>
              <p:cNvPr id="262" name="Gerade Verbindung 261"/>
              <p:cNvCxnSpPr/>
              <p:nvPr/>
            </p:nvCxnSpPr>
            <p:spPr>
              <a:xfrm flipH="1">
                <a:off x="5140335" y="686317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Gerade Verbindung 262"/>
              <p:cNvCxnSpPr/>
              <p:nvPr/>
            </p:nvCxnSpPr>
            <p:spPr>
              <a:xfrm flipH="1">
                <a:off x="5283303" y="6860697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Gerade Verbindung 263"/>
              <p:cNvCxnSpPr/>
              <p:nvPr/>
            </p:nvCxnSpPr>
            <p:spPr>
              <a:xfrm flipH="1">
                <a:off x="5464992" y="686006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Gerade Verbindung 264"/>
              <p:cNvCxnSpPr/>
              <p:nvPr/>
            </p:nvCxnSpPr>
            <p:spPr>
              <a:xfrm>
                <a:off x="5061402" y="6866976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0" name="Gruppieren 59"/>
          <p:cNvGrpSpPr/>
          <p:nvPr/>
        </p:nvGrpSpPr>
        <p:grpSpPr>
          <a:xfrm>
            <a:off x="4833256" y="7344408"/>
            <a:ext cx="900000" cy="900000"/>
            <a:chOff x="4731834" y="7751407"/>
            <a:chExt cx="900000" cy="900000"/>
          </a:xfrm>
        </p:grpSpPr>
        <p:pic>
          <p:nvPicPr>
            <p:cNvPr id="424" name="Picture 3"/>
            <p:cNvPicPr>
              <a:picLocks noChangeAspect="1" noChangeArrowheads="1"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64" t="18975" r="36718" b="23461"/>
            <a:stretch/>
          </p:blipFill>
          <p:spPr bwMode="auto">
            <a:xfrm>
              <a:off x="4731834" y="7751407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503" name="Gruppieren 502"/>
            <p:cNvGrpSpPr/>
            <p:nvPr/>
          </p:nvGrpSpPr>
          <p:grpSpPr>
            <a:xfrm>
              <a:off x="5008135" y="7752984"/>
              <a:ext cx="366286" cy="805089"/>
              <a:chOff x="2221861" y="6805389"/>
              <a:chExt cx="366286" cy="805089"/>
            </a:xfrm>
          </p:grpSpPr>
          <p:cxnSp>
            <p:nvCxnSpPr>
              <p:cNvPr id="504" name="Gerade Verbindung 503"/>
              <p:cNvCxnSpPr/>
              <p:nvPr/>
            </p:nvCxnSpPr>
            <p:spPr>
              <a:xfrm flipH="1">
                <a:off x="2290539" y="6805389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" name="Gerade Verbindung 504"/>
              <p:cNvCxnSpPr/>
              <p:nvPr/>
            </p:nvCxnSpPr>
            <p:spPr>
              <a:xfrm flipH="1">
                <a:off x="2405041" y="6807365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" name="Gerade Verbindung 505"/>
              <p:cNvCxnSpPr/>
              <p:nvPr/>
            </p:nvCxnSpPr>
            <p:spPr>
              <a:xfrm flipH="1">
                <a:off x="2586952" y="680581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Gerade Verbindung 506"/>
              <p:cNvCxnSpPr/>
              <p:nvPr/>
            </p:nvCxnSpPr>
            <p:spPr>
              <a:xfrm>
                <a:off x="2221861" y="6805860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uppieren 39"/>
          <p:cNvGrpSpPr/>
          <p:nvPr/>
        </p:nvGrpSpPr>
        <p:grpSpPr>
          <a:xfrm>
            <a:off x="3672370" y="5688224"/>
            <a:ext cx="900000" cy="900000"/>
            <a:chOff x="3327899" y="5970128"/>
            <a:chExt cx="900000" cy="900000"/>
          </a:xfrm>
        </p:grpSpPr>
        <p:pic>
          <p:nvPicPr>
            <p:cNvPr id="1034" name="Picture 10"/>
            <p:cNvPicPr>
              <a:picLocks noChangeAspect="1" noChangeArrowheads="1"/>
            </p:cNvPicPr>
            <p:nvPr/>
          </p:nvPicPr>
          <p:blipFill rotWithShape="1"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74" t="19359" r="22313" b="22729"/>
            <a:stretch/>
          </p:blipFill>
          <p:spPr bwMode="auto">
            <a:xfrm>
              <a:off x="3327899" y="5970128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4" name="Gruppieren 13"/>
            <p:cNvGrpSpPr/>
            <p:nvPr/>
          </p:nvGrpSpPr>
          <p:grpSpPr>
            <a:xfrm>
              <a:off x="3617197" y="5970128"/>
              <a:ext cx="400804" cy="808197"/>
              <a:chOff x="3617197" y="5970128"/>
              <a:chExt cx="400804" cy="808197"/>
            </a:xfrm>
          </p:grpSpPr>
          <p:cxnSp>
            <p:nvCxnSpPr>
              <p:cNvPr id="252" name="Gerade Verbindung 251"/>
              <p:cNvCxnSpPr/>
              <p:nvPr/>
            </p:nvCxnSpPr>
            <p:spPr>
              <a:xfrm flipH="1">
                <a:off x="3692149" y="5973237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Gerade Verbindung 252"/>
              <p:cNvCxnSpPr/>
              <p:nvPr/>
            </p:nvCxnSpPr>
            <p:spPr>
              <a:xfrm flipH="1">
                <a:off x="3835117" y="597076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Gerade Verbindung 253"/>
              <p:cNvCxnSpPr/>
              <p:nvPr/>
            </p:nvCxnSpPr>
            <p:spPr>
              <a:xfrm flipH="1">
                <a:off x="4016806" y="5970128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Gerade Verbindung 254"/>
              <p:cNvCxnSpPr/>
              <p:nvPr/>
            </p:nvCxnSpPr>
            <p:spPr>
              <a:xfrm>
                <a:off x="3617197" y="597017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Gruppieren 56"/>
          <p:cNvGrpSpPr/>
          <p:nvPr/>
        </p:nvGrpSpPr>
        <p:grpSpPr>
          <a:xfrm>
            <a:off x="3681128" y="6516216"/>
            <a:ext cx="900000" cy="900000"/>
            <a:chOff x="3336657" y="6865728"/>
            <a:chExt cx="900000" cy="900000"/>
          </a:xfrm>
        </p:grpSpPr>
        <p:pic>
          <p:nvPicPr>
            <p:cNvPr id="401" name="Picture 11"/>
            <p:cNvPicPr>
              <a:picLocks noChangeAspect="1" noChangeArrowheads="1"/>
            </p:cNvPicPr>
            <p:nvPr/>
          </p:nvPicPr>
          <p:blipFill rotWithShape="1"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74" t="19359" r="22313" b="22729"/>
            <a:stretch/>
          </p:blipFill>
          <p:spPr bwMode="auto">
            <a:xfrm>
              <a:off x="3336657" y="6865728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5" name="Gruppieren 14"/>
            <p:cNvGrpSpPr/>
            <p:nvPr/>
          </p:nvGrpSpPr>
          <p:grpSpPr>
            <a:xfrm>
              <a:off x="3670673" y="6867426"/>
              <a:ext cx="397758" cy="805089"/>
              <a:chOff x="3670673" y="6867426"/>
              <a:chExt cx="397758" cy="805089"/>
            </a:xfrm>
          </p:grpSpPr>
          <p:cxnSp>
            <p:nvCxnSpPr>
              <p:cNvPr id="247" name="Gerade Verbindung 246"/>
              <p:cNvCxnSpPr/>
              <p:nvPr/>
            </p:nvCxnSpPr>
            <p:spPr>
              <a:xfrm flipH="1">
                <a:off x="3742579" y="6867426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Gerade Verbindung 247"/>
              <p:cNvCxnSpPr/>
              <p:nvPr/>
            </p:nvCxnSpPr>
            <p:spPr>
              <a:xfrm flipH="1">
                <a:off x="3885547" y="6868481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Gerade Verbindung 248"/>
              <p:cNvCxnSpPr/>
              <p:nvPr/>
            </p:nvCxnSpPr>
            <p:spPr>
              <a:xfrm flipH="1">
                <a:off x="4067236" y="6867848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Gerade Verbindung 249"/>
              <p:cNvCxnSpPr/>
              <p:nvPr/>
            </p:nvCxnSpPr>
            <p:spPr>
              <a:xfrm>
                <a:off x="3670673" y="6867897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1" name="Gruppieren 60"/>
          <p:cNvGrpSpPr/>
          <p:nvPr/>
        </p:nvGrpSpPr>
        <p:grpSpPr>
          <a:xfrm>
            <a:off x="3674819" y="7344408"/>
            <a:ext cx="900000" cy="900000"/>
            <a:chOff x="3330348" y="7761898"/>
            <a:chExt cx="900000" cy="900000"/>
          </a:xfrm>
        </p:grpSpPr>
        <p:pic>
          <p:nvPicPr>
            <p:cNvPr id="418" name="Picture 38"/>
            <p:cNvPicPr>
              <a:picLocks noChangeAspect="1" noChangeArrowheads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77" t="19224" r="36706" b="23212"/>
            <a:stretch/>
          </p:blipFill>
          <p:spPr bwMode="auto">
            <a:xfrm>
              <a:off x="3330348" y="7761898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493" name="Gruppieren 492"/>
            <p:cNvGrpSpPr/>
            <p:nvPr/>
          </p:nvGrpSpPr>
          <p:grpSpPr>
            <a:xfrm>
              <a:off x="3613001" y="7765728"/>
              <a:ext cx="369501" cy="805089"/>
              <a:chOff x="2221861" y="6805389"/>
              <a:chExt cx="369501" cy="805089"/>
            </a:xfrm>
          </p:grpSpPr>
          <p:cxnSp>
            <p:nvCxnSpPr>
              <p:cNvPr id="494" name="Gerade Verbindung 493"/>
              <p:cNvCxnSpPr/>
              <p:nvPr/>
            </p:nvCxnSpPr>
            <p:spPr>
              <a:xfrm flipH="1">
                <a:off x="2290539" y="6805389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5" name="Gerade Verbindung 494"/>
              <p:cNvCxnSpPr/>
              <p:nvPr/>
            </p:nvCxnSpPr>
            <p:spPr>
              <a:xfrm flipH="1">
                <a:off x="2403948" y="6806444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6" name="Gerade Verbindung 495"/>
              <p:cNvCxnSpPr/>
              <p:nvPr/>
            </p:nvCxnSpPr>
            <p:spPr>
              <a:xfrm flipH="1">
                <a:off x="2590167" y="6805811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7" name="Gerade Verbindung 496"/>
              <p:cNvCxnSpPr/>
              <p:nvPr/>
            </p:nvCxnSpPr>
            <p:spPr>
              <a:xfrm>
                <a:off x="2221861" y="6805860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Gruppieren 40"/>
          <p:cNvGrpSpPr/>
          <p:nvPr/>
        </p:nvGrpSpPr>
        <p:grpSpPr>
          <a:xfrm>
            <a:off x="2499786" y="5686711"/>
            <a:ext cx="900000" cy="901513"/>
            <a:chOff x="1869597" y="5904944"/>
            <a:chExt cx="900000" cy="901513"/>
          </a:xfrm>
        </p:grpSpPr>
        <p:pic>
          <p:nvPicPr>
            <p:cNvPr id="377" name="Picture 8"/>
            <p:cNvPicPr>
              <a:picLocks noChangeAspect="1" noChangeArrowheads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74" t="19359" r="22313" b="22729"/>
            <a:stretch/>
          </p:blipFill>
          <p:spPr bwMode="auto">
            <a:xfrm>
              <a:off x="1869597" y="5906457"/>
              <a:ext cx="900000" cy="9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9" name="Gruppieren 8"/>
            <p:cNvGrpSpPr/>
            <p:nvPr/>
          </p:nvGrpSpPr>
          <p:grpSpPr>
            <a:xfrm>
              <a:off x="2221274" y="5904944"/>
              <a:ext cx="394529" cy="808197"/>
              <a:chOff x="2221274" y="5904944"/>
              <a:chExt cx="394529" cy="808197"/>
            </a:xfrm>
          </p:grpSpPr>
          <p:cxnSp>
            <p:nvCxnSpPr>
              <p:cNvPr id="379" name="Gerade Verbindung 378"/>
              <p:cNvCxnSpPr/>
              <p:nvPr/>
            </p:nvCxnSpPr>
            <p:spPr>
              <a:xfrm flipH="1">
                <a:off x="2289951" y="5908053"/>
                <a:ext cx="1946" cy="805088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Gerade Verbindung 379"/>
              <p:cNvCxnSpPr/>
              <p:nvPr/>
            </p:nvCxnSpPr>
            <p:spPr>
              <a:xfrm flipH="1">
                <a:off x="2432919" y="5905577"/>
                <a:ext cx="148" cy="80105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Gerade Verbindung 380"/>
              <p:cNvCxnSpPr/>
              <p:nvPr/>
            </p:nvCxnSpPr>
            <p:spPr>
              <a:xfrm flipH="1">
                <a:off x="2614608" y="5904944"/>
                <a:ext cx="1195" cy="804667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Gerade Verbindung 381"/>
              <p:cNvCxnSpPr/>
              <p:nvPr/>
            </p:nvCxnSpPr>
            <p:spPr>
              <a:xfrm>
                <a:off x="2221274" y="5904993"/>
                <a:ext cx="724" cy="804066"/>
              </a:xfrm>
              <a:prstGeom prst="line">
                <a:avLst/>
              </a:prstGeom>
              <a:ln w="6350">
                <a:solidFill>
                  <a:srgbClr val="FF0000">
                    <a:alpha val="50196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89" name="Textfeld 288"/>
          <p:cNvSpPr txBox="1"/>
          <p:nvPr/>
        </p:nvSpPr>
        <p:spPr>
          <a:xfrm>
            <a:off x="2448221" y="447799"/>
            <a:ext cx="1164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Treatment #1</a:t>
            </a:r>
            <a:endParaRPr lang="de-CH" sz="1400" dirty="0"/>
          </a:p>
        </p:txBody>
      </p:sp>
      <p:grpSp>
        <p:nvGrpSpPr>
          <p:cNvPr id="292" name="Gruppieren 291"/>
          <p:cNvGrpSpPr/>
          <p:nvPr/>
        </p:nvGrpSpPr>
        <p:grpSpPr>
          <a:xfrm>
            <a:off x="959926" y="706108"/>
            <a:ext cx="1019423" cy="979797"/>
            <a:chOff x="903375" y="930334"/>
            <a:chExt cx="1019423" cy="979797"/>
          </a:xfrm>
        </p:grpSpPr>
        <p:cxnSp>
          <p:nvCxnSpPr>
            <p:cNvPr id="293" name="Gerade Verbindung mit Pfeil 292"/>
            <p:cNvCxnSpPr/>
            <p:nvPr/>
          </p:nvCxnSpPr>
          <p:spPr>
            <a:xfrm flipV="1">
              <a:off x="906701" y="930334"/>
              <a:ext cx="0" cy="97737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Gerade Verbindung mit Pfeil 293"/>
            <p:cNvCxnSpPr/>
            <p:nvPr/>
          </p:nvCxnSpPr>
          <p:spPr>
            <a:xfrm>
              <a:off x="903375" y="1910131"/>
              <a:ext cx="101942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5" name="Textfeld 294"/>
          <p:cNvSpPr txBox="1"/>
          <p:nvPr/>
        </p:nvSpPr>
        <p:spPr>
          <a:xfrm rot="16200000">
            <a:off x="629774" y="1296377"/>
            <a:ext cx="4715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 err="1" smtClean="0"/>
              <a:t>count</a:t>
            </a:r>
            <a:endParaRPr lang="de-CH" sz="800" dirty="0"/>
          </a:p>
        </p:txBody>
      </p:sp>
      <p:sp>
        <p:nvSpPr>
          <p:cNvPr id="296" name="Textfeld 295"/>
          <p:cNvSpPr txBox="1"/>
          <p:nvPr/>
        </p:nvSpPr>
        <p:spPr>
          <a:xfrm>
            <a:off x="1044615" y="1683478"/>
            <a:ext cx="4715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 smtClean="0"/>
              <a:t>DAPI</a:t>
            </a:r>
            <a:endParaRPr lang="de-CH" sz="800" dirty="0"/>
          </a:p>
        </p:txBody>
      </p:sp>
      <p:sp>
        <p:nvSpPr>
          <p:cNvPr id="297" name="Textfeld 296"/>
          <p:cNvSpPr txBox="1"/>
          <p:nvPr/>
        </p:nvSpPr>
        <p:spPr>
          <a:xfrm>
            <a:off x="1004041" y="447799"/>
            <a:ext cx="1056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 smtClean="0"/>
              <a:t>u</a:t>
            </a:r>
            <a:r>
              <a:rPr lang="de-CH" sz="1400" dirty="0" err="1" smtClean="0"/>
              <a:t>ntreated</a:t>
            </a:r>
            <a:endParaRPr lang="de-CH" sz="1400" dirty="0"/>
          </a:p>
        </p:txBody>
      </p:sp>
      <p:grpSp>
        <p:nvGrpSpPr>
          <p:cNvPr id="301" name="Gruppieren 300"/>
          <p:cNvGrpSpPr/>
          <p:nvPr/>
        </p:nvGrpSpPr>
        <p:grpSpPr>
          <a:xfrm>
            <a:off x="2558701" y="8156167"/>
            <a:ext cx="801121" cy="664454"/>
            <a:chOff x="1971621" y="-173527"/>
            <a:chExt cx="801121" cy="664454"/>
          </a:xfrm>
        </p:grpSpPr>
        <p:sp>
          <p:nvSpPr>
            <p:cNvPr id="302" name="Textfeld 301"/>
            <p:cNvSpPr txBox="1"/>
            <p:nvPr/>
          </p:nvSpPr>
          <p:spPr>
            <a:xfrm rot="16200000">
              <a:off x="1838256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subG1</a:t>
              </a:r>
              <a:endParaRPr lang="de-CH" sz="800" dirty="0"/>
            </a:p>
          </p:txBody>
        </p:sp>
        <p:sp>
          <p:nvSpPr>
            <p:cNvPr id="303" name="Textfeld 302"/>
            <p:cNvSpPr txBox="1"/>
            <p:nvPr/>
          </p:nvSpPr>
          <p:spPr>
            <a:xfrm rot="16200000">
              <a:off x="1975384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G0/G1</a:t>
              </a:r>
              <a:endParaRPr lang="de-CH" sz="800" dirty="0"/>
            </a:p>
          </p:txBody>
        </p:sp>
        <p:sp>
          <p:nvSpPr>
            <p:cNvPr id="304" name="Textfeld 303"/>
            <p:cNvSpPr txBox="1"/>
            <p:nvPr/>
          </p:nvSpPr>
          <p:spPr>
            <a:xfrm rot="16200000">
              <a:off x="2083106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</a:t>
              </a:r>
              <a:endParaRPr lang="de-CH" sz="800" dirty="0"/>
            </a:p>
          </p:txBody>
        </p:sp>
        <p:sp>
          <p:nvSpPr>
            <p:cNvPr id="305" name="Textfeld 304"/>
            <p:cNvSpPr txBox="1"/>
            <p:nvPr/>
          </p:nvSpPr>
          <p:spPr>
            <a:xfrm rot="16200000">
              <a:off x="2244152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G2/M</a:t>
              </a:r>
              <a:endParaRPr lang="de-CH" sz="800" dirty="0"/>
            </a:p>
          </p:txBody>
        </p:sp>
        <p:sp>
          <p:nvSpPr>
            <p:cNvPr id="306" name="Textfeld 305"/>
            <p:cNvSpPr txBox="1"/>
            <p:nvPr/>
          </p:nvSpPr>
          <p:spPr>
            <a:xfrm rot="16200000">
              <a:off x="2336498" y="54683"/>
              <a:ext cx="6570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aneuploid</a:t>
              </a:r>
              <a:endParaRPr lang="de-CH" sz="800" dirty="0"/>
            </a:p>
          </p:txBody>
        </p:sp>
      </p:grpSp>
      <p:grpSp>
        <p:nvGrpSpPr>
          <p:cNvPr id="307" name="Gruppieren 306"/>
          <p:cNvGrpSpPr/>
          <p:nvPr/>
        </p:nvGrpSpPr>
        <p:grpSpPr>
          <a:xfrm>
            <a:off x="3730567" y="8148047"/>
            <a:ext cx="801121" cy="664454"/>
            <a:chOff x="1971621" y="-173527"/>
            <a:chExt cx="801121" cy="664454"/>
          </a:xfrm>
        </p:grpSpPr>
        <p:sp>
          <p:nvSpPr>
            <p:cNvPr id="308" name="Textfeld 307"/>
            <p:cNvSpPr txBox="1"/>
            <p:nvPr/>
          </p:nvSpPr>
          <p:spPr>
            <a:xfrm rot="16200000">
              <a:off x="1838256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subG1</a:t>
              </a:r>
              <a:endParaRPr lang="de-CH" sz="800" dirty="0"/>
            </a:p>
          </p:txBody>
        </p:sp>
        <p:sp>
          <p:nvSpPr>
            <p:cNvPr id="309" name="Textfeld 308"/>
            <p:cNvSpPr txBox="1"/>
            <p:nvPr/>
          </p:nvSpPr>
          <p:spPr>
            <a:xfrm rot="16200000">
              <a:off x="1975384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G0/G1</a:t>
              </a:r>
              <a:endParaRPr lang="de-CH" sz="800" dirty="0"/>
            </a:p>
          </p:txBody>
        </p:sp>
        <p:sp>
          <p:nvSpPr>
            <p:cNvPr id="314" name="Textfeld 313"/>
            <p:cNvSpPr txBox="1"/>
            <p:nvPr/>
          </p:nvSpPr>
          <p:spPr>
            <a:xfrm rot="16200000">
              <a:off x="2083106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</a:t>
              </a:r>
              <a:endParaRPr lang="de-CH" sz="800" dirty="0"/>
            </a:p>
          </p:txBody>
        </p:sp>
        <p:sp>
          <p:nvSpPr>
            <p:cNvPr id="319" name="Textfeld 318"/>
            <p:cNvSpPr txBox="1"/>
            <p:nvPr/>
          </p:nvSpPr>
          <p:spPr>
            <a:xfrm rot="16200000">
              <a:off x="2244152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G2/M</a:t>
              </a:r>
              <a:endParaRPr lang="de-CH" sz="800" dirty="0"/>
            </a:p>
          </p:txBody>
        </p:sp>
        <p:sp>
          <p:nvSpPr>
            <p:cNvPr id="320" name="Textfeld 319"/>
            <p:cNvSpPr txBox="1"/>
            <p:nvPr/>
          </p:nvSpPr>
          <p:spPr>
            <a:xfrm rot="16200000">
              <a:off x="2336498" y="54683"/>
              <a:ext cx="6570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aneuploid</a:t>
              </a:r>
              <a:endParaRPr lang="de-CH" sz="800" dirty="0"/>
            </a:p>
          </p:txBody>
        </p:sp>
      </p:grpSp>
      <p:grpSp>
        <p:nvGrpSpPr>
          <p:cNvPr id="321" name="Gruppieren 320"/>
          <p:cNvGrpSpPr/>
          <p:nvPr/>
        </p:nvGrpSpPr>
        <p:grpSpPr>
          <a:xfrm>
            <a:off x="4892744" y="8148737"/>
            <a:ext cx="801121" cy="664454"/>
            <a:chOff x="1971621" y="-173527"/>
            <a:chExt cx="801121" cy="664454"/>
          </a:xfrm>
        </p:grpSpPr>
        <p:sp>
          <p:nvSpPr>
            <p:cNvPr id="322" name="Textfeld 321"/>
            <p:cNvSpPr txBox="1"/>
            <p:nvPr/>
          </p:nvSpPr>
          <p:spPr>
            <a:xfrm rot="16200000">
              <a:off x="1838256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subG1</a:t>
              </a:r>
              <a:endParaRPr lang="de-CH" sz="800" dirty="0"/>
            </a:p>
          </p:txBody>
        </p:sp>
        <p:sp>
          <p:nvSpPr>
            <p:cNvPr id="323" name="Textfeld 322"/>
            <p:cNvSpPr txBox="1"/>
            <p:nvPr/>
          </p:nvSpPr>
          <p:spPr>
            <a:xfrm rot="16200000">
              <a:off x="1975384" y="-40162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G0/G1</a:t>
              </a:r>
              <a:endParaRPr lang="de-CH" sz="800" dirty="0"/>
            </a:p>
          </p:txBody>
        </p:sp>
        <p:sp>
          <p:nvSpPr>
            <p:cNvPr id="324" name="Textfeld 323"/>
            <p:cNvSpPr txBox="1"/>
            <p:nvPr/>
          </p:nvSpPr>
          <p:spPr>
            <a:xfrm rot="16200000">
              <a:off x="2083106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S</a:t>
              </a:r>
              <a:endParaRPr lang="de-CH" sz="800" dirty="0"/>
            </a:p>
          </p:txBody>
        </p:sp>
        <p:sp>
          <p:nvSpPr>
            <p:cNvPr id="329" name="Textfeld 328"/>
            <p:cNvSpPr txBox="1"/>
            <p:nvPr/>
          </p:nvSpPr>
          <p:spPr>
            <a:xfrm rot="16200000">
              <a:off x="2244152" y="-23569"/>
              <a:ext cx="48217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G2/M</a:t>
              </a:r>
              <a:endParaRPr lang="de-CH" sz="800" dirty="0"/>
            </a:p>
          </p:txBody>
        </p:sp>
        <p:sp>
          <p:nvSpPr>
            <p:cNvPr id="335" name="Textfeld 334"/>
            <p:cNvSpPr txBox="1"/>
            <p:nvPr/>
          </p:nvSpPr>
          <p:spPr>
            <a:xfrm rot="16200000">
              <a:off x="2336498" y="54683"/>
              <a:ext cx="6570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CH" sz="800" dirty="0" smtClean="0"/>
                <a:t>aneuploid</a:t>
              </a:r>
              <a:endParaRPr lang="de-CH" sz="800" dirty="0"/>
            </a:p>
          </p:txBody>
        </p:sp>
      </p:grpSp>
      <p:sp>
        <p:nvSpPr>
          <p:cNvPr id="336" name="Textfeld 335"/>
          <p:cNvSpPr txBox="1"/>
          <p:nvPr/>
        </p:nvSpPr>
        <p:spPr>
          <a:xfrm>
            <a:off x="3600349" y="447799"/>
            <a:ext cx="1164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Treatment #2</a:t>
            </a:r>
            <a:endParaRPr lang="de-CH" sz="1400" dirty="0"/>
          </a:p>
        </p:txBody>
      </p:sp>
      <p:sp>
        <p:nvSpPr>
          <p:cNvPr id="337" name="Textfeld 336"/>
          <p:cNvSpPr txBox="1"/>
          <p:nvPr/>
        </p:nvSpPr>
        <p:spPr>
          <a:xfrm>
            <a:off x="4752477" y="447799"/>
            <a:ext cx="11648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dirty="0" smtClean="0"/>
              <a:t>Treatment #3</a:t>
            </a:r>
            <a:endParaRPr lang="de-CH" sz="1400" dirty="0"/>
          </a:p>
        </p:txBody>
      </p:sp>
      <p:sp>
        <p:nvSpPr>
          <p:cNvPr id="338" name="Textfeld 337"/>
          <p:cNvSpPr txBox="1"/>
          <p:nvPr/>
        </p:nvSpPr>
        <p:spPr>
          <a:xfrm>
            <a:off x="1004041" y="2915816"/>
            <a:ext cx="1056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 smtClean="0"/>
              <a:t>u</a:t>
            </a:r>
            <a:r>
              <a:rPr lang="de-CH" sz="1400" dirty="0" err="1" smtClean="0"/>
              <a:t>ntreated</a:t>
            </a:r>
            <a:endParaRPr lang="de-CH" sz="1400" dirty="0"/>
          </a:p>
        </p:txBody>
      </p:sp>
      <p:sp>
        <p:nvSpPr>
          <p:cNvPr id="339" name="Textfeld 338"/>
          <p:cNvSpPr txBox="1"/>
          <p:nvPr/>
        </p:nvSpPr>
        <p:spPr>
          <a:xfrm>
            <a:off x="1004041" y="5436096"/>
            <a:ext cx="1056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 smtClean="0"/>
              <a:t>u</a:t>
            </a:r>
            <a:r>
              <a:rPr lang="de-CH" sz="1400" dirty="0" err="1" smtClean="0"/>
              <a:t>ntreated</a:t>
            </a:r>
            <a:endParaRPr lang="de-CH" sz="1400" dirty="0"/>
          </a:p>
        </p:txBody>
      </p:sp>
      <p:sp>
        <p:nvSpPr>
          <p:cNvPr id="340" name="Textfeld 339"/>
          <p:cNvSpPr txBox="1"/>
          <p:nvPr/>
        </p:nvSpPr>
        <p:spPr>
          <a:xfrm>
            <a:off x="1052736" y="7108409"/>
            <a:ext cx="10568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 err="1" smtClean="0"/>
              <a:t>u</a:t>
            </a:r>
            <a:r>
              <a:rPr lang="de-CH" sz="1400" dirty="0" err="1" smtClean="0"/>
              <a:t>ntreated</a:t>
            </a:r>
            <a:endParaRPr lang="de-CH" sz="1400" dirty="0"/>
          </a:p>
        </p:txBody>
      </p:sp>
    </p:spTree>
    <p:extLst>
      <p:ext uri="{BB962C8B-B14F-4D97-AF65-F5344CB8AC3E}">
        <p14:creationId xmlns:p14="http://schemas.microsoft.com/office/powerpoint/2010/main" val="16157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24138725-368e-43dc-be04-999b759eb052"/>
</p:tagLst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38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Inselspital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Tièche, Colin</dc:creator>
  <cp:lastModifiedBy>Tièche, Colin</cp:lastModifiedBy>
  <cp:revision>14</cp:revision>
  <dcterms:created xsi:type="dcterms:W3CDTF">2015-07-22T11:39:11Z</dcterms:created>
  <dcterms:modified xsi:type="dcterms:W3CDTF">2015-08-05T11:38:25Z</dcterms:modified>
</cp:coreProperties>
</file>