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0" r:id="rId2"/>
    <p:sldId id="279" r:id="rId3"/>
    <p:sldId id="284" r:id="rId4"/>
    <p:sldId id="292" r:id="rId5"/>
    <p:sldId id="291" r:id="rId6"/>
  </p:sldIdLst>
  <p:sldSz cx="9144000" cy="6858000" type="screen4x3"/>
  <p:notesSz cx="7010400" cy="92964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01" autoAdjust="0"/>
  </p:normalViewPr>
  <p:slideViewPr>
    <p:cSldViewPr>
      <p:cViewPr>
        <p:scale>
          <a:sx n="136" d="100"/>
          <a:sy n="136" d="100"/>
        </p:scale>
        <p:origin x="-72" y="504"/>
      </p:cViewPr>
      <p:guideLst>
        <p:guide orient="horz" pos="1616"/>
        <p:guide orient="horz" pos="2820"/>
        <p:guide orient="horz" pos="1256"/>
        <p:guide pos="4544"/>
        <p:guide pos="2893"/>
        <p:guide pos="1644"/>
        <p:guide pos="45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957" y="-82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7180451-E9E5-401B-9CC8-B022E7AF4BFF}" type="datetimeFigureOut">
              <a:rPr lang="ko-KR" altLang="en-US" smtClean="0"/>
              <a:t>2016-02-08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966D3BF-890E-4314-B8D3-391CA7B23F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2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6D3BF-890E-4314-B8D3-391CA7B23FE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6709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6D3BF-890E-4314-B8D3-391CA7B23FE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6709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6D3BF-890E-4314-B8D3-391CA7B23FE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6709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t>2016-02-08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837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3707904" cy="562074"/>
          </a:xfrm>
        </p:spPr>
        <p:txBody>
          <a:bodyPr>
            <a:noAutofit/>
          </a:bodyPr>
          <a:lstStyle>
            <a:lvl1pPr algn="l"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t>2016-02-08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900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t>2016-02-08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8720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t>2016-02-08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9735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t>2016-02-08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8802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t>2016-02-08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294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t>2016-02-08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46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t>2016-02-08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8478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t>2016-02-08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6397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t>2016-02-08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5425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6202-BAC2-4EE9-A446-70DFBBBE7610}" type="datetimeFigureOut">
              <a:rPr lang="ko-KR" altLang="en-US" smtClean="0"/>
              <a:t>2016-02-08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1A312-FC48-479B-9272-35909D3B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17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16202-BAC2-4EE9-A446-70DFBBBE7610}" type="datetimeFigureOut">
              <a:rPr lang="ko-KR" altLang="en-US" smtClean="0"/>
              <a:t>2016-02-08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1A312-FC48-479B-9272-35909D3B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921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/>
          <p:cNvSpPr txBox="1"/>
          <p:nvPr/>
        </p:nvSpPr>
        <p:spPr>
          <a:xfrm>
            <a:off x="7891055" y="6444044"/>
            <a:ext cx="1217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Figure S1</a:t>
            </a:r>
            <a:endParaRPr lang="ko-KR" altLang="en-US" b="1" dirty="0"/>
          </a:p>
        </p:txBody>
      </p:sp>
      <p:pic>
        <p:nvPicPr>
          <p:cNvPr id="7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88840"/>
            <a:ext cx="5426824" cy="2699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399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24744"/>
            <a:ext cx="5330835" cy="5173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08449" y="836712"/>
            <a:ext cx="13039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err="1" smtClean="0">
                <a:latin typeface="Arial" pitchFamily="34" charset="0"/>
                <a:cs typeface="Arial" pitchFamily="34" charset="0"/>
              </a:rPr>
              <a:t>Annexin</a:t>
            </a:r>
            <a:r>
              <a:rPr lang="en-US" altLang="ko-KR" sz="1600" b="1" dirty="0" smtClean="0">
                <a:latin typeface="Arial" pitchFamily="34" charset="0"/>
                <a:cs typeface="Arial" pitchFamily="34" charset="0"/>
              </a:rPr>
              <a:t> A2</a:t>
            </a:r>
            <a:endParaRPr lang="ko-KR" alt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88769" y="836712"/>
            <a:ext cx="13039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err="1" smtClean="0">
                <a:latin typeface="Arial" pitchFamily="34" charset="0"/>
                <a:cs typeface="Arial" pitchFamily="34" charset="0"/>
              </a:rPr>
              <a:t>Annexin</a:t>
            </a:r>
            <a:r>
              <a:rPr lang="en-US" altLang="ko-KR" sz="1600" b="1" dirty="0" smtClean="0">
                <a:latin typeface="Arial" pitchFamily="34" charset="0"/>
                <a:cs typeface="Arial" pitchFamily="34" charset="0"/>
              </a:rPr>
              <a:t> A4</a:t>
            </a:r>
            <a:endParaRPr lang="ko-KR" alt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650493" y="4758221"/>
            <a:ext cx="171072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TCGA cervix</a:t>
            </a:r>
          </a:p>
          <a:p>
            <a:pPr algn="ctr"/>
            <a:r>
              <a:rPr lang="en-US" altLang="ko-KR" sz="1200" b="1" dirty="0" smtClean="0">
                <a:latin typeface="Arial" pitchFamily="34" charset="0"/>
                <a:cs typeface="Arial" pitchFamily="34" charset="0"/>
              </a:rPr>
              <a:t>Disease-free survival</a:t>
            </a:r>
            <a:endParaRPr lang="ko-KR" alt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646484" y="1949908"/>
            <a:ext cx="17187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GSE44001</a:t>
            </a:r>
          </a:p>
          <a:p>
            <a:pPr algn="ctr"/>
            <a:r>
              <a:rPr lang="en-US" altLang="ko-KR" sz="1200" b="1" dirty="0" smtClean="0">
                <a:latin typeface="Arial" pitchFamily="34" charset="0"/>
                <a:cs typeface="Arial" pitchFamily="34" charset="0"/>
              </a:rPr>
              <a:t>Disease-free survival</a:t>
            </a:r>
            <a:endParaRPr lang="ko-KR" alt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91055" y="6444044"/>
            <a:ext cx="1217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Figure S2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3280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039670" y="974283"/>
            <a:ext cx="7049090" cy="4830981"/>
            <a:chOff x="865720" y="470227"/>
            <a:chExt cx="7049090" cy="4830981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7" t="6317" r="68784" b="55519"/>
            <a:stretch/>
          </p:blipFill>
          <p:spPr bwMode="auto">
            <a:xfrm>
              <a:off x="1115616" y="659081"/>
              <a:ext cx="2048493" cy="19000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03" t="57709" r="68655" b="4843"/>
            <a:stretch/>
          </p:blipFill>
          <p:spPr bwMode="auto">
            <a:xfrm>
              <a:off x="1136034" y="3178423"/>
              <a:ext cx="2036619" cy="1864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99" t="6122" r="35359" b="55357"/>
            <a:stretch/>
          </p:blipFill>
          <p:spPr bwMode="auto">
            <a:xfrm>
              <a:off x="3491880" y="641267"/>
              <a:ext cx="2036619" cy="1917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714" t="7070" r="1663" b="55483"/>
            <a:stretch/>
          </p:blipFill>
          <p:spPr bwMode="auto">
            <a:xfrm>
              <a:off x="5865212" y="694707"/>
              <a:ext cx="2049598" cy="1864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 rot="16200000">
              <a:off x="72554" y="1398422"/>
              <a:ext cx="18325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ANXA2  protein expression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19764" y="2564904"/>
              <a:ext cx="175560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ANXA2 mRNA expression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311172" y="717519"/>
              <a:ext cx="688009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265</a:t>
              </a:r>
            </a:p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0.273</a:t>
              </a:r>
            </a:p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&lt; 0.001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893354" y="470227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Total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2439967" y="1398422"/>
              <a:ext cx="18325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ANXA2  protein expression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752495" y="2564904"/>
              <a:ext cx="175560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ANXA2 mRNA expression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16200000">
              <a:off x="4822574" y="1398422"/>
              <a:ext cx="18325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ANXA2  protein expression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128759" y="2564904"/>
              <a:ext cx="175560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ANXA2 mRNA expression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82402" y="470227"/>
              <a:ext cx="45557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SCC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704704" y="470227"/>
              <a:ext cx="3706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AD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679970" y="717519"/>
              <a:ext cx="688009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172</a:t>
              </a:r>
            </a:p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0.255</a:t>
              </a:r>
            </a:p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&lt; 0.001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052910" y="717519"/>
              <a:ext cx="688009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60</a:t>
              </a:r>
            </a:p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0.174</a:t>
              </a:r>
            </a:p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0.001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82" t="57630" r="35210" b="4666"/>
            <a:stretch/>
          </p:blipFill>
          <p:spPr bwMode="auto">
            <a:xfrm>
              <a:off x="3492202" y="3167512"/>
              <a:ext cx="2048495" cy="1877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76" t="57670" r="1980" b="4644"/>
            <a:stretch/>
          </p:blipFill>
          <p:spPr bwMode="auto">
            <a:xfrm>
              <a:off x="5886973" y="3168434"/>
              <a:ext cx="2015297" cy="1876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 rot="16200000">
              <a:off x="72554" y="3901780"/>
              <a:ext cx="18325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ANXA4  protein expression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2439967" y="3901780"/>
              <a:ext cx="18325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ANXA4  protein expression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4822574" y="3901780"/>
              <a:ext cx="18325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ANXA4  protein expression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19764" y="5054987"/>
              <a:ext cx="1755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ANXA4 mRNA expression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52495" y="5054987"/>
              <a:ext cx="1755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ANXA4 mRNA expression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128759" y="5054987"/>
              <a:ext cx="1755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ANXA4 mRNA expression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424375" y="4106393"/>
              <a:ext cx="688009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265</a:t>
              </a:r>
            </a:p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0.293</a:t>
              </a:r>
            </a:p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&lt; 0.001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806455" y="3717032"/>
              <a:ext cx="688009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172</a:t>
              </a:r>
            </a:p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-0.094</a:t>
              </a:r>
            </a:p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0.219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176903" y="4291225"/>
              <a:ext cx="688009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60</a:t>
              </a:r>
            </a:p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0.389</a:t>
              </a:r>
            </a:p>
            <a:p>
              <a:r>
                <a:rPr lang="en-US" sz="9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0.002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893354" y="2957027"/>
              <a:ext cx="4908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Total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282402" y="2957027"/>
              <a:ext cx="45557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SCC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704704" y="2957027"/>
              <a:ext cx="3706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AD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7891055" y="6444044"/>
            <a:ext cx="1217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Figure S3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29229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/>
          <p:cNvSpPr txBox="1"/>
          <p:nvPr/>
        </p:nvSpPr>
        <p:spPr>
          <a:xfrm>
            <a:off x="7891055" y="6444044"/>
            <a:ext cx="1217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Figure </a:t>
            </a:r>
            <a:r>
              <a:rPr lang="en-US" altLang="ko-KR" b="1" dirty="0" smtClean="0"/>
              <a:t>S4</a:t>
            </a:r>
            <a:endParaRPr lang="ko-KR" altLang="en-US" b="1" dirty="0"/>
          </a:p>
        </p:txBody>
      </p:sp>
      <p:pic>
        <p:nvPicPr>
          <p:cNvPr id="4" name="그림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264" y="191487"/>
            <a:ext cx="6722158" cy="64400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889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/>
          <p:cNvSpPr txBox="1"/>
          <p:nvPr/>
        </p:nvSpPr>
        <p:spPr>
          <a:xfrm>
            <a:off x="7891055" y="6444044"/>
            <a:ext cx="1217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Figure </a:t>
            </a:r>
            <a:r>
              <a:rPr lang="en-US" altLang="ko-KR" b="1" dirty="0" smtClean="0"/>
              <a:t>S5</a:t>
            </a:r>
            <a:endParaRPr lang="ko-KR" altLang="en-US" b="1" dirty="0"/>
          </a:p>
        </p:txBody>
      </p:sp>
      <p:grpSp>
        <p:nvGrpSpPr>
          <p:cNvPr id="26" name="Group 25"/>
          <p:cNvGrpSpPr/>
          <p:nvPr/>
        </p:nvGrpSpPr>
        <p:grpSpPr>
          <a:xfrm>
            <a:off x="1292623" y="1772816"/>
            <a:ext cx="6591745" cy="3175884"/>
            <a:chOff x="675830" y="2492896"/>
            <a:chExt cx="6591745" cy="3175884"/>
          </a:xfrm>
        </p:grpSpPr>
        <p:pic>
          <p:nvPicPr>
            <p:cNvPr id="4" name="그림 2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29" t="12990" r="52519" b="21953"/>
            <a:stretch/>
          </p:blipFill>
          <p:spPr bwMode="auto">
            <a:xfrm>
              <a:off x="1432719" y="2492896"/>
              <a:ext cx="2354262" cy="2482850"/>
            </a:xfrm>
            <a:prstGeom prst="rect">
              <a:avLst/>
            </a:prstGeom>
            <a:noFill/>
          </p:spPr>
        </p:pic>
        <p:pic>
          <p:nvPicPr>
            <p:cNvPr id="5" name="그림 2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83" t="13341" r="1996" b="21602"/>
            <a:stretch/>
          </p:blipFill>
          <p:spPr bwMode="auto">
            <a:xfrm>
              <a:off x="4944591" y="2506856"/>
              <a:ext cx="2322984" cy="2482849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-46270" y="3593157"/>
              <a:ext cx="2350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i="1" dirty="0" smtClean="0">
                  <a:latin typeface="Arial" pitchFamily="34" charset="0"/>
                  <a:cs typeface="Arial" pitchFamily="34" charset="0"/>
                </a:rPr>
                <a:t>ANXA2</a:t>
              </a:r>
              <a:r>
                <a:rPr lang="en-US" altLang="ko-KR" sz="1400" b="1" dirty="0" smtClean="0">
                  <a:latin typeface="Arial" pitchFamily="34" charset="0"/>
                  <a:cs typeface="Arial" pitchFamily="34" charset="0"/>
                </a:rPr>
                <a:t> expression (Log</a:t>
              </a:r>
              <a:r>
                <a:rPr lang="en-US" altLang="ko-KR" sz="1400" b="1" baseline="30000" dirty="0" smtClean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altLang="ko-KR" sz="1400" b="1" dirty="0" smtClean="0">
                  <a:latin typeface="Arial" pitchFamily="34" charset="0"/>
                  <a:cs typeface="Arial" pitchFamily="34" charset="0"/>
                </a:rPr>
                <a:t>)</a:t>
              </a:r>
              <a:endParaRPr lang="en-US" altLang="ko-KR" sz="1400" b="1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6200000">
              <a:off x="3458974" y="3593157"/>
              <a:ext cx="2350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i="1" dirty="0" smtClean="0">
                  <a:latin typeface="Arial" pitchFamily="34" charset="0"/>
                  <a:cs typeface="Arial" pitchFamily="34" charset="0"/>
                </a:rPr>
                <a:t>ANXA4</a:t>
              </a:r>
              <a:r>
                <a:rPr lang="en-US" altLang="ko-KR" sz="1400" b="1" dirty="0" smtClean="0">
                  <a:latin typeface="Arial" pitchFamily="34" charset="0"/>
                  <a:cs typeface="Arial" pitchFamily="34" charset="0"/>
                </a:rPr>
                <a:t> expression (Log</a:t>
              </a:r>
              <a:r>
                <a:rPr lang="en-US" altLang="ko-KR" sz="1400" b="1" baseline="30000" dirty="0" smtClean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altLang="ko-KR" sz="1400" b="1" dirty="0" smtClean="0">
                  <a:latin typeface="Arial" pitchFamily="34" charset="0"/>
                  <a:cs typeface="Arial" pitchFamily="34" charset="0"/>
                </a:rPr>
                <a:t>)</a:t>
              </a:r>
              <a:endParaRPr lang="en-US" altLang="ko-KR" sz="1400" b="1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222524" y="4667096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22524" y="409801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22524" y="3521948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22524" y="29598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734733" y="467628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734733" y="264389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34733" y="3456848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734733" y="305037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34733" y="3863326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34733" y="426980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675830" y="5048127"/>
              <a:ext cx="3026124" cy="620653"/>
              <a:chOff x="675830" y="5048127"/>
              <a:chExt cx="3026124" cy="620653"/>
            </a:xfrm>
          </p:grpSpPr>
          <p:sp>
            <p:nvSpPr>
              <p:cNvPr id="8" name="TextBox 7"/>
              <p:cNvSpPr txBox="1"/>
              <p:nvPr/>
            </p:nvSpPr>
            <p:spPr>
              <a:xfrm rot="-2100000">
                <a:off x="1184300" y="5060999"/>
                <a:ext cx="67839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No data</a:t>
                </a:r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 rot="-2100000">
                <a:off x="1524972" y="5048127"/>
                <a:ext cx="63350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HPV16</a:t>
                </a:r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 rot="-2100000">
                <a:off x="675830" y="5407170"/>
                <a:ext cx="188545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HPV16/HPV18/Other types</a:t>
                </a:r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rot="-2100000">
                <a:off x="1410504" y="5267414"/>
                <a:ext cx="139813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HPV16/Other types</a:t>
                </a:r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 rot="-2100000">
                <a:off x="2403028" y="5048127"/>
                <a:ext cx="63350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HPV18</a:t>
                </a:r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 rot="-2100000">
                <a:off x="2293621" y="5176389"/>
                <a:ext cx="108074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Not applicable</a:t>
                </a:r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 rot="-2100000">
                <a:off x="2460910" y="5222361"/>
                <a:ext cx="124104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Other HPV types</a:t>
                </a:r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3001784" y="2569607"/>
              <a:ext cx="72648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0.468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509815" y="2569607"/>
              <a:ext cx="72648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0.271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210172" y="5048127"/>
              <a:ext cx="3026124" cy="620653"/>
              <a:chOff x="675830" y="5048127"/>
              <a:chExt cx="3026124" cy="620653"/>
            </a:xfrm>
          </p:grpSpPr>
          <p:sp>
            <p:nvSpPr>
              <p:cNvPr id="30" name="TextBox 29"/>
              <p:cNvSpPr txBox="1"/>
              <p:nvPr/>
            </p:nvSpPr>
            <p:spPr>
              <a:xfrm rot="-2100000">
                <a:off x="1184300" y="5060999"/>
                <a:ext cx="67839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No data</a:t>
                </a:r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 rot="-2100000">
                <a:off x="1524972" y="5048127"/>
                <a:ext cx="63350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HPV16</a:t>
                </a:r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 rot="-2100000">
                <a:off x="675830" y="5407170"/>
                <a:ext cx="188545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HPV16/HPV18/Other types</a:t>
                </a:r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 rot="-2100000">
                <a:off x="1410504" y="5267414"/>
                <a:ext cx="139813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HPV16/Other types</a:t>
                </a:r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 rot="-2100000">
                <a:off x="2403028" y="5048127"/>
                <a:ext cx="63350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HPV18</a:t>
                </a:r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 rot="-2100000">
                <a:off x="2293621" y="5176389"/>
                <a:ext cx="108074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Not applicable</a:t>
                </a:r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 rot="-2100000">
                <a:off x="2460910" y="5222361"/>
                <a:ext cx="124104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Other HPV types</a:t>
                </a:r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4654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3864</TotalTime>
  <Words>173</Words>
  <Application>Microsoft Office PowerPoint</Application>
  <PresentationFormat>On-screen Show (4:3)</PresentationFormat>
  <Paragraphs>78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choichelhun</dc:creator>
  <cp:lastModifiedBy>Temp</cp:lastModifiedBy>
  <cp:revision>124</cp:revision>
  <cp:lastPrinted>2015-07-06T18:50:09Z</cp:lastPrinted>
  <dcterms:created xsi:type="dcterms:W3CDTF">2015-02-18T02:22:55Z</dcterms:created>
  <dcterms:modified xsi:type="dcterms:W3CDTF">2016-02-08T15:54:00Z</dcterms:modified>
</cp:coreProperties>
</file>