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841" autoAdjust="0"/>
  </p:normalViewPr>
  <p:slideViewPr>
    <p:cSldViewPr snapToGrid="0" snapToObjects="1">
      <p:cViewPr>
        <p:scale>
          <a:sx n="200" d="100"/>
          <a:sy n="200" d="100"/>
        </p:scale>
        <p:origin x="-72" y="-102"/>
      </p:cViewPr>
      <p:guideLst>
        <p:guide orient="horz" pos="2880"/>
        <p:guide pos="216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1BF476-B0E2-1F44-A9EE-045010E59F79}" type="datetimeFigureOut">
              <a:rPr lang="en-US" smtClean="0"/>
              <a:t>8/10/2016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1694925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BF476-B0E2-1F44-A9EE-045010E59F79}" type="datetimeFigureOut">
              <a:rPr lang="en-US" smtClean="0"/>
              <a:t>8/10/2016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1280124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1BF476-B0E2-1F44-A9EE-045010E59F79}" type="datetimeFigureOut">
              <a:rPr lang="en-US" smtClean="0"/>
              <a:t>8/10/2016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3679550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1BF476-B0E2-1F44-A9EE-045010E59F79}" type="datetimeFigureOut">
              <a:rPr lang="en-US" smtClean="0"/>
              <a:t>8/10/2016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976745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1BF476-B0E2-1F44-A9EE-045010E59F79}" type="datetimeFigureOut">
              <a:rPr lang="en-US" smtClean="0"/>
              <a:t>8/10/2016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170080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1BF476-B0E2-1F44-A9EE-045010E59F79}" type="datetimeFigureOut">
              <a:rPr lang="en-US" smtClean="0"/>
              <a:t>8/10/2016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1590346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BF476-B0E2-1F44-A9EE-045010E59F79}" type="datetimeFigureOut">
              <a:rPr lang="en-US" smtClean="0"/>
              <a:t>8/10/2016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112495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1BF476-B0E2-1F44-A9EE-045010E59F79}" type="datetimeFigureOut">
              <a:rPr lang="en-US" smtClean="0"/>
              <a:t>8/10/2016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3965441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1BF476-B0E2-1F44-A9EE-045010E59F79}" type="datetimeFigureOut">
              <a:rPr lang="en-US" smtClean="0"/>
              <a:t>8/10/2016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3597692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BF476-B0E2-1F44-A9EE-045010E59F79}" type="datetimeFigureOut">
              <a:rPr lang="en-US" smtClean="0"/>
              <a:t>8/10/2016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1076502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BF476-B0E2-1F44-A9EE-045010E59F79}" type="datetimeFigureOut">
              <a:rPr lang="en-US" smtClean="0"/>
              <a:t>8/10/2016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618FE8-F36B-5543-83B3-7CFF859B0AA3}" type="slidenum">
              <a:rPr lang="en-US" smtClean="0"/>
              <a:t>‹#›</a:t>
            </a:fld>
            <a:endParaRPr lang="en-US"/>
          </a:p>
        </p:txBody>
      </p:sp>
    </p:spTree>
    <p:extLst>
      <p:ext uri="{BB962C8B-B14F-4D97-AF65-F5344CB8AC3E}">
        <p14:creationId xmlns:p14="http://schemas.microsoft.com/office/powerpoint/2010/main" val="3881683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D41BF476-B0E2-1F44-A9EE-045010E59F79}" type="datetimeFigureOut">
              <a:rPr lang="en-US" smtClean="0"/>
              <a:t>8/10/2016</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A7618FE8-F36B-5543-83B3-7CFF859B0AA3}" type="slidenum">
              <a:rPr lang="en-US" smtClean="0"/>
              <a:t>‹#›</a:t>
            </a:fld>
            <a:endParaRPr lang="en-US"/>
          </a:p>
        </p:txBody>
      </p:sp>
    </p:spTree>
    <p:extLst>
      <p:ext uri="{BB962C8B-B14F-4D97-AF65-F5344CB8AC3E}">
        <p14:creationId xmlns:p14="http://schemas.microsoft.com/office/powerpoint/2010/main" val="1325337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5630" y="393685"/>
            <a:ext cx="754887" cy="276999"/>
          </a:xfrm>
          <a:prstGeom prst="rect">
            <a:avLst/>
          </a:prstGeom>
          <a:noFill/>
        </p:spPr>
        <p:txBody>
          <a:bodyPr wrap="none" rtlCol="0">
            <a:spAutoFit/>
          </a:bodyPr>
          <a:lstStyle/>
          <a:p>
            <a:r>
              <a:rPr lang="en-US" sz="1200" dirty="0" smtClean="0"/>
              <a:t>Figure S4</a:t>
            </a:r>
            <a:endParaRPr lang="en-US" sz="1200" dirty="0"/>
          </a:p>
        </p:txBody>
      </p:sp>
      <p:sp>
        <p:nvSpPr>
          <p:cNvPr id="3" name="TextBox 2"/>
          <p:cNvSpPr txBox="1"/>
          <p:nvPr/>
        </p:nvSpPr>
        <p:spPr>
          <a:xfrm>
            <a:off x="641695" y="730750"/>
            <a:ext cx="5276967" cy="646331"/>
          </a:xfrm>
          <a:prstGeom prst="rect">
            <a:avLst/>
          </a:prstGeom>
          <a:noFill/>
        </p:spPr>
        <p:txBody>
          <a:bodyPr wrap="square" rtlCol="0">
            <a:spAutoFit/>
          </a:bodyPr>
          <a:lstStyle/>
          <a:p>
            <a:r>
              <a:rPr lang="en-US" sz="1200" dirty="0" smtClean="0"/>
              <a:t>Comparisons of cellular viability between cell lines grown in traditional RPMI medium or Stem cell medium (SCM). One way ANOVA was repeated for each cell line and each drug in order to identify treatment differences between conditions.</a:t>
            </a:r>
            <a:endParaRPr lang="en-US" sz="1200" dirty="0"/>
          </a:p>
        </p:txBody>
      </p:sp>
      <p:sp>
        <p:nvSpPr>
          <p:cNvPr id="4" name="TextBox 3"/>
          <p:cNvSpPr txBox="1"/>
          <p:nvPr/>
        </p:nvSpPr>
        <p:spPr>
          <a:xfrm>
            <a:off x="152388" y="1634067"/>
            <a:ext cx="277916" cy="276999"/>
          </a:xfrm>
          <a:prstGeom prst="rect">
            <a:avLst/>
          </a:prstGeom>
          <a:noFill/>
        </p:spPr>
        <p:txBody>
          <a:bodyPr wrap="none" rtlCol="0">
            <a:spAutoFit/>
          </a:bodyPr>
          <a:lstStyle/>
          <a:p>
            <a:r>
              <a:rPr lang="en-US" sz="1200" b="1" dirty="0" smtClean="0"/>
              <a:t>A</a:t>
            </a:r>
            <a:endParaRPr lang="en-US" sz="1200" b="1" dirty="0"/>
          </a:p>
        </p:txBody>
      </p:sp>
      <p:sp>
        <p:nvSpPr>
          <p:cNvPr id="5" name="TextBox 4"/>
          <p:cNvSpPr txBox="1"/>
          <p:nvPr/>
        </p:nvSpPr>
        <p:spPr>
          <a:xfrm>
            <a:off x="386199" y="1636680"/>
            <a:ext cx="5276967" cy="276999"/>
          </a:xfrm>
          <a:prstGeom prst="rect">
            <a:avLst/>
          </a:prstGeom>
          <a:noFill/>
        </p:spPr>
        <p:txBody>
          <a:bodyPr wrap="square" rtlCol="0">
            <a:spAutoFit/>
          </a:bodyPr>
          <a:lstStyle/>
          <a:p>
            <a:r>
              <a:rPr lang="en-US" sz="1200" dirty="0" smtClean="0"/>
              <a:t>OVCAR 8 – viability with </a:t>
            </a:r>
            <a:r>
              <a:rPr lang="en-US" sz="1200" dirty="0" err="1" smtClean="0"/>
              <a:t>cisplatin</a:t>
            </a:r>
            <a:r>
              <a:rPr lang="en-US" sz="1200" dirty="0" smtClean="0"/>
              <a:t> in RPMI versus SCM</a:t>
            </a:r>
            <a:endParaRPr lang="en-US" sz="1200" dirty="0"/>
          </a:p>
        </p:txBody>
      </p:sp>
      <p:graphicFrame>
        <p:nvGraphicFramePr>
          <p:cNvPr id="6" name="Table 5"/>
          <p:cNvGraphicFramePr>
            <a:graphicFrameLocks noGrp="1"/>
          </p:cNvGraphicFramePr>
          <p:nvPr>
            <p:extLst>
              <p:ext uri="{D42A27DB-BD31-4B8C-83A1-F6EECF244321}">
                <p14:modId xmlns:p14="http://schemas.microsoft.com/office/powerpoint/2010/main" val="1561919103"/>
              </p:ext>
            </p:extLst>
          </p:nvPr>
        </p:nvGraphicFramePr>
        <p:xfrm>
          <a:off x="207433" y="2108760"/>
          <a:ext cx="6172200" cy="2036700"/>
        </p:xfrm>
        <a:graphic>
          <a:graphicData uri="http://schemas.openxmlformats.org/drawingml/2006/table">
            <a:tbl>
              <a:tblPr/>
              <a:tblGrid>
                <a:gridCol w="342900"/>
                <a:gridCol w="342900"/>
                <a:gridCol w="342900"/>
                <a:gridCol w="342900"/>
                <a:gridCol w="342900"/>
                <a:gridCol w="342900"/>
                <a:gridCol w="342900"/>
                <a:gridCol w="342900"/>
                <a:gridCol w="342900"/>
                <a:gridCol w="342900"/>
                <a:gridCol w="342900"/>
                <a:gridCol w="342900"/>
                <a:gridCol w="342900"/>
                <a:gridCol w="342900"/>
                <a:gridCol w="342900"/>
                <a:gridCol w="342900"/>
                <a:gridCol w="342900"/>
                <a:gridCol w="342900"/>
              </a:tblGrid>
              <a:tr h="97047">
                <a:tc>
                  <a:txBody>
                    <a:bodyPr/>
                    <a:lstStyle/>
                    <a:p>
                      <a:pPr algn="l" fontAlgn="b"/>
                      <a:endParaRPr lang="en-US" sz="600" b="0" i="0" u="none" strike="noStrike">
                        <a:solidFill>
                          <a:srgbClr val="000000"/>
                        </a:solidFill>
                        <a:effectLst/>
                        <a:latin typeface="Calibri"/>
                      </a:endParaRPr>
                    </a:p>
                  </a:txBody>
                  <a:tcPr marL="6470" marR="6470" marT="6470" marB="0" anchor="b">
                    <a:lnL>
                      <a:noFill/>
                    </a:lnL>
                    <a:lnR>
                      <a:noFill/>
                    </a:lnR>
                    <a:lnT>
                      <a:noFill/>
                    </a:lnT>
                    <a:lnB>
                      <a:noFill/>
                    </a:lnB>
                  </a:tcPr>
                </a:tc>
                <a:tc>
                  <a:txBody>
                    <a:bodyPr/>
                    <a:lstStyle/>
                    <a:p>
                      <a:pPr algn="l" fontAlgn="b"/>
                      <a:endParaRPr lang="en-US" sz="600" b="0" i="0" u="none" strike="noStrike">
                        <a:solidFill>
                          <a:srgbClr val="000000"/>
                        </a:solidFill>
                        <a:effectLst/>
                        <a:latin typeface="Calibri"/>
                      </a:endParaRPr>
                    </a:p>
                  </a:txBody>
                  <a:tcPr marL="6470" marR="6470" marT="6470" marB="0" anchor="b">
                    <a:lnL>
                      <a:noFill/>
                    </a:lnL>
                    <a:lnR w="12700" cap="flat" cmpd="sng" algn="ctr">
                      <a:solidFill>
                        <a:srgbClr val="000000"/>
                      </a:solidFill>
                      <a:prstDash val="solid"/>
                      <a:round/>
                      <a:headEnd type="none" w="med" len="med"/>
                      <a:tailEnd type="none" w="med" len="med"/>
                    </a:lnR>
                    <a:lnT>
                      <a:noFill/>
                    </a:lnT>
                    <a:lnB>
                      <a:noFill/>
                    </a:lnB>
                  </a:tcPr>
                </a:tc>
                <a:tc gridSpan="8">
                  <a:txBody>
                    <a:bodyPr/>
                    <a:lstStyle/>
                    <a:p>
                      <a:pPr algn="ctr" fontAlgn="b"/>
                      <a:r>
                        <a:rPr lang="en-US" sz="600" b="0" i="0" u="none" strike="noStrike">
                          <a:solidFill>
                            <a:srgbClr val="000000"/>
                          </a:solidFill>
                          <a:effectLst/>
                          <a:latin typeface="Calibri"/>
                        </a:rPr>
                        <a:t>RPMI</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b"/>
                      <a:r>
                        <a:rPr lang="en-US" sz="600" b="0" i="0" u="none" strike="noStrike">
                          <a:solidFill>
                            <a:srgbClr val="000000"/>
                          </a:solidFill>
                          <a:effectLst/>
                          <a:latin typeface="Calibri"/>
                        </a:rPr>
                        <a:t>SCM</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7047">
                <a:tc>
                  <a:txBody>
                    <a:bodyPr/>
                    <a:lstStyle/>
                    <a:p>
                      <a:pPr algn="l" fontAlgn="b"/>
                      <a:endParaRPr lang="en-US" sz="600" b="0" i="0" u="none" strike="noStrike">
                        <a:solidFill>
                          <a:srgbClr val="000000"/>
                        </a:solidFill>
                        <a:effectLst/>
                        <a:latin typeface="Calibri"/>
                      </a:endParaRPr>
                    </a:p>
                  </a:txBody>
                  <a:tcPr marL="6470" marR="6470" marT="647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Calibri"/>
                      </a:endParaRPr>
                    </a:p>
                  </a:txBody>
                  <a:tcPr marL="6470" marR="6470" marT="647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0.625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0.3125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0.156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0.078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1.25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0.625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0.3125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0.156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0.078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rowSpan="8">
                  <a:txBody>
                    <a:bodyPr/>
                    <a:lstStyle/>
                    <a:p>
                      <a:pPr algn="ctr" fontAlgn="b"/>
                      <a:r>
                        <a:rPr lang="en-US" sz="600" b="0" i="0" u="none" strike="noStrike">
                          <a:solidFill>
                            <a:srgbClr val="000000"/>
                          </a:solidFill>
                          <a:effectLst/>
                          <a:latin typeface="Calibri"/>
                        </a:rPr>
                        <a:t>RPMI</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0.612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0.031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0.612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0.013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0.610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0.961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0.158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000000"/>
                          </a:solidFill>
                          <a:effectLst/>
                          <a:latin typeface="Calibri"/>
                        </a:rPr>
                        <a:t>0.021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0.625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0.013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0.158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0.993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0.592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0.569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0.397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0.185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0.028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0.120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0.320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0.569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0.3125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0.027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0.405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0.803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0.976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0.156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0.015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0.965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0.556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0.909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0.995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0.078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0.592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0.979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0.957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7047">
                <a:tc vMerge="1">
                  <a:txBody>
                    <a:bodyPr/>
                    <a:lstStyle/>
                    <a:p>
                      <a:endParaRPr lang="en-US"/>
                    </a:p>
                  </a:txBody>
                  <a:tcPr/>
                </a:tc>
                <a:tc>
                  <a:txBody>
                    <a:bodyPr/>
                    <a:lstStyle/>
                    <a:p>
                      <a:pPr algn="l" fontAlgn="b"/>
                      <a:r>
                        <a:rPr lang="en-US" sz="600" b="1" i="0" u="none" strike="noStrike">
                          <a:solidFill>
                            <a:srgbClr val="000000"/>
                          </a:solidFill>
                          <a:effectLst/>
                          <a:latin typeface="Calibri"/>
                        </a:rPr>
                        <a:t>0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0.569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0.974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0.964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rowSpan="8">
                  <a:txBody>
                    <a:bodyPr/>
                    <a:lstStyle/>
                    <a:p>
                      <a:pPr algn="ctr" fontAlgn="b"/>
                      <a:r>
                        <a:rPr lang="en-US" sz="600" b="0" i="0" u="none" strike="noStrike">
                          <a:solidFill>
                            <a:srgbClr val="000000"/>
                          </a:solidFill>
                          <a:effectLst/>
                          <a:latin typeface="Calibri"/>
                        </a:rPr>
                        <a:t>SCM</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0.610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0.031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0.031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1.021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0.397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0.027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0.015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0.031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0.073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0.979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0.974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0.073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0.679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0.198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0.538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0.852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0.974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0.625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0.185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0.679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0.3125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0.028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0.405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0.556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0.957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0.198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0.964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0.156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0.120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0.803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0.909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0.538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0.078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0.320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0.976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0.852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7047">
                <a:tc vMerge="1">
                  <a:txBody>
                    <a:bodyPr/>
                    <a:lstStyle/>
                    <a:p>
                      <a:endParaRPr lang="en-US"/>
                    </a:p>
                  </a:txBody>
                  <a:tcPr/>
                </a:tc>
                <a:tc>
                  <a:txBody>
                    <a:bodyPr/>
                    <a:lstStyle/>
                    <a:p>
                      <a:pPr algn="l" fontAlgn="b"/>
                      <a:r>
                        <a:rPr lang="en-US" sz="600" b="1" i="0" u="none" strike="noStrike">
                          <a:solidFill>
                            <a:srgbClr val="000000"/>
                          </a:solidFill>
                          <a:effectLst/>
                          <a:latin typeface="Calibri"/>
                        </a:rPr>
                        <a:t>0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0.569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0.974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0.964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dirty="0">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bl>
          </a:graphicData>
        </a:graphic>
      </p:graphicFrame>
      <p:sp>
        <p:nvSpPr>
          <p:cNvPr id="7" name="TextBox 6"/>
          <p:cNvSpPr txBox="1"/>
          <p:nvPr/>
        </p:nvSpPr>
        <p:spPr>
          <a:xfrm>
            <a:off x="152388" y="4453467"/>
            <a:ext cx="274434" cy="276999"/>
          </a:xfrm>
          <a:prstGeom prst="rect">
            <a:avLst/>
          </a:prstGeom>
          <a:noFill/>
        </p:spPr>
        <p:txBody>
          <a:bodyPr wrap="none" rtlCol="0">
            <a:spAutoFit/>
          </a:bodyPr>
          <a:lstStyle/>
          <a:p>
            <a:r>
              <a:rPr lang="en-US" sz="1200" b="1" dirty="0"/>
              <a:t>B</a:t>
            </a:r>
          </a:p>
        </p:txBody>
      </p:sp>
      <p:sp>
        <p:nvSpPr>
          <p:cNvPr id="8" name="TextBox 7"/>
          <p:cNvSpPr txBox="1"/>
          <p:nvPr/>
        </p:nvSpPr>
        <p:spPr>
          <a:xfrm>
            <a:off x="386199" y="4456080"/>
            <a:ext cx="5276967" cy="276999"/>
          </a:xfrm>
          <a:prstGeom prst="rect">
            <a:avLst/>
          </a:prstGeom>
          <a:noFill/>
        </p:spPr>
        <p:txBody>
          <a:bodyPr wrap="square" rtlCol="0">
            <a:spAutoFit/>
          </a:bodyPr>
          <a:lstStyle/>
          <a:p>
            <a:r>
              <a:rPr lang="en-US" sz="1200" dirty="0" smtClean="0"/>
              <a:t>OVCAR 8 – viability with BI6727 in RPMI versus SCM</a:t>
            </a:r>
            <a:endParaRPr lang="en-US" sz="1200" dirty="0"/>
          </a:p>
        </p:txBody>
      </p:sp>
      <p:graphicFrame>
        <p:nvGraphicFramePr>
          <p:cNvPr id="9" name="Table 8"/>
          <p:cNvGraphicFramePr>
            <a:graphicFrameLocks noGrp="1"/>
          </p:cNvGraphicFramePr>
          <p:nvPr>
            <p:extLst>
              <p:ext uri="{D42A27DB-BD31-4B8C-83A1-F6EECF244321}">
                <p14:modId xmlns:p14="http://schemas.microsoft.com/office/powerpoint/2010/main" val="1936848857"/>
              </p:ext>
            </p:extLst>
          </p:nvPr>
        </p:nvGraphicFramePr>
        <p:xfrm>
          <a:off x="342900" y="4826558"/>
          <a:ext cx="6172200" cy="2036700"/>
        </p:xfrm>
        <a:graphic>
          <a:graphicData uri="http://schemas.openxmlformats.org/drawingml/2006/table">
            <a:tbl>
              <a:tblPr/>
              <a:tblGrid>
                <a:gridCol w="342900"/>
                <a:gridCol w="342900"/>
                <a:gridCol w="342900"/>
                <a:gridCol w="342900"/>
                <a:gridCol w="342900"/>
                <a:gridCol w="342900"/>
                <a:gridCol w="342900"/>
                <a:gridCol w="342900"/>
                <a:gridCol w="342900"/>
                <a:gridCol w="342900"/>
                <a:gridCol w="342900"/>
                <a:gridCol w="342900"/>
                <a:gridCol w="342900"/>
                <a:gridCol w="342900"/>
                <a:gridCol w="342900"/>
                <a:gridCol w="342900"/>
                <a:gridCol w="342900"/>
                <a:gridCol w="342900"/>
              </a:tblGrid>
              <a:tr h="97047">
                <a:tc>
                  <a:txBody>
                    <a:bodyPr/>
                    <a:lstStyle/>
                    <a:p>
                      <a:pPr algn="l" fontAlgn="b"/>
                      <a:endParaRPr lang="en-US" sz="600" b="0" i="0" u="none" strike="noStrike">
                        <a:solidFill>
                          <a:srgbClr val="000000"/>
                        </a:solidFill>
                        <a:effectLst/>
                        <a:latin typeface="Calibri"/>
                      </a:endParaRPr>
                    </a:p>
                  </a:txBody>
                  <a:tcPr marL="6470" marR="6470" marT="6470" marB="0" anchor="b">
                    <a:lnL>
                      <a:noFill/>
                    </a:lnL>
                    <a:lnR>
                      <a:noFill/>
                    </a:lnR>
                    <a:lnT>
                      <a:noFill/>
                    </a:lnT>
                    <a:lnB>
                      <a:noFill/>
                    </a:lnB>
                  </a:tcPr>
                </a:tc>
                <a:tc>
                  <a:txBody>
                    <a:bodyPr/>
                    <a:lstStyle/>
                    <a:p>
                      <a:pPr algn="l" fontAlgn="b"/>
                      <a:endParaRPr lang="en-US" sz="600" b="0" i="0" u="none" strike="noStrike">
                        <a:solidFill>
                          <a:srgbClr val="000000"/>
                        </a:solidFill>
                        <a:effectLst/>
                        <a:latin typeface="Calibri"/>
                      </a:endParaRPr>
                    </a:p>
                  </a:txBody>
                  <a:tcPr marL="6470" marR="6470" marT="6470" marB="0" anchor="b">
                    <a:lnL>
                      <a:noFill/>
                    </a:lnL>
                    <a:lnR w="12700" cap="flat" cmpd="sng" algn="ctr">
                      <a:solidFill>
                        <a:srgbClr val="000000"/>
                      </a:solidFill>
                      <a:prstDash val="solid"/>
                      <a:round/>
                      <a:headEnd type="none" w="med" len="med"/>
                      <a:tailEnd type="none" w="med" len="med"/>
                    </a:lnR>
                    <a:lnT>
                      <a:noFill/>
                    </a:lnT>
                    <a:lnB>
                      <a:noFill/>
                    </a:lnB>
                  </a:tcPr>
                </a:tc>
                <a:tc gridSpan="8">
                  <a:txBody>
                    <a:bodyPr/>
                    <a:lstStyle/>
                    <a:p>
                      <a:pPr algn="ctr" fontAlgn="b"/>
                      <a:r>
                        <a:rPr lang="en-US" sz="600" b="0" i="0" u="none" strike="noStrike">
                          <a:solidFill>
                            <a:srgbClr val="000000"/>
                          </a:solidFill>
                          <a:effectLst/>
                          <a:latin typeface="Calibri"/>
                        </a:rPr>
                        <a:t>RPMI</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b"/>
                      <a:r>
                        <a:rPr lang="en-US" sz="600" b="0" i="0" u="none" strike="noStrike">
                          <a:solidFill>
                            <a:srgbClr val="000000"/>
                          </a:solidFill>
                          <a:effectLst/>
                          <a:latin typeface="Calibri"/>
                        </a:rPr>
                        <a:t>SCM</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7047">
                <a:tc>
                  <a:txBody>
                    <a:bodyPr/>
                    <a:lstStyle/>
                    <a:p>
                      <a:pPr algn="l" fontAlgn="b"/>
                      <a:endParaRPr lang="en-US" sz="600" b="0" i="0" u="none" strike="noStrike">
                        <a:solidFill>
                          <a:srgbClr val="000000"/>
                        </a:solidFill>
                        <a:effectLst/>
                        <a:latin typeface="Calibri"/>
                      </a:endParaRPr>
                    </a:p>
                  </a:txBody>
                  <a:tcPr marL="6470" marR="6470" marT="647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Calibri"/>
                      </a:endParaRPr>
                    </a:p>
                  </a:txBody>
                  <a:tcPr marL="6470" marR="6470" marT="647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100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50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6.25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3.125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1.5625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100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50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12.5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6.25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3.125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1.5625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rowSpan="8">
                  <a:txBody>
                    <a:bodyPr/>
                    <a:lstStyle/>
                    <a:p>
                      <a:pPr algn="ctr" fontAlgn="b"/>
                      <a:r>
                        <a:rPr lang="en-US" sz="600" b="0" i="0" u="none" strike="noStrike">
                          <a:solidFill>
                            <a:srgbClr val="000000"/>
                          </a:solidFill>
                          <a:effectLst/>
                          <a:latin typeface="Calibri"/>
                        </a:rPr>
                        <a:t>RPMI</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100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0.043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0.115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0.485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50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0.267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0.515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0.945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0.071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0.043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0.267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0.014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000000"/>
                          </a:solidFill>
                          <a:effectLst/>
                          <a:latin typeface="Calibri"/>
                        </a:rPr>
                        <a:t>0.197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6.25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0.014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0.936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0.930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0.950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0.666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0.830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0.930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3.125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1.5625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0.936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7047">
                <a:tc vMerge="1">
                  <a:txBody>
                    <a:bodyPr/>
                    <a:lstStyle/>
                    <a:p>
                      <a:endParaRPr lang="en-US"/>
                    </a:p>
                  </a:txBody>
                  <a:tcPr/>
                </a:tc>
                <a:tc>
                  <a:txBody>
                    <a:bodyPr/>
                    <a:lstStyle/>
                    <a:p>
                      <a:pPr algn="l" fontAlgn="b"/>
                      <a:r>
                        <a:rPr lang="en-US" sz="600" b="1" i="0" u="none" strike="noStrike">
                          <a:solidFill>
                            <a:srgbClr val="000000"/>
                          </a:solidFill>
                          <a:effectLst/>
                          <a:latin typeface="Calibri"/>
                        </a:rPr>
                        <a:t>0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0.930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rowSpan="8">
                  <a:txBody>
                    <a:bodyPr/>
                    <a:lstStyle/>
                    <a:p>
                      <a:pPr algn="ctr" fontAlgn="b"/>
                      <a:r>
                        <a:rPr lang="en-US" sz="600" b="0" i="0" u="none" strike="noStrike">
                          <a:solidFill>
                            <a:srgbClr val="000000"/>
                          </a:solidFill>
                          <a:effectLst/>
                          <a:latin typeface="Calibri"/>
                        </a:rPr>
                        <a:t>SCM</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100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0.115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0.515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50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0.485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0.945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0.855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0.071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0.855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0.197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6.25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0.950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3.125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0.666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1.5625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0.830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7047">
                <a:tc vMerge="1">
                  <a:txBody>
                    <a:bodyPr/>
                    <a:lstStyle/>
                    <a:p>
                      <a:endParaRPr lang="en-US"/>
                    </a:p>
                  </a:txBody>
                  <a:tcPr/>
                </a:tc>
                <a:tc>
                  <a:txBody>
                    <a:bodyPr/>
                    <a:lstStyle/>
                    <a:p>
                      <a:pPr algn="l" fontAlgn="b"/>
                      <a:r>
                        <a:rPr lang="en-US" sz="600" b="1" i="0" u="none" strike="noStrike">
                          <a:solidFill>
                            <a:srgbClr val="000000"/>
                          </a:solidFill>
                          <a:effectLst/>
                          <a:latin typeface="Calibri"/>
                        </a:rPr>
                        <a:t>0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0.930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dirty="0">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bl>
          </a:graphicData>
        </a:graphic>
      </p:graphicFrame>
    </p:spTree>
    <p:extLst>
      <p:ext uri="{BB962C8B-B14F-4D97-AF65-F5344CB8AC3E}">
        <p14:creationId xmlns:p14="http://schemas.microsoft.com/office/powerpoint/2010/main" val="35885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5630" y="120904"/>
            <a:ext cx="754887" cy="276999"/>
          </a:xfrm>
          <a:prstGeom prst="rect">
            <a:avLst/>
          </a:prstGeom>
          <a:noFill/>
        </p:spPr>
        <p:txBody>
          <a:bodyPr wrap="none" rtlCol="0">
            <a:spAutoFit/>
          </a:bodyPr>
          <a:lstStyle/>
          <a:p>
            <a:r>
              <a:rPr lang="en-US" sz="1200" smtClean="0"/>
              <a:t>Figure S4</a:t>
            </a:r>
            <a:endParaRPr lang="en-US" sz="1200" dirty="0"/>
          </a:p>
        </p:txBody>
      </p:sp>
      <p:sp>
        <p:nvSpPr>
          <p:cNvPr id="3" name="TextBox 2"/>
          <p:cNvSpPr txBox="1"/>
          <p:nvPr/>
        </p:nvSpPr>
        <p:spPr>
          <a:xfrm>
            <a:off x="305630" y="601133"/>
            <a:ext cx="266119" cy="276999"/>
          </a:xfrm>
          <a:prstGeom prst="rect">
            <a:avLst/>
          </a:prstGeom>
          <a:noFill/>
        </p:spPr>
        <p:txBody>
          <a:bodyPr wrap="none" rtlCol="0">
            <a:spAutoFit/>
          </a:bodyPr>
          <a:lstStyle/>
          <a:p>
            <a:r>
              <a:rPr lang="en-US" sz="1200" b="1" dirty="0"/>
              <a:t>C</a:t>
            </a:r>
          </a:p>
        </p:txBody>
      </p:sp>
      <p:sp>
        <p:nvSpPr>
          <p:cNvPr id="4" name="TextBox 3"/>
          <p:cNvSpPr txBox="1"/>
          <p:nvPr/>
        </p:nvSpPr>
        <p:spPr>
          <a:xfrm>
            <a:off x="539441" y="603746"/>
            <a:ext cx="5276967" cy="276999"/>
          </a:xfrm>
          <a:prstGeom prst="rect">
            <a:avLst/>
          </a:prstGeom>
          <a:noFill/>
        </p:spPr>
        <p:txBody>
          <a:bodyPr wrap="square" rtlCol="0">
            <a:spAutoFit/>
          </a:bodyPr>
          <a:lstStyle/>
          <a:p>
            <a:r>
              <a:rPr lang="en-US" sz="1200" dirty="0" smtClean="0"/>
              <a:t>OVCAR 5 – viability with </a:t>
            </a:r>
            <a:r>
              <a:rPr lang="en-US" sz="1200" dirty="0" err="1" smtClean="0"/>
              <a:t>cisplatin</a:t>
            </a:r>
            <a:r>
              <a:rPr lang="en-US" sz="1200" dirty="0" smtClean="0"/>
              <a:t> in RPMI versus SCM</a:t>
            </a:r>
            <a:endParaRPr lang="en-US" sz="1200" dirty="0"/>
          </a:p>
        </p:txBody>
      </p:sp>
      <p:sp>
        <p:nvSpPr>
          <p:cNvPr id="5" name="TextBox 4"/>
          <p:cNvSpPr txBox="1"/>
          <p:nvPr/>
        </p:nvSpPr>
        <p:spPr>
          <a:xfrm>
            <a:off x="328604" y="4174066"/>
            <a:ext cx="281673" cy="276999"/>
          </a:xfrm>
          <a:prstGeom prst="rect">
            <a:avLst/>
          </a:prstGeom>
          <a:noFill/>
        </p:spPr>
        <p:txBody>
          <a:bodyPr wrap="none" rtlCol="0">
            <a:spAutoFit/>
          </a:bodyPr>
          <a:lstStyle/>
          <a:p>
            <a:r>
              <a:rPr lang="en-US" sz="1200" b="1" dirty="0" smtClean="0"/>
              <a:t>D</a:t>
            </a:r>
            <a:endParaRPr lang="en-US" sz="1200" b="1" dirty="0"/>
          </a:p>
        </p:txBody>
      </p:sp>
      <p:sp>
        <p:nvSpPr>
          <p:cNvPr id="6" name="TextBox 5"/>
          <p:cNvSpPr txBox="1"/>
          <p:nvPr/>
        </p:nvSpPr>
        <p:spPr>
          <a:xfrm>
            <a:off x="562415" y="4176679"/>
            <a:ext cx="5276967" cy="276999"/>
          </a:xfrm>
          <a:prstGeom prst="rect">
            <a:avLst/>
          </a:prstGeom>
          <a:noFill/>
        </p:spPr>
        <p:txBody>
          <a:bodyPr wrap="square" rtlCol="0">
            <a:spAutoFit/>
          </a:bodyPr>
          <a:lstStyle/>
          <a:p>
            <a:r>
              <a:rPr lang="en-US" sz="1200" dirty="0" smtClean="0"/>
              <a:t>OVCAR 5 – viability with BI6727 in RPMI versus SCM</a:t>
            </a:r>
            <a:endParaRPr lang="en-US" sz="1200" dirty="0"/>
          </a:p>
        </p:txBody>
      </p:sp>
      <p:graphicFrame>
        <p:nvGraphicFramePr>
          <p:cNvPr id="7" name="Table 6"/>
          <p:cNvGraphicFramePr>
            <a:graphicFrameLocks noGrp="1"/>
          </p:cNvGraphicFramePr>
          <p:nvPr>
            <p:extLst>
              <p:ext uri="{D42A27DB-BD31-4B8C-83A1-F6EECF244321}">
                <p14:modId xmlns:p14="http://schemas.microsoft.com/office/powerpoint/2010/main" val="2234909517"/>
              </p:ext>
            </p:extLst>
          </p:nvPr>
        </p:nvGraphicFramePr>
        <p:xfrm>
          <a:off x="305630" y="1101228"/>
          <a:ext cx="6172200" cy="2036700"/>
        </p:xfrm>
        <a:graphic>
          <a:graphicData uri="http://schemas.openxmlformats.org/drawingml/2006/table">
            <a:tbl>
              <a:tblPr/>
              <a:tblGrid>
                <a:gridCol w="342900"/>
                <a:gridCol w="342900"/>
                <a:gridCol w="342900"/>
                <a:gridCol w="342900"/>
                <a:gridCol w="342900"/>
                <a:gridCol w="342900"/>
                <a:gridCol w="342900"/>
                <a:gridCol w="342900"/>
                <a:gridCol w="342900"/>
                <a:gridCol w="342900"/>
                <a:gridCol w="342900"/>
                <a:gridCol w="342900"/>
                <a:gridCol w="342900"/>
                <a:gridCol w="342900"/>
                <a:gridCol w="342900"/>
                <a:gridCol w="342900"/>
                <a:gridCol w="342900"/>
                <a:gridCol w="342900"/>
              </a:tblGrid>
              <a:tr h="97047">
                <a:tc>
                  <a:txBody>
                    <a:bodyPr/>
                    <a:lstStyle/>
                    <a:p>
                      <a:pPr algn="l" fontAlgn="b"/>
                      <a:endParaRPr lang="en-US" sz="600" b="0" i="0" u="none" strike="noStrike">
                        <a:solidFill>
                          <a:srgbClr val="000000"/>
                        </a:solidFill>
                        <a:effectLst/>
                        <a:latin typeface="Calibri"/>
                      </a:endParaRPr>
                    </a:p>
                  </a:txBody>
                  <a:tcPr marL="6470" marR="6470" marT="6470" marB="0" anchor="b">
                    <a:lnL>
                      <a:noFill/>
                    </a:lnL>
                    <a:lnR>
                      <a:noFill/>
                    </a:lnR>
                    <a:lnT>
                      <a:noFill/>
                    </a:lnT>
                    <a:lnB>
                      <a:noFill/>
                    </a:lnB>
                  </a:tcPr>
                </a:tc>
                <a:tc>
                  <a:txBody>
                    <a:bodyPr/>
                    <a:lstStyle/>
                    <a:p>
                      <a:pPr algn="l" fontAlgn="b"/>
                      <a:endParaRPr lang="en-US" sz="600" b="0" i="0" u="none" strike="noStrike">
                        <a:solidFill>
                          <a:srgbClr val="000000"/>
                        </a:solidFill>
                        <a:effectLst/>
                        <a:latin typeface="Calibri"/>
                      </a:endParaRPr>
                    </a:p>
                  </a:txBody>
                  <a:tcPr marL="6470" marR="6470" marT="6470" marB="0" anchor="b">
                    <a:lnL>
                      <a:noFill/>
                    </a:lnL>
                    <a:lnR w="12700" cap="flat" cmpd="sng" algn="ctr">
                      <a:solidFill>
                        <a:srgbClr val="000000"/>
                      </a:solidFill>
                      <a:prstDash val="solid"/>
                      <a:round/>
                      <a:headEnd type="none" w="med" len="med"/>
                      <a:tailEnd type="none" w="med" len="med"/>
                    </a:lnR>
                    <a:lnT>
                      <a:noFill/>
                    </a:lnT>
                    <a:lnB>
                      <a:noFill/>
                    </a:lnB>
                  </a:tcPr>
                </a:tc>
                <a:tc gridSpan="8">
                  <a:txBody>
                    <a:bodyPr/>
                    <a:lstStyle/>
                    <a:p>
                      <a:pPr algn="ctr" fontAlgn="b"/>
                      <a:r>
                        <a:rPr lang="en-US" sz="600" b="0" i="0" u="none" strike="noStrike">
                          <a:solidFill>
                            <a:srgbClr val="000000"/>
                          </a:solidFill>
                          <a:effectLst/>
                          <a:latin typeface="Calibri"/>
                        </a:rPr>
                        <a:t>RPMI</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b"/>
                      <a:r>
                        <a:rPr lang="en-US" sz="600" b="0" i="0" u="none" strike="noStrike">
                          <a:solidFill>
                            <a:srgbClr val="000000"/>
                          </a:solidFill>
                          <a:effectLst/>
                          <a:latin typeface="Calibri"/>
                        </a:rPr>
                        <a:t>SCM</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7047">
                <a:tc>
                  <a:txBody>
                    <a:bodyPr/>
                    <a:lstStyle/>
                    <a:p>
                      <a:pPr algn="l" fontAlgn="b"/>
                      <a:endParaRPr lang="en-US" sz="600" b="0" i="0" u="none" strike="noStrike">
                        <a:solidFill>
                          <a:srgbClr val="000000"/>
                        </a:solidFill>
                        <a:effectLst/>
                        <a:latin typeface="Calibri"/>
                      </a:endParaRPr>
                    </a:p>
                  </a:txBody>
                  <a:tcPr marL="6470" marR="6470" marT="647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Calibri"/>
                      </a:endParaRPr>
                    </a:p>
                  </a:txBody>
                  <a:tcPr marL="6470" marR="6470" marT="647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0.625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0.3125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0.156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0.078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1.25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0.625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0.3125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0.156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0.078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rowSpan="8">
                  <a:txBody>
                    <a:bodyPr/>
                    <a:lstStyle/>
                    <a:p>
                      <a:pPr algn="ctr" fontAlgn="b"/>
                      <a:r>
                        <a:rPr lang="en-US" sz="600" b="0" i="0" u="none" strike="noStrike">
                          <a:solidFill>
                            <a:srgbClr val="000000"/>
                          </a:solidFill>
                          <a:effectLst/>
                          <a:latin typeface="Calibri"/>
                        </a:rPr>
                        <a:t>RPMI</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0.997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0.196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0.399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0.861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0.034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0.978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0.078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0.196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0.861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0.934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0.818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0.096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0.046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0.011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0.074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0.092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0.760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0.951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0.195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0.053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0.074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0.625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0.034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0.818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0.982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0.913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0.606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0.021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0.560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0.932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0.512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0.965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0.3125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0.096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0.982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0.036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0.156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0.046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0.913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0.016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0.742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0.078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0.011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0.606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0.380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7047">
                <a:tc vMerge="1">
                  <a:txBody>
                    <a:bodyPr/>
                    <a:lstStyle/>
                    <a:p>
                      <a:endParaRPr lang="en-US"/>
                    </a:p>
                  </a:txBody>
                  <a:tcPr/>
                </a:tc>
                <a:tc>
                  <a:txBody>
                    <a:bodyPr/>
                    <a:lstStyle/>
                    <a:p>
                      <a:pPr algn="l" fontAlgn="b"/>
                      <a:r>
                        <a:rPr lang="en-US" sz="600" b="1" i="0" u="none" strike="noStrike">
                          <a:solidFill>
                            <a:srgbClr val="000000"/>
                          </a:solidFill>
                          <a:effectLst/>
                          <a:latin typeface="Calibri"/>
                        </a:rPr>
                        <a:t>0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0.074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0.027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0.851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91871">
                <a:tc rowSpan="8">
                  <a:txBody>
                    <a:bodyPr/>
                    <a:lstStyle/>
                    <a:p>
                      <a:pPr algn="ctr" fontAlgn="b"/>
                      <a:r>
                        <a:rPr lang="en-US" sz="600" b="0" i="0" u="none" strike="noStrike">
                          <a:solidFill>
                            <a:srgbClr val="000000"/>
                          </a:solidFill>
                          <a:effectLst/>
                          <a:latin typeface="Calibri"/>
                        </a:rPr>
                        <a:t>SCM</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0.092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0.990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0.215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0.760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0.021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0.941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0.050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0.399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0.978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0.560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0.036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0.016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0.027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0.215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0.941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0.784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0.082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0.019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0.027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0.625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0.078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0.951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0.742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0.380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0.851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0.050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0.784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0.981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0.777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0.302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0.851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0.3125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0.195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0.082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0.981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0.988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0.156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0.053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0.932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0.019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0.777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0.078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0.512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0.302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0.988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7047">
                <a:tc vMerge="1">
                  <a:txBody>
                    <a:bodyPr/>
                    <a:lstStyle/>
                    <a:p>
                      <a:endParaRPr lang="en-US"/>
                    </a:p>
                  </a:txBody>
                  <a:tcPr/>
                </a:tc>
                <a:tc>
                  <a:txBody>
                    <a:bodyPr/>
                    <a:lstStyle/>
                    <a:p>
                      <a:pPr algn="l" fontAlgn="b"/>
                      <a:r>
                        <a:rPr lang="en-US" sz="600" b="1" i="0" u="none" strike="noStrike">
                          <a:solidFill>
                            <a:srgbClr val="000000"/>
                          </a:solidFill>
                          <a:effectLst/>
                          <a:latin typeface="Calibri"/>
                        </a:rPr>
                        <a:t>0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0.074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0.027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0.851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dirty="0">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104543646"/>
              </p:ext>
            </p:extLst>
          </p:nvPr>
        </p:nvGraphicFramePr>
        <p:xfrm>
          <a:off x="198967" y="4505039"/>
          <a:ext cx="6172200" cy="2036700"/>
        </p:xfrm>
        <a:graphic>
          <a:graphicData uri="http://schemas.openxmlformats.org/drawingml/2006/table">
            <a:tbl>
              <a:tblPr/>
              <a:tblGrid>
                <a:gridCol w="342900"/>
                <a:gridCol w="342900"/>
                <a:gridCol w="342900"/>
                <a:gridCol w="342900"/>
                <a:gridCol w="342900"/>
                <a:gridCol w="342900"/>
                <a:gridCol w="342900"/>
                <a:gridCol w="342900"/>
                <a:gridCol w="342900"/>
                <a:gridCol w="342900"/>
                <a:gridCol w="342900"/>
                <a:gridCol w="342900"/>
                <a:gridCol w="342900"/>
                <a:gridCol w="342900"/>
                <a:gridCol w="342900"/>
                <a:gridCol w="342900"/>
                <a:gridCol w="342900"/>
                <a:gridCol w="342900"/>
              </a:tblGrid>
              <a:tr h="97047">
                <a:tc>
                  <a:txBody>
                    <a:bodyPr/>
                    <a:lstStyle/>
                    <a:p>
                      <a:pPr algn="l" fontAlgn="b"/>
                      <a:endParaRPr lang="en-US" sz="600" b="0" i="0" u="none" strike="noStrike">
                        <a:solidFill>
                          <a:srgbClr val="000000"/>
                        </a:solidFill>
                        <a:effectLst/>
                        <a:latin typeface="Calibri"/>
                      </a:endParaRPr>
                    </a:p>
                  </a:txBody>
                  <a:tcPr marL="6470" marR="6470" marT="6470" marB="0" anchor="b">
                    <a:lnL>
                      <a:noFill/>
                    </a:lnL>
                    <a:lnR>
                      <a:noFill/>
                    </a:lnR>
                    <a:lnT>
                      <a:noFill/>
                    </a:lnT>
                    <a:lnB>
                      <a:noFill/>
                    </a:lnB>
                  </a:tcPr>
                </a:tc>
                <a:tc>
                  <a:txBody>
                    <a:bodyPr/>
                    <a:lstStyle/>
                    <a:p>
                      <a:pPr algn="l" fontAlgn="b"/>
                      <a:endParaRPr lang="en-US" sz="600" b="0" i="0" u="none" strike="noStrike">
                        <a:solidFill>
                          <a:srgbClr val="000000"/>
                        </a:solidFill>
                        <a:effectLst/>
                        <a:latin typeface="Calibri"/>
                      </a:endParaRPr>
                    </a:p>
                  </a:txBody>
                  <a:tcPr marL="6470" marR="6470" marT="6470" marB="0" anchor="b">
                    <a:lnL>
                      <a:noFill/>
                    </a:lnL>
                    <a:lnR w="12700" cap="flat" cmpd="sng" algn="ctr">
                      <a:solidFill>
                        <a:srgbClr val="000000"/>
                      </a:solidFill>
                      <a:prstDash val="solid"/>
                      <a:round/>
                      <a:headEnd type="none" w="med" len="med"/>
                      <a:tailEnd type="none" w="med" len="med"/>
                    </a:lnR>
                    <a:lnT>
                      <a:noFill/>
                    </a:lnT>
                    <a:lnB>
                      <a:noFill/>
                    </a:lnB>
                  </a:tcPr>
                </a:tc>
                <a:tc gridSpan="8">
                  <a:txBody>
                    <a:bodyPr/>
                    <a:lstStyle/>
                    <a:p>
                      <a:pPr algn="ctr" fontAlgn="b"/>
                      <a:r>
                        <a:rPr lang="en-US" sz="600" b="0" i="0" u="none" strike="noStrike">
                          <a:solidFill>
                            <a:srgbClr val="000000"/>
                          </a:solidFill>
                          <a:effectLst/>
                          <a:latin typeface="Calibri"/>
                        </a:rPr>
                        <a:t>RPMI</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b"/>
                      <a:r>
                        <a:rPr lang="en-US" sz="600" b="0" i="0" u="none" strike="noStrike">
                          <a:solidFill>
                            <a:srgbClr val="000000"/>
                          </a:solidFill>
                          <a:effectLst/>
                          <a:latin typeface="Calibri"/>
                        </a:rPr>
                        <a:t>SCM</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7047">
                <a:tc>
                  <a:txBody>
                    <a:bodyPr/>
                    <a:lstStyle/>
                    <a:p>
                      <a:pPr algn="l" fontAlgn="b"/>
                      <a:endParaRPr lang="en-US" sz="600" b="0" i="0" u="none" strike="noStrike">
                        <a:solidFill>
                          <a:srgbClr val="000000"/>
                        </a:solidFill>
                        <a:effectLst/>
                        <a:latin typeface="Calibri"/>
                      </a:endParaRPr>
                    </a:p>
                  </a:txBody>
                  <a:tcPr marL="6470" marR="6470" marT="647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Calibri"/>
                      </a:endParaRPr>
                    </a:p>
                  </a:txBody>
                  <a:tcPr marL="6470" marR="6470" marT="647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100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50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6.25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3.125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1.5625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0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100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50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12.5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6.25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3.125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1.5625 nM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1" i="0" u="none" strike="noStrike">
                          <a:solidFill>
                            <a:srgbClr val="000000"/>
                          </a:solidFill>
                          <a:effectLst/>
                          <a:latin typeface="Calibri"/>
                        </a:rPr>
                        <a:t>0 uM</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rowSpan="8">
                  <a:txBody>
                    <a:bodyPr/>
                    <a:lstStyle/>
                    <a:p>
                      <a:pPr algn="ctr" fontAlgn="b"/>
                      <a:r>
                        <a:rPr lang="en-US" sz="600" b="0" i="0" u="none" strike="noStrike">
                          <a:solidFill>
                            <a:srgbClr val="000000"/>
                          </a:solidFill>
                          <a:effectLst/>
                          <a:latin typeface="Calibri"/>
                        </a:rPr>
                        <a:t>RPMI</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100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0.621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0.987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0.412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50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0.962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0.742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0.913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0.857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0.621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0.105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0.168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0.052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000000"/>
                          </a:solidFill>
                          <a:effectLst/>
                          <a:latin typeface="Calibri"/>
                        </a:rPr>
                        <a:t>0.115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0.105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0.546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0.204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0.134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0.244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000000"/>
                          </a:solidFill>
                          <a:effectLst/>
                          <a:latin typeface="Calibri"/>
                        </a:rPr>
                        <a:t>0.203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0.445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0.033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0.013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0.244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6.25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0.546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0.979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0.889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3.125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0.204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0.997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1.5625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0.134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7047">
                <a:tc vMerge="1">
                  <a:txBody>
                    <a:bodyPr/>
                    <a:lstStyle/>
                    <a:p>
                      <a:endParaRPr lang="en-US"/>
                    </a:p>
                  </a:txBody>
                  <a:tcPr/>
                </a:tc>
                <a:tc>
                  <a:txBody>
                    <a:bodyPr/>
                    <a:lstStyle/>
                    <a:p>
                      <a:pPr algn="l" fontAlgn="b"/>
                      <a:r>
                        <a:rPr lang="en-US" sz="600" b="1" i="0" u="none" strike="noStrike">
                          <a:solidFill>
                            <a:srgbClr val="000000"/>
                          </a:solidFill>
                          <a:effectLst/>
                          <a:latin typeface="Calibri"/>
                        </a:rPr>
                        <a:t>0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0.244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rowSpan="8">
                  <a:txBody>
                    <a:bodyPr/>
                    <a:lstStyle/>
                    <a:p>
                      <a:pPr algn="ctr" fontAlgn="b"/>
                      <a:r>
                        <a:rPr lang="en-US" sz="600" b="0" i="0" u="none" strike="noStrike">
                          <a:solidFill>
                            <a:srgbClr val="000000"/>
                          </a:solidFill>
                          <a:effectLst/>
                          <a:latin typeface="Calibri"/>
                        </a:rPr>
                        <a:t>SCM</a:t>
                      </a:r>
                    </a:p>
                  </a:txBody>
                  <a:tcPr marL="6470" marR="6470" marT="64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600" b="1" i="0" u="none" strike="noStrike">
                          <a:solidFill>
                            <a:srgbClr val="000000"/>
                          </a:solidFill>
                          <a:effectLst/>
                          <a:latin typeface="Calibri"/>
                        </a:rPr>
                        <a:t>100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0.962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0.168</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0.085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50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0.987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0.742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0.052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0.024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0.913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0.115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0.056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0.412</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0.857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0.203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0.085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0.024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0.056</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6.25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0.445</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0.993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0.940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3.125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0.033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0.979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1871">
                <a:tc vMerge="1">
                  <a:txBody>
                    <a:bodyPr/>
                    <a:lstStyle/>
                    <a:p>
                      <a:endParaRPr lang="en-US"/>
                    </a:p>
                  </a:txBody>
                  <a:tcPr/>
                </a:tc>
                <a:tc>
                  <a:txBody>
                    <a:bodyPr/>
                    <a:lstStyle/>
                    <a:p>
                      <a:pPr algn="l" fontAlgn="b"/>
                      <a:r>
                        <a:rPr lang="en-US" sz="600" b="1" i="0" u="none" strike="noStrike">
                          <a:solidFill>
                            <a:srgbClr val="000000"/>
                          </a:solidFill>
                          <a:effectLst/>
                          <a:latin typeface="Calibri"/>
                        </a:rPr>
                        <a:t>1.5625 nM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0.013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0.889</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0.997</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0.993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0.940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600" b="0" i="0" u="none" strike="noStrike">
                          <a:solidFill>
                            <a:srgbClr val="000000"/>
                          </a:solidFill>
                          <a:effectLst/>
                          <a:latin typeface="Calibri"/>
                        </a:rPr>
                        <a:t>0.993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7047">
                <a:tc vMerge="1">
                  <a:txBody>
                    <a:bodyPr/>
                    <a:lstStyle/>
                    <a:p>
                      <a:endParaRPr lang="en-US"/>
                    </a:p>
                  </a:txBody>
                  <a:tcPr/>
                </a:tc>
                <a:tc>
                  <a:txBody>
                    <a:bodyPr/>
                    <a:lstStyle/>
                    <a:p>
                      <a:pPr algn="l" fontAlgn="b"/>
                      <a:r>
                        <a:rPr lang="en-US" sz="600" b="1" i="0" u="none" strike="noStrike">
                          <a:solidFill>
                            <a:srgbClr val="000000"/>
                          </a:solidFill>
                          <a:effectLst/>
                          <a:latin typeface="Calibri"/>
                        </a:rPr>
                        <a:t>0 uM</a:t>
                      </a:r>
                    </a:p>
                  </a:txBody>
                  <a:tcPr marL="6470" marR="6470" marT="647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0.244</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1.000</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Calibri"/>
                        </a:rPr>
                        <a:t>0.993</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600" b="0" i="0" u="none" strike="noStrike" dirty="0">
                          <a:solidFill>
                            <a:srgbClr val="000000"/>
                          </a:solidFill>
                          <a:effectLst/>
                          <a:latin typeface="Calibri"/>
                        </a:rPr>
                        <a:t> </a:t>
                      </a:r>
                    </a:p>
                  </a:txBody>
                  <a:tcPr marL="6470" marR="6470" marT="647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r>
            </a:tbl>
          </a:graphicData>
        </a:graphic>
      </p:graphicFrame>
    </p:spTree>
    <p:extLst>
      <p:ext uri="{BB962C8B-B14F-4D97-AF65-F5344CB8AC3E}">
        <p14:creationId xmlns:p14="http://schemas.microsoft.com/office/powerpoint/2010/main" val="5634064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TotalTime>
  <Words>1332</Words>
  <Application>Microsoft Office PowerPoint</Application>
  <PresentationFormat>On-screen Show (4:3)</PresentationFormat>
  <Paragraphs>1179</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NIH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 Annunziata</dc:creator>
  <cp:lastModifiedBy>Abella, Jerard Dave</cp:lastModifiedBy>
  <cp:revision>11</cp:revision>
  <dcterms:created xsi:type="dcterms:W3CDTF">2016-07-20T06:20:14Z</dcterms:created>
  <dcterms:modified xsi:type="dcterms:W3CDTF">2016-08-10T11:20:10Z</dcterms:modified>
</cp:coreProperties>
</file>