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94" d="100"/>
          <a:sy n="94" d="100"/>
        </p:scale>
        <p:origin x="20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Sequencing Reads Count for 10 CTCs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Reads Counts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681136.0</c:v>
                </c:pt>
                <c:pt idx="1">
                  <c:v>1.230978E6</c:v>
                </c:pt>
                <c:pt idx="2">
                  <c:v>1.396091E6</c:v>
                </c:pt>
                <c:pt idx="3">
                  <c:v>1.449871E6</c:v>
                </c:pt>
                <c:pt idx="4">
                  <c:v>1.484702E6</c:v>
                </c:pt>
                <c:pt idx="5">
                  <c:v>1.487619E6</c:v>
                </c:pt>
                <c:pt idx="6">
                  <c:v>1.979056E6</c:v>
                </c:pt>
                <c:pt idx="7">
                  <c:v>2.105294E6</c:v>
                </c:pt>
                <c:pt idx="8">
                  <c:v>2.69909E6</c:v>
                </c:pt>
                <c:pt idx="9">
                  <c:v>2.410949E6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8.605066E6</c:v>
                </c:pt>
                <c:pt idx="1">
                  <c:v>9.373324E6</c:v>
                </c:pt>
                <c:pt idx="2">
                  <c:v>8.670081E6</c:v>
                </c:pt>
                <c:pt idx="3">
                  <c:v>6.549978E6</c:v>
                </c:pt>
                <c:pt idx="4">
                  <c:v>1.1201864E7</c:v>
                </c:pt>
                <c:pt idx="5">
                  <c:v>7.98418E6</c:v>
                </c:pt>
                <c:pt idx="6">
                  <c:v>1.0724833E7</c:v>
                </c:pt>
                <c:pt idx="7">
                  <c:v>3.983863E6</c:v>
                </c:pt>
                <c:pt idx="8">
                  <c:v>6.049939E6</c:v>
                </c:pt>
                <c:pt idx="9">
                  <c:v>6.553744E6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Mapped Reads Counts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681136.0</c:v>
                </c:pt>
                <c:pt idx="1">
                  <c:v>1.230978E6</c:v>
                </c:pt>
                <c:pt idx="2">
                  <c:v>1.396091E6</c:v>
                </c:pt>
                <c:pt idx="3">
                  <c:v>1.449871E6</c:v>
                </c:pt>
                <c:pt idx="4">
                  <c:v>1.484702E6</c:v>
                </c:pt>
                <c:pt idx="5">
                  <c:v>1.487619E6</c:v>
                </c:pt>
                <c:pt idx="6">
                  <c:v>1.979056E6</c:v>
                </c:pt>
                <c:pt idx="7">
                  <c:v>2.105294E6</c:v>
                </c:pt>
                <c:pt idx="8">
                  <c:v>2.69909E6</c:v>
                </c:pt>
                <c:pt idx="9">
                  <c:v>2.410949E6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7.712023E6</c:v>
                </c:pt>
                <c:pt idx="1">
                  <c:v>8.864568E6</c:v>
                </c:pt>
                <c:pt idx="2">
                  <c:v>8.533866E6</c:v>
                </c:pt>
                <c:pt idx="3">
                  <c:v>3.74853E6</c:v>
                </c:pt>
                <c:pt idx="4">
                  <c:v>1.1056405E7</c:v>
                </c:pt>
                <c:pt idx="5">
                  <c:v>7.050926E6</c:v>
                </c:pt>
                <c:pt idx="6">
                  <c:v>1.0491696E7</c:v>
                </c:pt>
                <c:pt idx="7">
                  <c:v>3.850083E6</c:v>
                </c:pt>
                <c:pt idx="8">
                  <c:v>5.820867E6</c:v>
                </c:pt>
                <c:pt idx="9">
                  <c:v>6.463134E6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MapQ&gt;30 Reads Counts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681136.0</c:v>
                </c:pt>
                <c:pt idx="1">
                  <c:v>1.230978E6</c:v>
                </c:pt>
                <c:pt idx="2">
                  <c:v>1.396091E6</c:v>
                </c:pt>
                <c:pt idx="3">
                  <c:v>1.449871E6</c:v>
                </c:pt>
                <c:pt idx="4">
                  <c:v>1.484702E6</c:v>
                </c:pt>
                <c:pt idx="5">
                  <c:v>1.487619E6</c:v>
                </c:pt>
                <c:pt idx="6">
                  <c:v>1.979056E6</c:v>
                </c:pt>
                <c:pt idx="7">
                  <c:v>2.105294E6</c:v>
                </c:pt>
                <c:pt idx="8">
                  <c:v>2.69909E6</c:v>
                </c:pt>
                <c:pt idx="9">
                  <c:v>2.410949E6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5.981648E6</c:v>
                </c:pt>
                <c:pt idx="1">
                  <c:v>6.889596E6</c:v>
                </c:pt>
                <c:pt idx="2">
                  <c:v>6.637113E6</c:v>
                </c:pt>
                <c:pt idx="3">
                  <c:v>2.902058E6</c:v>
                </c:pt>
                <c:pt idx="4">
                  <c:v>8.621285E6</c:v>
                </c:pt>
                <c:pt idx="5">
                  <c:v>5.867283E6</c:v>
                </c:pt>
                <c:pt idx="6">
                  <c:v>8.051752E6</c:v>
                </c:pt>
                <c:pt idx="7">
                  <c:v>3.062687E6</c:v>
                </c:pt>
                <c:pt idx="8">
                  <c:v>4.638955E6</c:v>
                </c:pt>
                <c:pt idx="9">
                  <c:v>5.126475E6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89583280"/>
        <c:axId val="2134091520"/>
      </c:barChart>
      <c:catAx>
        <c:axId val="-2089583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Cell IDs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4091520"/>
        <c:crosses val="autoZero"/>
        <c:auto val="1"/>
        <c:lblAlgn val="ctr"/>
        <c:lblOffset val="100"/>
        <c:noMultiLvlLbl val="0"/>
      </c:catAx>
      <c:valAx>
        <c:axId val="213409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Number</a:t>
                </a:r>
                <a:r>
                  <a:rPr lang="en-US" baseline="0" dirty="0" smtClean="0"/>
                  <a:t> of Reads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9583280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9C323-91CE-4FDF-9731-3C26D6AC42B3}" type="datetimeFigureOut">
              <a:rPr lang="en-US" smtClean="0"/>
              <a:t>8/1/16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2D9B1-DD75-4DDB-9EAC-FB820B98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7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-submit as supplemental data saying total reads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12E38-DCD7-4E41-8B50-2F48945E738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89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298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55377"/>
            <a:ext cx="10972800" cy="4704976"/>
          </a:xfrm>
        </p:spPr>
        <p:txBody>
          <a:bodyPr/>
          <a:lstStyle>
            <a:lvl1pPr>
              <a:buClr>
                <a:schemeClr val="accent3">
                  <a:lumMod val="75000"/>
                </a:schemeClr>
              </a:buClr>
              <a:defRPr/>
            </a:lvl1pPr>
            <a:lvl2pPr>
              <a:buClr>
                <a:srgbClr val="00487E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9853" y="64142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8529D3AB-AE4D-6D4E-AC8F-0026AECD37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3149" y="6414247"/>
            <a:ext cx="17207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8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2983"/>
            <a:ext cx="10972800" cy="12622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9853" y="64142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defTabSz="457200"/>
            <a:fld id="{8529D3AB-AE4D-6D4E-AC8F-0026AECD3777}" type="slidenum">
              <a:rPr lang="en-US" smtClean="0"/>
              <a:pPr defTabSz="457200"/>
              <a:t>‹#›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3149" y="6414247"/>
            <a:ext cx="17207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defTabSz="457200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-16117" y="6372964"/>
            <a:ext cx="12208117" cy="6918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744" y="6426946"/>
            <a:ext cx="3446669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2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3200" b="0" kern="1200">
          <a:solidFill>
            <a:srgbClr val="00487E"/>
          </a:solidFill>
          <a:latin typeface="Calibri Light"/>
          <a:ea typeface="+mj-ea"/>
          <a:cs typeface="Calibri Light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400" kern="1200">
          <a:solidFill>
            <a:schemeClr val="tx1"/>
          </a:solidFill>
          <a:latin typeface="Calibri Light"/>
          <a:ea typeface="+mn-ea"/>
          <a:cs typeface="Calibri Light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Calibri Light"/>
          <a:ea typeface="+mn-ea"/>
          <a:cs typeface="Calibri Light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>
            <a:lumMod val="50000"/>
          </a:schemeClr>
        </a:buClr>
        <a:buFont typeface="Arial"/>
        <a:buChar char="•"/>
        <a:defRPr sz="1800" kern="1200">
          <a:solidFill>
            <a:schemeClr val="tx1"/>
          </a:solidFill>
          <a:latin typeface="Calibri Light"/>
          <a:ea typeface="+mn-ea"/>
          <a:cs typeface="Calibri Light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Wingdings" pitchFamily="2" charset="2"/>
        <a:buChar char="§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»"/>
        <a:defRPr sz="1400" kern="1200">
          <a:solidFill>
            <a:schemeClr val="tx1"/>
          </a:solidFill>
          <a:latin typeface="Calibri Light"/>
          <a:ea typeface="+mn-ea"/>
          <a:cs typeface="Calibri Light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Supplemental Figure 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292230B-02D6-4762-8F0D-C3C21B31C0D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124858"/>
          <a:ext cx="8229600" cy="513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687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pic New">
  <a:themeElements>
    <a:clrScheme name="Epic Colorset">
      <a:dk1>
        <a:sysClr val="windowText" lastClr="000000"/>
      </a:dk1>
      <a:lt1>
        <a:sysClr val="window" lastClr="FFFFFF"/>
      </a:lt1>
      <a:dk2>
        <a:srgbClr val="046782"/>
      </a:dk2>
      <a:lt2>
        <a:srgbClr val="DBF5F9"/>
      </a:lt2>
      <a:accent1>
        <a:srgbClr val="05225B"/>
      </a:accent1>
      <a:accent2>
        <a:srgbClr val="0070C0"/>
      </a:accent2>
      <a:accent3>
        <a:srgbClr val="00B0F0"/>
      </a:accent3>
      <a:accent4>
        <a:srgbClr val="B43B38"/>
      </a:accent4>
      <a:accent5>
        <a:srgbClr val="45C43F"/>
      </a:accent5>
      <a:accent6>
        <a:srgbClr val="FFC000"/>
      </a:accent6>
      <a:hlink>
        <a:srgbClr val="16B5EB"/>
      </a:hlink>
      <a:folHlink>
        <a:srgbClr val="1295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Calibri Light"/>
            <a:cs typeface="Calibri Ligh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pic_current_template [Read-Only]" id="{85A980E9-9854-420F-8D04-D9F8390F0D63}" vid="{A3183EA6-C1DC-431C-A773-AD502E240D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Macintosh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Wingdings</vt:lpstr>
      <vt:lpstr>Arial</vt:lpstr>
      <vt:lpstr>Epic New</vt:lpstr>
      <vt:lpstr>Supplemental Figure 1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Supplemental Figure 2</dc:title>
  <dc:creator>Archana A</dc:creator>
  <cp:lastModifiedBy>Microsoft Office User</cp:lastModifiedBy>
  <cp:revision>5</cp:revision>
  <dcterms:created xsi:type="dcterms:W3CDTF">2016-03-02T06:24:15Z</dcterms:created>
  <dcterms:modified xsi:type="dcterms:W3CDTF">2016-08-01T18:24:34Z</dcterms:modified>
</cp:coreProperties>
</file>