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1239" r:id="rId2"/>
    <p:sldId id="1240" r:id="rId3"/>
    <p:sldId id="1243" r:id="rId4"/>
    <p:sldId id="1244" r:id="rId5"/>
  </p:sldIdLst>
  <p:sldSz cx="9144000" cy="6858000" type="screen4x3"/>
  <p:notesSz cx="9866313" cy="6735763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032">
          <p15:clr>
            <a:srgbClr val="A4A3A4"/>
          </p15:clr>
        </p15:guide>
        <p15:guide id="4" pos="5088">
          <p15:clr>
            <a:srgbClr val="A4A3A4"/>
          </p15:clr>
        </p15:guide>
        <p15:guide id="5" pos="5359">
          <p15:clr>
            <a:srgbClr val="A4A3A4"/>
          </p15:clr>
        </p15:guide>
        <p15:guide id="6" pos="515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09DD9"/>
    <a:srgbClr val="FFDC68"/>
    <a:srgbClr val="CC00CC"/>
    <a:srgbClr val="000099"/>
    <a:srgbClr val="000066"/>
    <a:srgbClr val="0000CC"/>
    <a:srgbClr val="008000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28" autoAdjust="0"/>
    <p:restoredTop sz="96429" autoAdjust="0"/>
  </p:normalViewPr>
  <p:slideViewPr>
    <p:cSldViewPr snapToGrid="0" snapToObjects="1">
      <p:cViewPr varScale="1">
        <p:scale>
          <a:sx n="100" d="100"/>
          <a:sy n="100" d="100"/>
        </p:scale>
        <p:origin x="-192" y="-96"/>
      </p:cViewPr>
      <p:guideLst>
        <p:guide orient="horz" pos="1790"/>
        <p:guide orient="horz" pos="3032"/>
        <p:guide pos="2880"/>
        <p:guide pos="5088"/>
        <p:guide pos="4687"/>
        <p:guide pos="51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276255" cy="336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0060" y="1"/>
            <a:ext cx="4276255" cy="336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398813"/>
            <a:ext cx="4276255" cy="336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0060" y="6398813"/>
            <a:ext cx="4276255" cy="336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B023989-A5B5-4A87-B0CF-F7C4CFEF737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66754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276255" cy="336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7733" y="1"/>
            <a:ext cx="4276254" cy="336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48025" y="504825"/>
            <a:ext cx="3370263" cy="2527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9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5934" y="3199407"/>
            <a:ext cx="7894446" cy="3031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397729"/>
            <a:ext cx="4276255" cy="33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39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7733" y="6397729"/>
            <a:ext cx="4276254" cy="33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551806F-AD6E-4BF3-9DFB-7B0885C6E93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16918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D11F29-A128-40A0-A1F6-ED08DF27A96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56435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8BA6CD-84E4-43F9-9D5A-DDCE4E06DA1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4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7C2162-CC96-470C-AAE5-46B02B8D013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61431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17B49F-246E-4BD4-98C0-18C41FF7AB1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30579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9777CC-AA2C-4FE1-AD9F-3E879DEDA8D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73247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01C4B-6C3F-4A5D-AAA8-99EB4760A98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81151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16A63D-DC74-4D29-A027-73EAEFBDD17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84843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8A9701-FE7A-48BB-A722-616E63BA034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9342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67BDC1-8C63-4163-97EF-E0DC521A9C2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2246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5A7FB7-3BD5-49AC-B180-3CD9EADA096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54326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C6B725-E577-43C8-AC3E-B1FDB416290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98765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CFAA0B7-FFFC-425C-B2F6-7F0E7016DB28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-32091" y="-19681"/>
            <a:ext cx="22413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/>
                <a:cs typeface="Arial"/>
              </a:rPr>
              <a:t>Additional file</a:t>
            </a:r>
            <a:r>
              <a:rPr lang="ja-JP" altLang="en-US" sz="1200" b="1" dirty="0">
                <a:latin typeface="Arial"/>
                <a:cs typeface="Arial"/>
              </a:rPr>
              <a:t> </a:t>
            </a:r>
            <a:r>
              <a:rPr lang="en-US" altLang="ja-JP" sz="1200" b="1" dirty="0">
                <a:latin typeface="Arial"/>
                <a:cs typeface="Arial"/>
              </a:rPr>
              <a:t>2</a:t>
            </a:r>
            <a:r>
              <a:rPr kumimoji="1" lang="en-US" altLang="ja-JP" sz="1200" b="1" dirty="0">
                <a:latin typeface="Arial"/>
                <a:cs typeface="Arial"/>
              </a:rPr>
              <a:t>: Figure </a:t>
            </a:r>
            <a:r>
              <a:rPr kumimoji="1" lang="en-US" altLang="ja-JP" sz="1200" b="1" dirty="0" smtClean="0">
                <a:latin typeface="Arial"/>
                <a:cs typeface="Arial"/>
              </a:rPr>
              <a:t>S1A</a:t>
            </a:r>
            <a:endParaRPr kumimoji="1" lang="ja-JP" altLang="en-US" sz="1200" b="1" dirty="0">
              <a:latin typeface="Arial"/>
              <a:cs typeface="Arial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845712" y="6606159"/>
            <a:ext cx="13484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/>
                <a:cs typeface="Arial"/>
              </a:rPr>
              <a:t>Kaneko M, et al.</a:t>
            </a:r>
            <a:endParaRPr kumimoji="1" lang="ja-JP" altLang="en-US" sz="1200" b="1" dirty="0">
              <a:latin typeface="Arial"/>
              <a:cs typeface="Arial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58028" y="598202"/>
            <a:ext cx="23214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MethyLight</a:t>
            </a:r>
            <a:r>
              <a:rPr kumimoji="1" lang="en-US" altLang="ja-JP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primer set (1)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662819" y="1056906"/>
            <a:ext cx="751756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GGGGGGAGGAGTTAAGATGGT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AATAGGAA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TAGTTT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GTTTATAGTTTTTAG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TGAG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TAGAAGA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GTGATT</a:t>
            </a:r>
          </a:p>
          <a:p>
            <a:endParaRPr lang="en-US" altLang="ja-JP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TTTGTATTTTTATTTGAGGTAT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GGTTTATTTTATTAGGGAGTGTTAGATAGTGGG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TAGGTTAGTGTGTGTG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TAT</a:t>
            </a:r>
          </a:p>
          <a:p>
            <a:endParaRPr lang="en-US" altLang="ja-JP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AAGTAGGG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AGGTATTGTTTTATTTGGGAAG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TAAGGGGTTAGGGAGTTTTTTTTTTGAGTTAAA</a:t>
            </a:r>
          </a:p>
          <a:p>
            <a:endParaRPr lang="en-US" altLang="ja-JP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GAAAGGGGT</a:t>
            </a:r>
            <a:r>
              <a:rPr lang="en-US" altLang="ja-JP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TATTTGGAAAAT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GGTTATTTTTATT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AATATTG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TTTTTTAGAT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GTTTAAGAAA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TATTA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AGATTATATTTTATATTTGGTT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GAGGGTTTTA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TTTA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GAATTT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TTGATTGTTAGTATAGTAGTTTGAGATTAAATTGTAAGG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GTAA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AGGTTGGGGGAGGGG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TTATTGTTTAGGTTTGTTTAGGTAAATAAAGTAGT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GGAAGTT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AATTGGGTGGAGTTTATTATAGTTTAAGGAGGTTTGTTTGTTTTTGTAGGTTTTATTTTTGGGGGTAGGGTATAGATAAATAAAAAGATAGTAGTAATTTTTGTAGATTTAAGTGTTTTTGTTTGATAGTTTTGAAGAGAGTAGTG</a:t>
            </a:r>
            <a:r>
              <a:rPr lang="ja-JP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ja-JP" altLang="ja-JP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133219" y="1280614"/>
            <a:ext cx="1941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 smtClean="0">
                <a:solidFill>
                  <a:srgbClr val="FF0000"/>
                </a:solidFill>
                <a:latin typeface="Courier New"/>
                <a:cs typeface="Courier New"/>
              </a:rPr>
              <a:t>GGGAGTGTTAGATAGTGGG</a:t>
            </a:r>
            <a:endParaRPr lang="ja-JP" altLang="ja-JP" sz="1200" b="1" dirty="0">
              <a:solidFill>
                <a:srgbClr val="FF0000"/>
              </a:solidFill>
              <a:latin typeface="Courier New"/>
              <a:cs typeface="Courier New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2221208" y="1268632"/>
            <a:ext cx="20313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err="1" smtClean="0">
                <a:solidFill>
                  <a:srgbClr val="0000FF"/>
                </a:solidFill>
                <a:latin typeface="+mn-ea"/>
                <a:ea typeface="+mn-ea"/>
              </a:rPr>
              <a:t>MethyLight</a:t>
            </a:r>
            <a:r>
              <a:rPr lang="en-US" altLang="ja-JP" sz="1200" dirty="0" smtClean="0">
                <a:solidFill>
                  <a:srgbClr val="0000FF"/>
                </a:solidFill>
                <a:latin typeface="+mn-ea"/>
                <a:ea typeface="+mn-ea"/>
              </a:rPr>
              <a:t> assay</a:t>
            </a:r>
            <a:r>
              <a:rPr lang="ja-JP" altLang="en-US" sz="1200" dirty="0" smtClean="0">
                <a:solidFill>
                  <a:srgbClr val="0000FF"/>
                </a:solidFill>
                <a:latin typeface="+mn-ea"/>
                <a:ea typeface="+mn-ea"/>
              </a:rPr>
              <a:t>(</a:t>
            </a:r>
            <a:r>
              <a:rPr lang="en-US" altLang="ja-JP" sz="1200" dirty="0" smtClean="0">
                <a:solidFill>
                  <a:srgbClr val="0000FF"/>
                </a:solidFill>
                <a:latin typeface="+mn-ea"/>
                <a:ea typeface="+mn-ea"/>
              </a:rPr>
              <a:t>1</a:t>
            </a:r>
            <a:r>
              <a:rPr lang="ja-JP" altLang="en-US" sz="1200" dirty="0" smtClean="0">
                <a:solidFill>
                  <a:srgbClr val="0000FF"/>
                </a:solidFill>
                <a:latin typeface="+mn-ea"/>
                <a:ea typeface="+mn-ea"/>
              </a:rPr>
              <a:t>) forward</a:t>
            </a:r>
            <a:endParaRPr lang="ja-JP" altLang="en-US" sz="1200" b="1" dirty="0">
              <a:latin typeface="+mn-ea"/>
              <a:ea typeface="+mn-ea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664330" y="1988963"/>
            <a:ext cx="23086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solidFill>
                  <a:srgbClr val="FF0000"/>
                </a:solidFill>
                <a:latin typeface="Courier New"/>
                <a:cs typeface="Courier New"/>
              </a:rPr>
              <a:t>AGATGGTATTTGGAAAATTGGGT</a:t>
            </a:r>
            <a:r>
              <a:rPr lang="ja-JP" altLang="ja-JP" sz="1200" b="1" dirty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endParaRPr kumimoji="1" lang="ja-JP" altLang="en-US" sz="1200" b="1" dirty="0">
              <a:solidFill>
                <a:srgbClr val="FF0000"/>
              </a:solidFill>
              <a:latin typeface="Courier New"/>
              <a:cs typeface="Courier New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883132" y="1988963"/>
            <a:ext cx="20060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err="1" smtClean="0">
                <a:solidFill>
                  <a:srgbClr val="0000FF"/>
                </a:solidFill>
                <a:latin typeface="+mn-ea"/>
                <a:ea typeface="+mn-ea"/>
              </a:rPr>
              <a:t>MethyLight</a:t>
            </a:r>
            <a:r>
              <a:rPr lang="en-US" altLang="ja-JP" sz="1200" dirty="0" smtClean="0">
                <a:solidFill>
                  <a:srgbClr val="0000FF"/>
                </a:solidFill>
                <a:latin typeface="+mn-ea"/>
                <a:ea typeface="+mn-ea"/>
              </a:rPr>
              <a:t> assay</a:t>
            </a:r>
            <a:r>
              <a:rPr lang="ja-JP" altLang="en-US" sz="1200" dirty="0" smtClean="0">
                <a:solidFill>
                  <a:srgbClr val="0000FF"/>
                </a:solidFill>
                <a:latin typeface="+mn-ea"/>
                <a:ea typeface="+mn-ea"/>
              </a:rPr>
              <a:t>(</a:t>
            </a:r>
            <a:r>
              <a:rPr lang="en-US" altLang="ja-JP" sz="1200" dirty="0" smtClean="0">
                <a:solidFill>
                  <a:srgbClr val="0000FF"/>
                </a:solidFill>
                <a:latin typeface="+mn-ea"/>
                <a:ea typeface="+mn-ea"/>
              </a:rPr>
              <a:t>1</a:t>
            </a:r>
            <a:r>
              <a:rPr lang="ja-JP" altLang="en-US" sz="1200" dirty="0" smtClean="0">
                <a:solidFill>
                  <a:srgbClr val="0000FF"/>
                </a:solidFill>
                <a:latin typeface="+mn-ea"/>
                <a:ea typeface="+mn-ea"/>
              </a:rPr>
              <a:t>) </a:t>
            </a:r>
            <a:r>
              <a:rPr lang="en-US" altLang="ja-JP" sz="1200" dirty="0" smtClean="0">
                <a:solidFill>
                  <a:srgbClr val="0000FF"/>
                </a:solidFill>
                <a:latin typeface="+mn-ea"/>
                <a:ea typeface="+mn-ea"/>
              </a:rPr>
              <a:t>reverse</a:t>
            </a:r>
            <a:endParaRPr lang="ja-JP" altLang="en-US" sz="1200" b="1" dirty="0">
              <a:latin typeface="+mn-ea"/>
              <a:ea typeface="+mn-ea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6909417" y="3239326"/>
            <a:ext cx="106239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100" b="1" dirty="0"/>
              <a:t>LINE1.2 FUM</a:t>
            </a:r>
            <a:endParaRPr lang="ja-JP" altLang="ja-JP" sz="1100" b="1" dirty="0"/>
          </a:p>
        </p:txBody>
      </p:sp>
    </p:spTree>
    <p:extLst>
      <p:ext uri="{BB962C8B-B14F-4D97-AF65-F5344CB8AC3E}">
        <p14:creationId xmlns:p14="http://schemas.microsoft.com/office/powerpoint/2010/main" val="2984341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-32091" y="-19681"/>
            <a:ext cx="22413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/>
                <a:cs typeface="Arial"/>
              </a:rPr>
              <a:t>Additional file</a:t>
            </a:r>
            <a:r>
              <a:rPr lang="ja-JP" altLang="en-US" sz="1200" b="1" dirty="0">
                <a:latin typeface="Arial"/>
                <a:cs typeface="Arial"/>
              </a:rPr>
              <a:t> </a:t>
            </a:r>
            <a:r>
              <a:rPr lang="en-US" altLang="ja-JP" sz="1200" b="1" dirty="0">
                <a:latin typeface="Arial"/>
                <a:cs typeface="Arial"/>
              </a:rPr>
              <a:t>2</a:t>
            </a:r>
            <a:r>
              <a:rPr kumimoji="1" lang="en-US" altLang="ja-JP" sz="1200" b="1" dirty="0">
                <a:latin typeface="Arial"/>
                <a:cs typeface="Arial"/>
              </a:rPr>
              <a:t>: Figure </a:t>
            </a:r>
            <a:r>
              <a:rPr kumimoji="1" lang="en-US" altLang="ja-JP" sz="1200" b="1" dirty="0" smtClean="0">
                <a:latin typeface="Arial"/>
                <a:cs typeface="Arial"/>
              </a:rPr>
              <a:t>S1B</a:t>
            </a:r>
            <a:endParaRPr kumimoji="1" lang="ja-JP" altLang="en-US" sz="1200" b="1" dirty="0">
              <a:latin typeface="Arial"/>
              <a:cs typeface="Arial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845712" y="6606159"/>
            <a:ext cx="13484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/>
                <a:cs typeface="Arial"/>
              </a:rPr>
              <a:t>Kaneko M, et al.</a:t>
            </a:r>
            <a:endParaRPr kumimoji="1" lang="ja-JP" altLang="en-US" sz="1200" b="1" dirty="0">
              <a:latin typeface="Arial"/>
              <a:cs typeface="Arial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58028" y="598202"/>
            <a:ext cx="23214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MethyLight</a:t>
            </a:r>
            <a:r>
              <a:rPr kumimoji="1" lang="en-US" altLang="ja-JP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primer set (2)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662819" y="1056906"/>
            <a:ext cx="751756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GGGGGGAGGAGTTAAGATGGT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AATAGGAA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TAGTTT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GTTTATAGTTTTTAG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TGAG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TAGAAGA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GTGATT</a:t>
            </a:r>
          </a:p>
          <a:p>
            <a:endParaRPr lang="en-US" altLang="ja-JP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TTTGTATTTTTATTTGAGGTAT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GGTTTATTTTATTAGGGAGTGTTAGATAGTGGG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TAGGTTAGTGTGTGTG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TAT</a:t>
            </a:r>
          </a:p>
          <a:p>
            <a:endParaRPr lang="en-US" altLang="ja-JP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AAGTAGGG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AGGTATTGTTTTATTTGGGAAG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TAAGGGGTTAGGGAGTTTTTTTTTTGAGTTAAA</a:t>
            </a:r>
          </a:p>
          <a:p>
            <a:endParaRPr lang="en-US" altLang="ja-JP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GAAAGGGGT</a:t>
            </a:r>
            <a:r>
              <a:rPr lang="en-US" altLang="ja-JP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TATTTGGAAAAT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GGTTATTTTTATT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AATATTG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TTTTTTAGAT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GTTTAAGAAA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TATTA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AGATTATATTTTATATTTGGTT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GAGGGTTTTA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TTTA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GAATTT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TTGATTGTTAGTATAGTAGTTTGAGATTAAATTGTAAGG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GTAA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AGGTTGGGGGAGGGG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TTATTGTTTAGGTTTGTTTAGGTAAATAAAGTAGT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GGAAGTT</a:t>
            </a:r>
            <a:r>
              <a:rPr lang="en-US" altLang="ja-JP" sz="12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TG</a:t>
            </a:r>
            <a:r>
              <a:rPr lang="en-US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AATTGGGTGGAGTTTATTATAGTTTAAGGAGGTTTGTTTGTTTTTGTAGGTTTTATTTTTGGGGGTAGGGTATAGATAAATAAAAAGATAGTAGTAATTTTTGTAGATTTAAGTGTTTTTGTTTGATAGTTTTGAAGAGAGTAGTG</a:t>
            </a:r>
            <a:r>
              <a:rPr lang="ja-JP" altLang="ja-JP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ja-JP" altLang="ja-JP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133219" y="1280614"/>
            <a:ext cx="1941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 smtClean="0">
                <a:solidFill>
                  <a:srgbClr val="FF0000"/>
                </a:solidFill>
                <a:latin typeface="Courier New"/>
                <a:cs typeface="Courier New"/>
              </a:rPr>
              <a:t>GGGAGTGTTAGATAGTGGG</a:t>
            </a:r>
            <a:endParaRPr lang="ja-JP" altLang="ja-JP" sz="1200" b="1" dirty="0">
              <a:solidFill>
                <a:srgbClr val="FF0000"/>
              </a:solidFill>
              <a:latin typeface="Courier New"/>
              <a:cs typeface="Courier New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2221208" y="1268632"/>
            <a:ext cx="20056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err="1" smtClean="0">
                <a:solidFill>
                  <a:srgbClr val="0000FF"/>
                </a:solidFill>
                <a:latin typeface="+mn-ea"/>
                <a:ea typeface="+mn-ea"/>
              </a:rPr>
              <a:t>MethyLight</a:t>
            </a:r>
            <a:r>
              <a:rPr lang="en-US" altLang="ja-JP" sz="1200" dirty="0" smtClean="0">
                <a:solidFill>
                  <a:srgbClr val="0000FF"/>
                </a:solidFill>
                <a:latin typeface="+mn-ea"/>
                <a:ea typeface="+mn-ea"/>
              </a:rPr>
              <a:t> assay</a:t>
            </a:r>
            <a:r>
              <a:rPr lang="ja-JP" altLang="en-US" sz="1200" dirty="0" smtClean="0">
                <a:solidFill>
                  <a:srgbClr val="0000FF"/>
                </a:solidFill>
                <a:latin typeface="+mn-ea"/>
                <a:ea typeface="+mn-ea"/>
              </a:rPr>
              <a:t>(</a:t>
            </a:r>
            <a:r>
              <a:rPr lang="en-US" altLang="ja-JP" sz="1200" dirty="0">
                <a:solidFill>
                  <a:srgbClr val="0000FF"/>
                </a:solidFill>
                <a:latin typeface="+mn-ea"/>
                <a:ea typeface="+mn-ea"/>
              </a:rPr>
              <a:t>2</a:t>
            </a:r>
            <a:r>
              <a:rPr lang="ja-JP" altLang="en-US" sz="1200" dirty="0" smtClean="0">
                <a:solidFill>
                  <a:srgbClr val="0000FF"/>
                </a:solidFill>
                <a:latin typeface="+mn-ea"/>
                <a:ea typeface="+mn-ea"/>
              </a:rPr>
              <a:t>) forward</a:t>
            </a:r>
            <a:endParaRPr lang="ja-JP" altLang="en-US" sz="1200" b="1" dirty="0">
              <a:latin typeface="+mn-ea"/>
              <a:ea typeface="+mn-ea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3883132" y="1988963"/>
            <a:ext cx="20060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err="1" smtClean="0">
                <a:solidFill>
                  <a:srgbClr val="0000FF"/>
                </a:solidFill>
                <a:latin typeface="+mn-ea"/>
                <a:ea typeface="+mn-ea"/>
              </a:rPr>
              <a:t>MethyLight</a:t>
            </a:r>
            <a:r>
              <a:rPr lang="en-US" altLang="ja-JP" sz="1200" dirty="0" smtClean="0">
                <a:solidFill>
                  <a:srgbClr val="0000FF"/>
                </a:solidFill>
                <a:latin typeface="+mn-ea"/>
                <a:ea typeface="+mn-ea"/>
              </a:rPr>
              <a:t> assay</a:t>
            </a:r>
            <a:r>
              <a:rPr lang="ja-JP" altLang="en-US" sz="1200" dirty="0" smtClean="0">
                <a:solidFill>
                  <a:srgbClr val="0000FF"/>
                </a:solidFill>
                <a:latin typeface="+mn-ea"/>
                <a:ea typeface="+mn-ea"/>
              </a:rPr>
              <a:t>(</a:t>
            </a:r>
            <a:r>
              <a:rPr lang="en-US" altLang="ja-JP" sz="1200" dirty="0">
                <a:solidFill>
                  <a:srgbClr val="0000FF"/>
                </a:solidFill>
                <a:latin typeface="+mn-ea"/>
                <a:ea typeface="+mn-ea"/>
              </a:rPr>
              <a:t>2</a:t>
            </a:r>
            <a:r>
              <a:rPr lang="ja-JP" altLang="en-US" sz="1200" dirty="0" smtClean="0">
                <a:solidFill>
                  <a:srgbClr val="0000FF"/>
                </a:solidFill>
                <a:latin typeface="+mn-ea"/>
                <a:ea typeface="+mn-ea"/>
              </a:rPr>
              <a:t>) </a:t>
            </a:r>
            <a:r>
              <a:rPr lang="en-US" altLang="ja-JP" sz="1200" dirty="0" smtClean="0">
                <a:solidFill>
                  <a:srgbClr val="0000FF"/>
                </a:solidFill>
                <a:latin typeface="+mn-ea"/>
                <a:ea typeface="+mn-ea"/>
              </a:rPr>
              <a:t>reverse</a:t>
            </a:r>
            <a:endParaRPr lang="ja-JP" altLang="en-US" sz="1200" b="1" dirty="0">
              <a:latin typeface="+mn-ea"/>
              <a:ea typeface="+mn-ea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562277" y="1987690"/>
            <a:ext cx="24032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b="1" dirty="0">
                <a:solidFill>
                  <a:srgbClr val="FF0000"/>
                </a:solidFill>
                <a:latin typeface="Courier New"/>
                <a:cs typeface="Courier New"/>
              </a:rPr>
              <a:t>ATGGATGTATTTGGAAAATTGGGT</a:t>
            </a:r>
            <a:r>
              <a:rPr lang="ja-JP" altLang="ja-JP" sz="1200" b="1" dirty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endParaRPr lang="ja-JP" altLang="en-US" sz="1200" b="1" dirty="0">
              <a:solidFill>
                <a:srgbClr val="FF0000"/>
              </a:solidFill>
              <a:latin typeface="Courier New"/>
              <a:cs typeface="Courier New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6909417" y="3239326"/>
            <a:ext cx="106239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100" b="1" dirty="0"/>
              <a:t>LINE1.2 FUM</a:t>
            </a:r>
            <a:endParaRPr lang="ja-JP" altLang="ja-JP" sz="1100" b="1" dirty="0"/>
          </a:p>
        </p:txBody>
      </p:sp>
    </p:spTree>
    <p:extLst>
      <p:ext uri="{BB962C8B-B14F-4D97-AF65-F5344CB8AC3E}">
        <p14:creationId xmlns:p14="http://schemas.microsoft.com/office/powerpoint/2010/main" val="3839022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-32091" y="-19681"/>
            <a:ext cx="22413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/>
                <a:cs typeface="Arial"/>
              </a:rPr>
              <a:t>Additional file</a:t>
            </a:r>
            <a:r>
              <a:rPr lang="ja-JP" altLang="en-US" sz="1200" b="1" dirty="0">
                <a:latin typeface="Arial"/>
                <a:cs typeface="Arial"/>
              </a:rPr>
              <a:t> </a:t>
            </a:r>
            <a:r>
              <a:rPr lang="en-US" altLang="ja-JP" sz="1200" b="1" dirty="0">
                <a:latin typeface="Arial"/>
                <a:cs typeface="Arial"/>
              </a:rPr>
              <a:t>2</a:t>
            </a:r>
            <a:r>
              <a:rPr kumimoji="1" lang="en-US" altLang="ja-JP" sz="1200" b="1" dirty="0">
                <a:latin typeface="Arial"/>
                <a:cs typeface="Arial"/>
              </a:rPr>
              <a:t>: Figure </a:t>
            </a:r>
            <a:r>
              <a:rPr kumimoji="1" lang="en-US" altLang="ja-JP" sz="1200" b="1" dirty="0" smtClean="0">
                <a:latin typeface="Arial"/>
                <a:cs typeface="Arial"/>
              </a:rPr>
              <a:t>S1C</a:t>
            </a:r>
            <a:endParaRPr kumimoji="1" lang="ja-JP" altLang="en-US" sz="1200" b="1" dirty="0">
              <a:latin typeface="Arial"/>
              <a:cs typeface="Arial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845712" y="6606159"/>
            <a:ext cx="13484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/>
                <a:cs typeface="Arial"/>
              </a:rPr>
              <a:t>Kaneko M, et al.</a:t>
            </a:r>
            <a:endParaRPr kumimoji="1" lang="ja-JP" altLang="en-US" sz="1200" b="1" dirty="0">
              <a:latin typeface="Arial"/>
              <a:cs typeface="Arial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5460548" y="6268580"/>
            <a:ext cx="2170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b="1" dirty="0"/>
              <a:t>Human transposon L1.2</a:t>
            </a:r>
            <a:endParaRPr lang="ja-JP" altLang="ja-JP" sz="1200" dirty="0"/>
          </a:p>
          <a:p>
            <a:r>
              <a:rPr lang="en-US" altLang="ja-JP" sz="1200" dirty="0" err="1"/>
              <a:t>GenBank</a:t>
            </a:r>
            <a:r>
              <a:rPr lang="en-US" altLang="ja-JP" sz="1200" dirty="0"/>
              <a:t>: M80343.1</a:t>
            </a:r>
            <a:endParaRPr lang="ja-JP" altLang="ja-JP" sz="1200" dirty="0"/>
          </a:p>
        </p:txBody>
      </p:sp>
      <p:grpSp>
        <p:nvGrpSpPr>
          <p:cNvPr id="28" name="図形グループ 27"/>
          <p:cNvGrpSpPr/>
          <p:nvPr/>
        </p:nvGrpSpPr>
        <p:grpSpPr>
          <a:xfrm>
            <a:off x="907711" y="635199"/>
            <a:ext cx="7169489" cy="5377429"/>
            <a:chOff x="907711" y="659163"/>
            <a:chExt cx="7169489" cy="5377429"/>
          </a:xfrm>
        </p:grpSpPr>
        <p:sp>
          <p:nvSpPr>
            <p:cNvPr id="6" name="正方形/長方形 5"/>
            <p:cNvSpPr/>
            <p:nvPr/>
          </p:nvSpPr>
          <p:spPr>
            <a:xfrm>
              <a:off x="907711" y="773614"/>
              <a:ext cx="7169489" cy="52629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sz="1200" dirty="0" smtClean="0">
                  <a:latin typeface="Courier New"/>
                  <a:cs typeface="Courier New"/>
                </a:rPr>
                <a:t> 1   GGGGGGAGGA GCCAAGATGG 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AATAGGA ACAGCTC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 TCTACAGCTC CCAG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TGAG        </a:t>
              </a:r>
              <a:br>
                <a:rPr lang="en-US" altLang="ja-JP" sz="1200" dirty="0" smtClean="0">
                  <a:latin typeface="Courier New"/>
                  <a:cs typeface="Courier New"/>
                </a:rPr>
              </a:br>
              <a:r>
                <a:rPr lang="en-US" altLang="ja-JP" sz="1200" dirty="0" smtClean="0">
                  <a:latin typeface="Courier New"/>
                  <a:cs typeface="Courier New"/>
                </a:rPr>
                <a:t/>
              </a:r>
              <a:br>
                <a:rPr lang="en-US" altLang="ja-JP" sz="1200" dirty="0" smtClean="0">
                  <a:latin typeface="Courier New"/>
                  <a:cs typeface="Courier New"/>
                </a:rPr>
              </a:br>
              <a:r>
                <a:rPr lang="en-US" altLang="ja-JP" sz="1200" dirty="0" smtClean="0">
                  <a:latin typeface="Courier New"/>
                  <a:cs typeface="Courier New"/>
                </a:rPr>
                <a:t>61   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CAGAA GA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GTGATT TCTGCATTTC CATCTGAGGT AC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GGTTCA TCTCACTAGG       </a:t>
              </a:r>
              <a:br>
                <a:rPr lang="en-US" altLang="ja-JP" sz="1200" dirty="0" smtClean="0">
                  <a:latin typeface="Courier New"/>
                  <a:cs typeface="Courier New"/>
                </a:rPr>
              </a:br>
              <a:r>
                <a:rPr lang="en-US" altLang="ja-JP" sz="1200" dirty="0" smtClean="0">
                  <a:latin typeface="Courier New"/>
                  <a:cs typeface="Courier New"/>
                </a:rPr>
                <a:t/>
              </a:r>
              <a:br>
                <a:rPr lang="en-US" altLang="ja-JP" sz="1200" dirty="0" smtClean="0">
                  <a:latin typeface="Courier New"/>
                  <a:cs typeface="Courier New"/>
                </a:rPr>
              </a:br>
              <a:r>
                <a:rPr lang="en-US" altLang="ja-JP" sz="1200" dirty="0" smtClean="0">
                  <a:latin typeface="Courier New"/>
                  <a:cs typeface="Courier New"/>
                </a:rPr>
                <a:t>121  GAGTGCCAGA CAGTGGG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 AGGCCAGTGT GTGTG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CAC 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TG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AG 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AAGCAGG       181  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AGGCATT GCCTCACCTG GGAAG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CAA GGGGTCAGGG AGTTCCCTTT CTGAGTCAAA       241  GAAAGGGGTG 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GT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CAC CTGGAAAAT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 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GGTCACTCC CACC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AATA TTG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CTTTT       301  CAGAC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GCT TAAGAAA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 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CACCA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 GACTATATCC CACACCTGGC T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GAGGGTC       361  CTA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CCCA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 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GAATCT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 TGATTGCTAG CACAGCAGTC TGAGATCAAA CTGCAAGG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       421  GCAA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AGGC TGGGGGAGGG 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CCA TTGCCCAGGC TTGCTTAGGT AAACAAAGCA       481  GC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GGAAGC T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AACTGGG TGGAGCCCAC CACAGCTCAA GGAGGCCTGC CTGCCTCTGT       541  AGGCTCCACC TCTGGGGGCA GGGCACAGAC AAACAAAAAG ACAGCAGTAA CCTCTGCAGA       601  CTTAAGTGTC CCTGTCTGAC AGCTTTGAAG AGAGCAGTGG TTCTCCCAGC 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CAGCTGG       661  AGATCTGAGA 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GGCAGAC AGACTGCCTC CTCAAGTGGG TCCCTGACTC CTGACCCC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       721  AGCAGCCTAA CTGGGAGGCA CCCCCCAGCA GGGGCACACT GACACCTCAC 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GCAGGGT       </a:t>
              </a:r>
              <a:br>
                <a:rPr lang="en-US" altLang="ja-JP" sz="1200" dirty="0" smtClean="0">
                  <a:latin typeface="Courier New"/>
                  <a:cs typeface="Courier New"/>
                </a:rPr>
              </a:br>
              <a:r>
                <a:rPr lang="en-US" altLang="ja-JP" sz="1200" dirty="0" smtClean="0">
                  <a:latin typeface="Courier New"/>
                  <a:cs typeface="Courier New"/>
                </a:rPr>
                <a:t>781  ATTCCAACAG ACCTGCAGCT GAGGGTCCTG TCTGTTAGAA GGAAAACTAA CAACCAGAAA       </a:t>
              </a:r>
              <a:br>
                <a:rPr lang="en-US" altLang="ja-JP" sz="1200" dirty="0" smtClean="0">
                  <a:latin typeface="Courier New"/>
                  <a:cs typeface="Courier New"/>
                </a:rPr>
              </a:br>
              <a:r>
                <a:rPr lang="en-US" altLang="ja-JP" sz="1200" dirty="0" smtClean="0">
                  <a:latin typeface="Courier New"/>
                  <a:cs typeface="Courier New"/>
                </a:rPr>
                <a:t>841  GGACATCTAC AC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AAAACC CATCTGTACA TCACCATCAT CAAAGACCAA AAGTAGATAA       901  AACCACAAAG ATGGGGAAAA AACAGAACAG AAAAACTGGA AACTCTAAAA 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CAGAG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       961  CTCTCCTCCT CCAAAGGAA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 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CAGTTCCTC ACCAGCAACA GAACAAAGCT GGATGGAGAA      1021 TGATTTTGA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 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AGCTGAGAG AAGAAGGCTT CAGA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ATCA AATTACTCTG AGCTA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GGA      1081 GGACATTCAA ACCAAAGGCA AAGAAGTTGA AAACTTTGAA AAAAATTTAG AAGAATGTAT      1141 AACTAGAATA ACCAATACAG AGAAGTGCTT AAAGGAGCTG ATGGAGCTGA AAACCAAGGC      1201 T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AGAACTA 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TGAAGAAT GCAGAAGCCT CAGGAGC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 TG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ATCAAC TGGAAGAAAG      1261 GGTATCAGCA ATGGAAGATG AAATGAATGA AATGAAG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 GAAGGGAAGT TTAGAGAAAA      1321 AAGAATAAAA AGAAATGAGC AAAGCCTCCA AGAAATATGG GACTATGTGA AAAGACCAAA      1381 TCTA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TCTG ATTGGTGTAC CTGAAAGTGA TGTGGAGAAT GGAACCAAGT TGGAAAACAC      1441 TCTGCAGGAT ATTATCCAGG AGAACTTCCC CAATCTAGCA AGGCAGGCCA 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TTCAGAT      1501 TCAGGAAATA CAGAGAA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 CACAAAGATA CTCCT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AGA AGAGCAACTC 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…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 </a:t>
              </a:r>
              <a:endParaRPr lang="ja-JP" altLang="en-US" sz="1200" dirty="0">
                <a:latin typeface="Courier New"/>
                <a:cs typeface="Courier New"/>
              </a:endParaRPr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2371861" y="659163"/>
              <a:ext cx="212397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200" b="1" dirty="0" smtClean="0">
                  <a:solidFill>
                    <a:srgbClr val="FF0000"/>
                  </a:solidFill>
                  <a:latin typeface="Courier New"/>
                  <a:cs typeface="Courier New"/>
                </a:rPr>
                <a:t>GCCAAGATGG CCGAATAGGA</a:t>
              </a:r>
              <a:r>
                <a:rPr lang="ja-JP" altLang="ja-JP" sz="1200" b="1" dirty="0" smtClean="0">
                  <a:solidFill>
                    <a:srgbClr val="FF0000"/>
                  </a:solidFill>
                  <a:latin typeface="Courier New"/>
                  <a:cs typeface="Courier New"/>
                </a:rPr>
                <a:t> </a:t>
              </a:r>
              <a:endParaRPr lang="ja-JP" altLang="en-US" sz="1200" b="1" dirty="0">
                <a:solidFill>
                  <a:srgbClr val="FF00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4411975" y="659163"/>
              <a:ext cx="213391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1200" dirty="0">
                  <a:solidFill>
                    <a:srgbClr val="0000FF"/>
                  </a:solidFill>
                </a:rPr>
                <a:t>FAIRE analysis set </a:t>
              </a:r>
              <a:r>
                <a:rPr lang="ja-JP" altLang="en-US" sz="1200" dirty="0" smtClean="0">
                  <a:solidFill>
                    <a:srgbClr val="0000FF"/>
                  </a:solidFill>
                </a:rPr>
                <a:t>(</a:t>
              </a:r>
              <a:r>
                <a:rPr lang="en-US" altLang="ja-JP" sz="1200" dirty="0" smtClean="0">
                  <a:solidFill>
                    <a:srgbClr val="0000FF"/>
                  </a:solidFill>
                </a:rPr>
                <a:t>1</a:t>
              </a:r>
              <a:r>
                <a:rPr lang="ja-JP" altLang="en-US" sz="1200" dirty="0" smtClean="0">
                  <a:solidFill>
                    <a:srgbClr val="0000FF"/>
                  </a:solidFill>
                </a:rPr>
                <a:t>) forward</a:t>
              </a:r>
              <a:endParaRPr lang="ja-JP" altLang="en-US" sz="1200" b="1" dirty="0"/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1364763" y="1348551"/>
              <a:ext cx="12928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b="1" dirty="0" smtClean="0">
                  <a:solidFill>
                    <a:srgbClr val="FF0000"/>
                  </a:solidFill>
                  <a:latin typeface="Courier New"/>
                  <a:cs typeface="Courier New"/>
                </a:rPr>
                <a:t>GAGTGCCAGACA</a:t>
              </a:r>
              <a:endParaRPr kumimoji="1" lang="ja-JP" altLang="en-US" sz="1200" b="1" dirty="0">
                <a:solidFill>
                  <a:srgbClr val="FF00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6666461" y="996072"/>
              <a:ext cx="83110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200" b="1" dirty="0">
                  <a:solidFill>
                    <a:srgbClr val="FF0000"/>
                  </a:solidFill>
                  <a:latin typeface="Courier New"/>
                  <a:cs typeface="Courier New"/>
                </a:rPr>
                <a:t>CACTAGG</a:t>
              </a:r>
              <a:endParaRPr lang="ja-JP" altLang="en-US" sz="1200" dirty="0"/>
            </a:p>
          </p:txBody>
        </p:sp>
        <p:sp>
          <p:nvSpPr>
            <p:cNvPr id="23" name="正方形/長方形 22"/>
            <p:cNvSpPr/>
            <p:nvPr/>
          </p:nvSpPr>
          <p:spPr>
            <a:xfrm>
              <a:off x="2628163" y="1348551"/>
              <a:ext cx="213411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1200" dirty="0">
                  <a:solidFill>
                    <a:srgbClr val="0000FF"/>
                  </a:solidFill>
                </a:rPr>
                <a:t>FAIRE analysis set </a:t>
              </a:r>
              <a:r>
                <a:rPr lang="ja-JP" altLang="en-US" sz="1200" dirty="0" smtClean="0">
                  <a:solidFill>
                    <a:srgbClr val="0000FF"/>
                  </a:solidFill>
                </a:rPr>
                <a:t>(</a:t>
              </a:r>
              <a:r>
                <a:rPr lang="en-US" altLang="ja-JP" sz="1200" dirty="0" smtClean="0">
                  <a:solidFill>
                    <a:srgbClr val="0000FF"/>
                  </a:solidFill>
                </a:rPr>
                <a:t>1</a:t>
              </a:r>
              <a:r>
                <a:rPr lang="ja-JP" altLang="en-US" sz="1200" dirty="0" smtClean="0">
                  <a:solidFill>
                    <a:srgbClr val="0000FF"/>
                  </a:solidFill>
                </a:rPr>
                <a:t>) </a:t>
              </a:r>
              <a:r>
                <a:rPr lang="en-US" altLang="ja-JP" sz="1200" dirty="0" smtClean="0">
                  <a:solidFill>
                    <a:srgbClr val="0000FF"/>
                  </a:solidFill>
                  <a:latin typeface="+mj-ea"/>
                  <a:ea typeface="+mj-ea"/>
                </a:rPr>
                <a:t>reverse</a:t>
              </a:r>
              <a:endParaRPr lang="ja-JP" altLang="en-US" sz="1200" b="1" dirty="0">
                <a:latin typeface="+mj-ea"/>
                <a:ea typeface="+mj-ea"/>
              </a:endParaRPr>
            </a:p>
          </p:txBody>
        </p:sp>
      </p:grpSp>
      <p:sp>
        <p:nvSpPr>
          <p:cNvPr id="29" name="テキスト ボックス 28"/>
          <p:cNvSpPr txBox="1"/>
          <p:nvPr/>
        </p:nvSpPr>
        <p:spPr>
          <a:xfrm>
            <a:off x="658028" y="370544"/>
            <a:ext cx="1900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FAIRE primer set </a:t>
            </a:r>
            <a:r>
              <a:rPr kumimoji="1" lang="en-US" altLang="ja-JP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458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-32091" y="-19681"/>
            <a:ext cx="22495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/>
                <a:cs typeface="Arial"/>
              </a:rPr>
              <a:t>Additional file</a:t>
            </a:r>
            <a:r>
              <a:rPr lang="ja-JP" altLang="en-US" sz="1200" b="1" dirty="0">
                <a:latin typeface="Arial"/>
                <a:cs typeface="Arial"/>
              </a:rPr>
              <a:t> </a:t>
            </a:r>
            <a:r>
              <a:rPr lang="en-US" altLang="ja-JP" sz="1200" b="1" dirty="0">
                <a:latin typeface="Arial"/>
                <a:cs typeface="Arial"/>
              </a:rPr>
              <a:t>2</a:t>
            </a:r>
            <a:r>
              <a:rPr kumimoji="1" lang="en-US" altLang="ja-JP" sz="1200" b="1" dirty="0">
                <a:latin typeface="Arial"/>
                <a:cs typeface="Arial"/>
              </a:rPr>
              <a:t>: Figure </a:t>
            </a:r>
            <a:r>
              <a:rPr kumimoji="1" lang="en-US" altLang="ja-JP" sz="1200" b="1" dirty="0" smtClean="0">
                <a:latin typeface="Arial"/>
                <a:cs typeface="Arial"/>
              </a:rPr>
              <a:t>S1D</a:t>
            </a:r>
            <a:endParaRPr kumimoji="1" lang="ja-JP" altLang="en-US" sz="1200" b="1" dirty="0">
              <a:latin typeface="Arial"/>
              <a:cs typeface="Arial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845712" y="6606159"/>
            <a:ext cx="13484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/>
                <a:cs typeface="Arial"/>
              </a:rPr>
              <a:t>Kaneko M, et al.</a:t>
            </a:r>
            <a:endParaRPr kumimoji="1" lang="ja-JP" altLang="en-US" sz="1200" b="1" dirty="0">
              <a:latin typeface="Arial"/>
              <a:cs typeface="Arial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5460548" y="6268580"/>
            <a:ext cx="2170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b="1" dirty="0"/>
              <a:t>Human transposon L1.2</a:t>
            </a:r>
            <a:endParaRPr lang="ja-JP" altLang="ja-JP" sz="1200" dirty="0"/>
          </a:p>
          <a:p>
            <a:r>
              <a:rPr lang="en-US" altLang="ja-JP" sz="1200" dirty="0" err="1"/>
              <a:t>GenBank</a:t>
            </a:r>
            <a:r>
              <a:rPr lang="en-US" altLang="ja-JP" sz="1200" dirty="0"/>
              <a:t>: M80343.1</a:t>
            </a:r>
            <a:endParaRPr lang="ja-JP" altLang="ja-JP" sz="1200" dirty="0"/>
          </a:p>
        </p:txBody>
      </p:sp>
      <p:grpSp>
        <p:nvGrpSpPr>
          <p:cNvPr id="28" name="図形グループ 27"/>
          <p:cNvGrpSpPr/>
          <p:nvPr/>
        </p:nvGrpSpPr>
        <p:grpSpPr>
          <a:xfrm>
            <a:off x="907711" y="749650"/>
            <a:ext cx="7169489" cy="5262978"/>
            <a:chOff x="907711" y="773614"/>
            <a:chExt cx="7169489" cy="5262978"/>
          </a:xfrm>
        </p:grpSpPr>
        <p:sp>
          <p:nvSpPr>
            <p:cNvPr id="6" name="正方形/長方形 5"/>
            <p:cNvSpPr/>
            <p:nvPr/>
          </p:nvSpPr>
          <p:spPr>
            <a:xfrm>
              <a:off x="907711" y="773614"/>
              <a:ext cx="7169489" cy="52629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sz="1200" dirty="0" smtClean="0">
                  <a:latin typeface="Courier New"/>
                  <a:cs typeface="Courier New"/>
                </a:rPr>
                <a:t> 1   GGGGGGAGGA GCCAAGATGG 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AATAGGA ACAGCTC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 TCTACAGCTC CCAG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TGAG        </a:t>
              </a:r>
              <a:br>
                <a:rPr lang="en-US" altLang="ja-JP" sz="1200" dirty="0" smtClean="0">
                  <a:latin typeface="Courier New"/>
                  <a:cs typeface="Courier New"/>
                </a:rPr>
              </a:br>
              <a:r>
                <a:rPr lang="en-US" altLang="ja-JP" sz="1200" dirty="0" smtClean="0">
                  <a:latin typeface="Courier New"/>
                  <a:cs typeface="Courier New"/>
                </a:rPr>
                <a:t>61   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CAGAA GA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GTGATT TCTGCATTTC CATCTGAGGT AC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GGTTCA TCTCACTAGG       </a:t>
              </a:r>
              <a:br>
                <a:rPr lang="en-US" altLang="ja-JP" sz="1200" dirty="0" smtClean="0">
                  <a:latin typeface="Courier New"/>
                  <a:cs typeface="Courier New"/>
                </a:rPr>
              </a:br>
              <a:r>
                <a:rPr lang="en-US" altLang="ja-JP" sz="1200" dirty="0" smtClean="0">
                  <a:latin typeface="Courier New"/>
                  <a:cs typeface="Courier New"/>
                </a:rPr>
                <a:t>121  GAGTGCCAGA CAGTGGG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 AGGCCAGTGT GTGTG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CAC 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TG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AG 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AAGCAGG       181  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AGGCATT GCCTCACCTG GGAAG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CAA GGGGTCAGGG AGTTCCCTTT CTGAGTCAAA       241  GAAAGGGGTG 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GT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CAC CTGGAAAAT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 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GGTCACTCC CACC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AATA TTG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CTTTT       301  CAGAC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GCT TAAGAAA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 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CACCA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 GACTATATCC CACACCTGGC T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GAGGGTC       361  CTA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CCCA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 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GAATCT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 TGATTGCTAG CACAGCAGTC TGAGATCAAA CTGCAAGG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       421  GCAA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AGGC TGGGGGAGGG 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CCA TTGCCCAGGC TTGCTTAGGT AAACAAAGCA       481  GC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GGAAGC T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AACTGGG TGGAGCCCAC CACAGCTCAA GGAGGCCTGC CTGCCTCTGT       541  AGGCTCCACC TCTGGGGGCA GGGCACAGAC AAACAAAAAG ACAGCAGTAA CCTCTGCAGA       601  CTTAAGTGTC CCTGTCTGAC AGCTTTGAAG AGAGCAGTGG TTCTCCCAGC 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CAGCTGG       661  AGATCTGAGA 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GGCAGAC AGACTGCCTC CTCAAGTGGG TCCCTGACTC CTGACCCC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       721  AGCAGCCTAA CTGGGAGGCA CCCCCCAGCA GGGGCACACT GACACCTCAC 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GCAGGGT       </a:t>
              </a:r>
              <a:br>
                <a:rPr lang="en-US" altLang="ja-JP" sz="1200" dirty="0" smtClean="0">
                  <a:latin typeface="Courier New"/>
                  <a:cs typeface="Courier New"/>
                </a:rPr>
              </a:br>
              <a:r>
                <a:rPr lang="en-US" altLang="ja-JP" sz="1200" dirty="0" smtClean="0">
                  <a:latin typeface="Courier New"/>
                  <a:cs typeface="Courier New"/>
                </a:rPr>
                <a:t/>
              </a:r>
              <a:br>
                <a:rPr lang="en-US" altLang="ja-JP" sz="1200" dirty="0" smtClean="0">
                  <a:latin typeface="Courier New"/>
                  <a:cs typeface="Courier New"/>
                </a:rPr>
              </a:br>
              <a:r>
                <a:rPr lang="en-US" altLang="ja-JP" sz="1200" dirty="0" smtClean="0">
                  <a:latin typeface="Courier New"/>
                  <a:cs typeface="Courier New"/>
                </a:rPr>
                <a:t>781  ATTCCAACAG ACCTGCAGCT GAGGGTCCTG TCTGTTAGAA GGAAAACTAA CAACCAGAAA       </a:t>
              </a:r>
              <a:br>
                <a:rPr lang="en-US" altLang="ja-JP" sz="1200" dirty="0" smtClean="0">
                  <a:latin typeface="Courier New"/>
                  <a:cs typeface="Courier New"/>
                </a:rPr>
              </a:br>
              <a:r>
                <a:rPr lang="en-US" altLang="ja-JP" sz="1200" dirty="0" smtClean="0">
                  <a:latin typeface="Courier New"/>
                  <a:cs typeface="Courier New"/>
                </a:rPr>
                <a:t/>
              </a:r>
              <a:br>
                <a:rPr lang="en-US" altLang="ja-JP" sz="1200" dirty="0" smtClean="0">
                  <a:latin typeface="Courier New"/>
                  <a:cs typeface="Courier New"/>
                </a:rPr>
              </a:br>
              <a:r>
                <a:rPr lang="en-US" altLang="ja-JP" sz="1200" dirty="0" smtClean="0">
                  <a:latin typeface="Courier New"/>
                  <a:cs typeface="Courier New"/>
                </a:rPr>
                <a:t>841  GGACATCTAC AC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AAAACC CATCTGTACA TCACCATCAT CAAAGACCAA AAGTAGATAA       901  AACCACAAAG ATGGGGAAAA AACAGAACAG AAAAACTGGA AACTCTAAAA 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CAGAG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       961  CTCTCCTCCT CCAAAGGAA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 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CAGTTCCTC ACCAGCAACA GAACAAAGCT GGATGGAGAA      1021 TGATTTTGA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 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AGCTGAGAG AAGAAGGCTT CAGA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ATCA AATTACTCTG AGCTA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GGA      1081 GGACATTCAA ACCAAAGGCA AAGAAGTTGA AAACTTTGAA AAAAATTTAG AAGAATGTAT      1141 AACTAGAATA ACCAATACAG AGAAGTGCTT AAAGGAGCTG ATGGAGCTGA AAACCAAGGC      1201 T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AGAACTA 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TGAAGAAT GCAGAAGCCT CAGGAGC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 TG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ATCAAC TGGAAGAAAG      1261 GGTATCAGCA ATGGAAGATG AAATGAATGA AATGAAG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 GAAGGGAAGT TTAGAGAAAA      1321 AAGAATAAAA AGAAATGAGC AAAGCCTCCA AGAAATATGG GACTATGTGA AAAGACCAAA      1381 TCTA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TCTG ATTGGTGTAC CTGAAAGTGA TGTGGAGAAT GGAACCAAGT TGGAAAACAC      1441 TCTGCAGGAT ATTATCCAGG AGAACTTCCC CAATCTAGCA AGGCAGGCCA 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TTCAGAT      1501 TCAGGAAATA CAGAGAA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C CACAAAGATA CTCCT</a:t>
              </a:r>
              <a:r>
                <a:rPr lang="en-US" altLang="ja-JP" sz="1200" dirty="0" smtClean="0">
                  <a:solidFill>
                    <a:srgbClr val="0000CC"/>
                  </a:solidFill>
                  <a:latin typeface="Courier New"/>
                  <a:cs typeface="Courier New"/>
                </a:rPr>
                <a:t>CG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AGA AGAGCAACTC 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…</a:t>
              </a:r>
              <a:r>
                <a:rPr lang="en-US" altLang="ja-JP" sz="1200" dirty="0" smtClean="0">
                  <a:latin typeface="Courier New"/>
                  <a:cs typeface="Courier New"/>
                </a:rPr>
                <a:t> </a:t>
              </a:r>
              <a:endParaRPr lang="ja-JP" altLang="en-US" sz="1200" dirty="0">
                <a:latin typeface="Courier New"/>
                <a:cs typeface="Courier New"/>
              </a:endParaRPr>
            </a:p>
          </p:txBody>
        </p:sp>
        <p:sp>
          <p:nvSpPr>
            <p:cNvPr id="24" name="正方形/長方形 23"/>
            <p:cNvSpPr/>
            <p:nvPr/>
          </p:nvSpPr>
          <p:spPr>
            <a:xfrm>
              <a:off x="1825686" y="3164828"/>
              <a:ext cx="212397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200" b="1" cap="all" dirty="0" err="1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Aacag</a:t>
              </a:r>
              <a:r>
                <a:rPr lang="en-US" altLang="ja-JP" sz="1200" b="1" cap="all" dirty="0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altLang="ja-JP" sz="1200" b="1" cap="all" dirty="0" err="1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acctgcagct</a:t>
              </a:r>
              <a:r>
                <a:rPr lang="en-US" altLang="ja-JP" sz="1200" b="1" cap="all" dirty="0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altLang="ja-JP" sz="1200" b="1" cap="all" dirty="0" err="1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gagg</a:t>
              </a:r>
              <a:r>
                <a:rPr lang="ja-JP" altLang="en-US" sz="1200" b="1" dirty="0" smtClean="0"/>
                <a:t> </a:t>
              </a:r>
              <a:endParaRPr lang="ja-JP" altLang="en-US" sz="1200" b="1" dirty="0"/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3886160" y="3181492"/>
              <a:ext cx="213391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1200" dirty="0">
                  <a:solidFill>
                    <a:srgbClr val="0000FF"/>
                  </a:solidFill>
                </a:rPr>
                <a:t>FAIRE analysis set (2) forward</a:t>
              </a:r>
              <a:endParaRPr lang="ja-JP" altLang="en-US" sz="1200" dirty="0"/>
            </a:p>
          </p:txBody>
        </p:sp>
        <p:sp>
          <p:nvSpPr>
            <p:cNvPr id="26" name="正方形/長方形 25"/>
            <p:cNvSpPr/>
            <p:nvPr/>
          </p:nvSpPr>
          <p:spPr>
            <a:xfrm>
              <a:off x="3188156" y="3541855"/>
              <a:ext cx="31015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altLang="ja-JP" sz="1200" b="1" cap="all" dirty="0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 </a:t>
              </a:r>
              <a:r>
                <a:rPr lang="en-US" altLang="ja-JP" sz="1200" b="1" cap="all" dirty="0" err="1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catct</a:t>
              </a:r>
              <a:r>
                <a:rPr lang="en-US" altLang="ja-JP" sz="1200" b="1" cap="all" dirty="0" err="1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gtaca</a:t>
              </a:r>
              <a:r>
                <a:rPr lang="en-US" altLang="ja-JP" sz="1200" b="1" cap="all" dirty="0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altLang="ja-JP" sz="1200" b="1" cap="all" dirty="0" err="1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tcacCatcat</a:t>
              </a:r>
              <a:r>
                <a:rPr lang="en-US" altLang="ja-JP" sz="1200" b="1" cap="all" dirty="0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altLang="ja-JP" sz="1200" b="1" cap="all" dirty="0" err="1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ca</a:t>
              </a:r>
              <a:endParaRPr lang="ja-JP" altLang="en-US" sz="1200" dirty="0">
                <a:solidFill>
                  <a:srgbClr val="0000FF"/>
                </a:solidFill>
              </a:endParaRPr>
            </a:p>
          </p:txBody>
        </p:sp>
        <p:sp>
          <p:nvSpPr>
            <p:cNvPr id="27" name="正方形/長方形 26"/>
            <p:cNvSpPr/>
            <p:nvPr/>
          </p:nvSpPr>
          <p:spPr>
            <a:xfrm>
              <a:off x="1054038" y="3501736"/>
              <a:ext cx="213411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/>
              <a:r>
                <a:rPr lang="ja-JP" altLang="en-US" sz="1200" dirty="0">
                  <a:solidFill>
                    <a:srgbClr val="0000FF"/>
                  </a:solidFill>
                </a:rPr>
                <a:t>FAIRE analysis set (2) reverse</a:t>
              </a:r>
              <a:endParaRPr lang="ja-JP" altLang="en-US" sz="1200" dirty="0">
                <a:solidFill>
                  <a:srgbClr val="0000FF"/>
                </a:solidFill>
              </a:endParaRPr>
            </a:p>
          </p:txBody>
        </p:sp>
      </p:grpSp>
      <p:sp>
        <p:nvSpPr>
          <p:cNvPr id="29" name="テキスト ボックス 28"/>
          <p:cNvSpPr txBox="1"/>
          <p:nvPr/>
        </p:nvSpPr>
        <p:spPr>
          <a:xfrm>
            <a:off x="658028" y="370544"/>
            <a:ext cx="18508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FAIRE primer </a:t>
            </a:r>
            <a:r>
              <a:rPr kumimoji="1" lang="en-US" altLang="ja-JP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set(2) 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06725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標準デザイン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34585</TotalTime>
  <Words>179</Words>
  <Application>Microsoft Macintosh PowerPoint</Application>
  <PresentationFormat>画面に合わせる (4:3)</PresentationFormat>
  <Paragraphs>51</Paragraphs>
  <Slides>4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5" baseType="lpstr"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腫瘍制御</dc:title>
  <dc:creator>源　利成</dc:creator>
  <cp:lastModifiedBy>Kaneko Mami</cp:lastModifiedBy>
  <cp:revision>1049</cp:revision>
  <cp:lastPrinted>2015-12-12T09:17:46Z</cp:lastPrinted>
  <dcterms:created xsi:type="dcterms:W3CDTF">2003-06-26T00:48:20Z</dcterms:created>
  <dcterms:modified xsi:type="dcterms:W3CDTF">2016-10-17T03:33:33Z</dcterms:modified>
</cp:coreProperties>
</file>