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9" r:id="rId2"/>
  </p:sldIdLst>
  <p:sldSz cx="9144000" cy="6858000" type="screen4x3"/>
  <p:notesSz cx="9866313" cy="6735763"/>
  <p:defaultTextStyle>
    <a:defPPr>
      <a:defRPr lang="ja-JP"/>
    </a:defPPr>
    <a:lvl1pPr marL="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054" autoAdjust="0"/>
    <p:restoredTop sz="94660"/>
  </p:normalViewPr>
  <p:slideViewPr>
    <p:cSldViewPr snapToGrid="0" snapToObjects="1" showGuides="1">
      <p:cViewPr varScale="1">
        <p:scale>
          <a:sx n="100" d="100"/>
          <a:sy n="100" d="100"/>
        </p:scale>
        <p:origin x="96" y="2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______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0μM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Sheet1!$D$12:$J$12</c:f>
                <c:numCache>
                  <c:formatCode>General</c:formatCode>
                  <c:ptCount val="7"/>
                  <c:pt idx="0">
                    <c:v>12.684545424573621</c:v>
                  </c:pt>
                  <c:pt idx="1">
                    <c:v>12.41884441039608</c:v>
                  </c:pt>
                  <c:pt idx="2">
                    <c:v>15.66425241337048</c:v>
                  </c:pt>
                  <c:pt idx="4">
                    <c:v>10.040897087664471</c:v>
                  </c:pt>
                  <c:pt idx="5">
                    <c:v>10.103324048247041</c:v>
                  </c:pt>
                  <c:pt idx="6">
                    <c:v>18.05528077773538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Sheet1!$A$2:$A$8</c:f>
              <c:strCache>
                <c:ptCount val="7"/>
                <c:pt idx="0">
                  <c:v>0μM</c:v>
                </c:pt>
                <c:pt idx="1">
                  <c:v>1μM</c:v>
                </c:pt>
                <c:pt idx="2">
                  <c:v>2μM</c:v>
                </c:pt>
                <c:pt idx="4">
                  <c:v>0μM</c:v>
                </c:pt>
                <c:pt idx="5">
                  <c:v>1μM</c:v>
                </c:pt>
                <c:pt idx="6">
                  <c:v>2μM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11.616</c:v>
                </c:pt>
                <c:pt idx="1">
                  <c:v>13.438000000000001</c:v>
                </c:pt>
                <c:pt idx="2">
                  <c:v>14.817</c:v>
                </c:pt>
                <c:pt idx="4">
                  <c:v>4.3849999999999936</c:v>
                </c:pt>
                <c:pt idx="5">
                  <c:v>10.057</c:v>
                </c:pt>
                <c:pt idx="6">
                  <c:v>18.657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0FE-4023-8EF5-B44BE6A894F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2μM</c:v>
                </c:pt>
              </c:strCache>
            </c:strRef>
          </c:tx>
          <c:spPr>
            <a:solidFill>
              <a:sysClr val="windowText" lastClr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Sheet1!$D$13:$J$13</c:f>
                <c:numCache>
                  <c:formatCode>General</c:formatCode>
                  <c:ptCount val="7"/>
                  <c:pt idx="0">
                    <c:v>17.372138224163809</c:v>
                  </c:pt>
                  <c:pt idx="1">
                    <c:v>20.508979428962281</c:v>
                  </c:pt>
                  <c:pt idx="2">
                    <c:v>19.615752711532899</c:v>
                  </c:pt>
                  <c:pt idx="4">
                    <c:v>2.810485800780806</c:v>
                  </c:pt>
                  <c:pt idx="5">
                    <c:v>13.06532839703805</c:v>
                  </c:pt>
                  <c:pt idx="6">
                    <c:v>21.997825709317269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Sheet1!$A$2:$A$8</c:f>
              <c:strCache>
                <c:ptCount val="7"/>
                <c:pt idx="0">
                  <c:v>0μM</c:v>
                </c:pt>
                <c:pt idx="1">
                  <c:v>1μM</c:v>
                </c:pt>
                <c:pt idx="2">
                  <c:v>2μM</c:v>
                </c:pt>
                <c:pt idx="4">
                  <c:v>0μM</c:v>
                </c:pt>
                <c:pt idx="5">
                  <c:v>1μM</c:v>
                </c:pt>
                <c:pt idx="6">
                  <c:v>2μM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19.925000000000001</c:v>
                </c:pt>
                <c:pt idx="1">
                  <c:v>19.233000000000001</c:v>
                </c:pt>
                <c:pt idx="2">
                  <c:v>28.44</c:v>
                </c:pt>
                <c:pt idx="4">
                  <c:v>1.986</c:v>
                </c:pt>
                <c:pt idx="5">
                  <c:v>13.856999999999999</c:v>
                </c:pt>
                <c:pt idx="6">
                  <c:v>31.36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0FE-4023-8EF5-B44BE6A894F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923648"/>
        <c:axId val="246924208"/>
      </c:barChart>
      <c:catAx>
        <c:axId val="2469236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ja-JP"/>
          </a:p>
        </c:txPr>
        <c:crossAx val="246924208"/>
        <c:crosses val="autoZero"/>
        <c:auto val="1"/>
        <c:lblAlgn val="ctr"/>
        <c:lblOffset val="100"/>
        <c:noMultiLvlLbl val="0"/>
      </c:catAx>
      <c:valAx>
        <c:axId val="24692420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ja-JP"/>
          </a:p>
        </c:txPr>
        <c:crossAx val="24692364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Arial"/>
              <a:cs typeface="Arial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0μM</c:v>
                </c:pt>
              </c:strCache>
            </c:strRef>
          </c:tx>
          <c:spPr>
            <a:solidFill>
              <a:sysClr val="window" lastClr="FFFFFF">
                <a:lumMod val="75000"/>
              </a:sysClr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Sheet1!$D$12:$J$12</c:f>
                <c:numCache>
                  <c:formatCode>General</c:formatCode>
                  <c:ptCount val="7"/>
                  <c:pt idx="0">
                    <c:v>9.7121714641320089</c:v>
                  </c:pt>
                  <c:pt idx="1">
                    <c:v>15.287339057437819</c:v>
                  </c:pt>
                  <c:pt idx="2">
                    <c:v>16.06690695156751</c:v>
                  </c:pt>
                  <c:pt idx="4">
                    <c:v>5.3991607500159846</c:v>
                  </c:pt>
                  <c:pt idx="5">
                    <c:v>8.1669210906679837</c:v>
                  </c:pt>
                  <c:pt idx="6">
                    <c:v>7.2621384336003034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Sheet1!$A$2:$A$8</c:f>
              <c:strCache>
                <c:ptCount val="7"/>
                <c:pt idx="0">
                  <c:v>0μM</c:v>
                </c:pt>
                <c:pt idx="1">
                  <c:v>1μM</c:v>
                </c:pt>
                <c:pt idx="2">
                  <c:v>2μM</c:v>
                </c:pt>
                <c:pt idx="4">
                  <c:v>0μM</c:v>
                </c:pt>
                <c:pt idx="5">
                  <c:v>1μM</c:v>
                </c:pt>
                <c:pt idx="6">
                  <c:v>2μM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9.2319999999999993</c:v>
                </c:pt>
                <c:pt idx="1">
                  <c:v>14.145</c:v>
                </c:pt>
                <c:pt idx="2">
                  <c:v>12.391999999999999</c:v>
                </c:pt>
                <c:pt idx="4">
                  <c:v>3.0609999999999999</c:v>
                </c:pt>
                <c:pt idx="5">
                  <c:v>3.766</c:v>
                </c:pt>
                <c:pt idx="6">
                  <c:v>4.3219999999999956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5B7-498A-9456-960E3098DA7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2μM</c:v>
                </c:pt>
              </c:strCache>
            </c:strRef>
          </c:tx>
          <c:spPr>
            <a:solidFill>
              <a:sysClr val="windowText" lastClr="000000"/>
            </a:solidFill>
          </c:spPr>
          <c:invertIfNegative val="0"/>
          <c:errBars>
            <c:errBarType val="plus"/>
            <c:errValType val="cust"/>
            <c:noEndCap val="0"/>
            <c:plus>
              <c:numRef>
                <c:f>Sheet1!$D$13:$J$13</c:f>
                <c:numCache>
                  <c:formatCode>General</c:formatCode>
                  <c:ptCount val="7"/>
                  <c:pt idx="0">
                    <c:v>18.003294885515899</c:v>
                  </c:pt>
                  <c:pt idx="1">
                    <c:v>19.313110872198951</c:v>
                  </c:pt>
                  <c:pt idx="2">
                    <c:v>20.776684688901689</c:v>
                  </c:pt>
                  <c:pt idx="4">
                    <c:v>2.908111382891144</c:v>
                  </c:pt>
                  <c:pt idx="5">
                    <c:v>6.455255154371156</c:v>
                  </c:pt>
                  <c:pt idx="6">
                    <c:v>10.548157997862409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</c:errBars>
          <c:cat>
            <c:strRef>
              <c:f>Sheet1!$A$2:$A$8</c:f>
              <c:strCache>
                <c:ptCount val="7"/>
                <c:pt idx="0">
                  <c:v>0μM</c:v>
                </c:pt>
                <c:pt idx="1">
                  <c:v>1μM</c:v>
                </c:pt>
                <c:pt idx="2">
                  <c:v>2μM</c:v>
                </c:pt>
                <c:pt idx="4">
                  <c:v>0μM</c:v>
                </c:pt>
                <c:pt idx="5">
                  <c:v>1μM</c:v>
                </c:pt>
                <c:pt idx="6">
                  <c:v>2μM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20.469000000000001</c:v>
                </c:pt>
                <c:pt idx="1">
                  <c:v>23.939</c:v>
                </c:pt>
                <c:pt idx="2">
                  <c:v>24.295999999999999</c:v>
                </c:pt>
                <c:pt idx="4">
                  <c:v>1.323</c:v>
                </c:pt>
                <c:pt idx="5">
                  <c:v>2.7450000000000001</c:v>
                </c:pt>
                <c:pt idx="6">
                  <c:v>5.319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B7-498A-9456-960E3098DA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46930368"/>
        <c:axId val="246930928"/>
      </c:barChart>
      <c:catAx>
        <c:axId val="2469303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ja-JP"/>
          </a:p>
        </c:txPr>
        <c:crossAx val="246930928"/>
        <c:crosses val="autoZero"/>
        <c:auto val="1"/>
        <c:lblAlgn val="ctr"/>
        <c:lblOffset val="100"/>
        <c:noMultiLvlLbl val="0"/>
      </c:catAx>
      <c:valAx>
        <c:axId val="2469309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Arial"/>
                <a:cs typeface="Arial"/>
              </a:defRPr>
            </a:pPr>
            <a:endParaRPr lang="ja-JP"/>
          </a:p>
        </c:txPr>
        <c:crossAx val="246930368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>
              <a:latin typeface="Arial"/>
              <a:cs typeface="Arial"/>
            </a:defRPr>
          </a:pPr>
          <a:endParaRPr lang="ja-JP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5588628" y="0"/>
            <a:ext cx="4275402" cy="33795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9F058-64C5-4F72-B839-6430B57D4F8F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8628" y="6397806"/>
            <a:ext cx="4275402" cy="33795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9CC71E-DAA7-4BDF-8CDD-DA5EE68250C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513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66CC61-D04E-0B49-B18A-5CC9C5A48FD0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6632" y="3199488"/>
            <a:ext cx="7893050" cy="303109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2" cy="336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EC84D6-1616-514B-8472-9F4E454A18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53830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dirty="0" err="1"/>
              <a:t>Oxaliplatin</a:t>
            </a:r>
            <a:r>
              <a:rPr kumimoji="1" lang="ja-JP" altLang="en-US" dirty="0"/>
              <a:t>ありなしでの比較について有意差表示．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EC84D6-1616-514B-8472-9F4E454A18F8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380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41495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76573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46222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3565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14801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2635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8007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473305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25278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4292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0068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D960A-1FBE-F146-842B-8EA48B453024}" type="datetimeFigureOut">
              <a:rPr kumimoji="1" lang="ja-JP" altLang="en-US" smtClean="0"/>
              <a:t>2016/10/26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22C5EF-E969-664E-BD7E-1A381C9B305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9160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図形グループ 13"/>
          <p:cNvGrpSpPr/>
          <p:nvPr/>
        </p:nvGrpSpPr>
        <p:grpSpPr>
          <a:xfrm>
            <a:off x="-38927" y="-3297"/>
            <a:ext cx="9200511" cy="6847714"/>
            <a:chOff x="-38619" y="-282477"/>
            <a:chExt cx="9281384" cy="7346653"/>
          </a:xfrm>
        </p:grpSpPr>
        <p:sp>
          <p:nvSpPr>
            <p:cNvPr id="38" name="テキスト ボックス 37"/>
            <p:cNvSpPr txBox="1"/>
            <p:nvPr/>
          </p:nvSpPr>
          <p:spPr>
            <a:xfrm>
              <a:off x="-38619" y="-282477"/>
              <a:ext cx="2149440" cy="2971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>
                  <a:latin typeface="Arial"/>
                  <a:cs typeface="Arial"/>
                </a:rPr>
                <a:t>Additional file </a:t>
              </a:r>
              <a:r>
                <a:rPr kumimoji="1" lang="en-US" altLang="ja-JP" sz="1200" b="1" dirty="0" smtClean="0">
                  <a:latin typeface="Arial"/>
                  <a:cs typeface="Arial"/>
                </a:rPr>
                <a:t>8</a:t>
              </a:r>
              <a:r>
                <a:rPr kumimoji="1" lang="en-US" altLang="ja-JP" sz="1200" b="1" dirty="0">
                  <a:latin typeface="Arial"/>
                  <a:cs typeface="Arial"/>
                </a:rPr>
                <a:t>: Figure </a:t>
              </a:r>
              <a:r>
                <a:rPr kumimoji="1" lang="en-US" altLang="ja-JP" sz="1200" b="1" dirty="0" smtClean="0">
                  <a:latin typeface="Arial"/>
                  <a:cs typeface="Arial"/>
                </a:rPr>
                <a:t>S5</a:t>
              </a:r>
              <a:endParaRPr kumimoji="1" lang="ja-JP" altLang="en-US" sz="1200" b="1" dirty="0">
                <a:latin typeface="Arial"/>
                <a:cs typeface="Arial"/>
              </a:endParaRPr>
            </a:p>
          </p:txBody>
        </p:sp>
        <p:sp>
          <p:nvSpPr>
            <p:cNvPr id="39" name="テキスト ボックス 38"/>
            <p:cNvSpPr txBox="1"/>
            <p:nvPr/>
          </p:nvSpPr>
          <p:spPr>
            <a:xfrm>
              <a:off x="7895070" y="6787177"/>
              <a:ext cx="13476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1200" b="1" dirty="0">
                  <a:latin typeface="Arial"/>
                  <a:cs typeface="Arial"/>
                </a:rPr>
                <a:t>Kaneko M, et al.</a:t>
              </a:r>
              <a:endParaRPr kumimoji="1" lang="ja-JP" altLang="en-US" sz="1200" b="1" dirty="0">
                <a:latin typeface="Arial"/>
                <a:cs typeface="Arial"/>
              </a:endParaRPr>
            </a:p>
          </p:txBody>
        </p:sp>
        <p:grpSp>
          <p:nvGrpSpPr>
            <p:cNvPr id="17" name="グループ化 16"/>
            <p:cNvGrpSpPr/>
            <p:nvPr/>
          </p:nvGrpSpPr>
          <p:grpSpPr>
            <a:xfrm>
              <a:off x="531683" y="242239"/>
              <a:ext cx="8121564" cy="6372562"/>
              <a:chOff x="531683" y="242239"/>
              <a:chExt cx="8121564" cy="6372562"/>
            </a:xfrm>
          </p:grpSpPr>
          <p:graphicFrame>
            <p:nvGraphicFramePr>
              <p:cNvPr id="4" name="グラフ 3"/>
              <p:cNvGraphicFramePr/>
              <p:nvPr>
                <p:extLst>
                  <p:ext uri="{D42A27DB-BD31-4B8C-83A1-F6EECF244321}">
                    <p14:modId xmlns:p14="http://schemas.microsoft.com/office/powerpoint/2010/main" val="3358168720"/>
                  </p:ext>
                </p:extLst>
              </p:nvPr>
            </p:nvGraphicFramePr>
            <p:xfrm>
              <a:off x="910711" y="561895"/>
              <a:ext cx="7327038" cy="2714526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graphicFrame>
            <p:nvGraphicFramePr>
              <p:cNvPr id="5" name="グラフ 4"/>
              <p:cNvGraphicFramePr/>
              <p:nvPr>
                <p:extLst>
                  <p:ext uri="{D42A27DB-BD31-4B8C-83A1-F6EECF244321}">
                    <p14:modId xmlns:p14="http://schemas.microsoft.com/office/powerpoint/2010/main" val="1684273449"/>
                  </p:ext>
                </p:extLst>
              </p:nvPr>
            </p:nvGraphicFramePr>
            <p:xfrm>
              <a:off x="910710" y="3598074"/>
              <a:ext cx="7327038" cy="2753808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6" name="テキスト ボックス 5"/>
              <p:cNvSpPr txBox="1"/>
              <p:nvPr/>
            </p:nvSpPr>
            <p:spPr>
              <a:xfrm>
                <a:off x="2214704" y="6245469"/>
                <a:ext cx="94163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b="1" dirty="0">
                    <a:latin typeface="Arial"/>
                    <a:cs typeface="Arial"/>
                  </a:rPr>
                  <a:t>SW480</a:t>
                </a:r>
                <a:endParaRPr kumimoji="1" lang="ja-JP" altLang="en-US" b="1" dirty="0">
                  <a:latin typeface="Arial"/>
                  <a:cs typeface="Arial"/>
                </a:endParaRPr>
              </a:p>
            </p:txBody>
          </p:sp>
          <p:sp>
            <p:nvSpPr>
              <p:cNvPr id="7" name="テキスト ボックス 6"/>
              <p:cNvSpPr txBox="1"/>
              <p:nvPr/>
            </p:nvSpPr>
            <p:spPr>
              <a:xfrm>
                <a:off x="5566576" y="6245469"/>
                <a:ext cx="103146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b="1" dirty="0">
                    <a:latin typeface="Arial"/>
                    <a:cs typeface="Arial"/>
                  </a:rPr>
                  <a:t>HCT116</a:t>
                </a:r>
                <a:endParaRPr kumimoji="1" lang="ja-JP" altLang="en-US" b="1" dirty="0">
                  <a:latin typeface="Arial"/>
                  <a:cs typeface="Arial"/>
                </a:endParaRPr>
              </a:p>
            </p:txBody>
          </p:sp>
          <p:sp>
            <p:nvSpPr>
              <p:cNvPr id="8" name="テキスト ボックス 7"/>
              <p:cNvSpPr txBox="1"/>
              <p:nvPr/>
            </p:nvSpPr>
            <p:spPr>
              <a:xfrm>
                <a:off x="7362216" y="1300355"/>
                <a:ext cx="129103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600" b="1" dirty="0" err="1">
                    <a:latin typeface="Arial"/>
                    <a:cs typeface="Arial"/>
                  </a:rPr>
                  <a:t>Oxaliplatin</a:t>
                </a:r>
                <a:endParaRPr kumimoji="1" lang="en-US" altLang="ja-JP" sz="1600" b="1" dirty="0">
                  <a:latin typeface="Arial"/>
                  <a:cs typeface="Arial"/>
                </a:endParaRPr>
              </a:p>
            </p:txBody>
          </p:sp>
          <p:sp>
            <p:nvSpPr>
              <p:cNvPr id="9" name="テキスト ボックス 8"/>
              <p:cNvSpPr txBox="1"/>
              <p:nvPr/>
            </p:nvSpPr>
            <p:spPr>
              <a:xfrm>
                <a:off x="7362216" y="4307254"/>
                <a:ext cx="1291031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en-US" altLang="ja-JP" sz="1600" b="1" dirty="0" err="1">
                    <a:latin typeface="Arial"/>
                    <a:cs typeface="Arial"/>
                  </a:rPr>
                  <a:t>Oxaliplatin</a:t>
                </a:r>
                <a:endParaRPr kumimoji="1" lang="en-US" altLang="ja-JP" sz="1600" b="1" dirty="0">
                  <a:latin typeface="Arial"/>
                  <a:cs typeface="Arial"/>
                </a:endParaRPr>
              </a:p>
            </p:txBody>
          </p:sp>
          <p:sp>
            <p:nvSpPr>
              <p:cNvPr id="10" name="テキスト ボックス 9"/>
              <p:cNvSpPr txBox="1"/>
              <p:nvPr/>
            </p:nvSpPr>
            <p:spPr>
              <a:xfrm>
                <a:off x="1310288" y="242239"/>
                <a:ext cx="656926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en-US" altLang="ja-JP" b="1" dirty="0">
                    <a:latin typeface="Arial"/>
                    <a:cs typeface="Arial"/>
                  </a:rPr>
                  <a:t>48h</a:t>
                </a:r>
                <a:endParaRPr kumimoji="1" lang="ja-JP" altLang="en-US" b="1" dirty="0">
                  <a:latin typeface="Arial"/>
                  <a:cs typeface="Arial"/>
                </a:endParaRPr>
              </a:p>
            </p:txBody>
          </p:sp>
          <p:sp>
            <p:nvSpPr>
              <p:cNvPr id="11" name="テキスト ボックス 10"/>
              <p:cNvSpPr txBox="1"/>
              <p:nvPr/>
            </p:nvSpPr>
            <p:spPr>
              <a:xfrm>
                <a:off x="1310288" y="3325811"/>
                <a:ext cx="710802" cy="36933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altLang="ja-JP" b="1" dirty="0">
                    <a:latin typeface="Arial"/>
                    <a:cs typeface="Arial"/>
                  </a:rPr>
                  <a:t>120</a:t>
                </a:r>
                <a:r>
                  <a:rPr kumimoji="1" lang="en-US" altLang="ja-JP" b="1" dirty="0">
                    <a:latin typeface="Arial"/>
                    <a:cs typeface="Arial"/>
                  </a:rPr>
                  <a:t>h</a:t>
                </a:r>
                <a:endParaRPr kumimoji="1" lang="ja-JP" altLang="en-US" b="1" dirty="0">
                  <a:latin typeface="Arial"/>
                  <a:cs typeface="Arial"/>
                </a:endParaRPr>
              </a:p>
            </p:txBody>
          </p:sp>
          <p:sp>
            <p:nvSpPr>
              <p:cNvPr id="12" name="テキスト ボックス 11"/>
              <p:cNvSpPr txBox="1"/>
              <p:nvPr/>
            </p:nvSpPr>
            <p:spPr>
              <a:xfrm>
                <a:off x="910710" y="2907089"/>
                <a:ext cx="620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b="1" dirty="0">
                    <a:latin typeface="Arial"/>
                    <a:cs typeface="Arial"/>
                  </a:rPr>
                  <a:t>5FU</a:t>
                </a:r>
                <a:endParaRPr kumimoji="1" lang="ja-JP" altLang="en-US" b="1" dirty="0">
                  <a:latin typeface="Arial"/>
                  <a:cs typeface="Arial"/>
                </a:endParaRPr>
              </a:p>
            </p:txBody>
          </p:sp>
          <p:sp>
            <p:nvSpPr>
              <p:cNvPr id="13" name="テキスト ボックス 12"/>
              <p:cNvSpPr txBox="1"/>
              <p:nvPr/>
            </p:nvSpPr>
            <p:spPr>
              <a:xfrm>
                <a:off x="910710" y="5982550"/>
                <a:ext cx="620745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b="1" dirty="0">
                    <a:latin typeface="Arial"/>
                    <a:cs typeface="Arial"/>
                  </a:rPr>
                  <a:t>5FU</a:t>
                </a:r>
                <a:endParaRPr kumimoji="1" lang="ja-JP" altLang="en-US" b="1" dirty="0">
                  <a:latin typeface="Arial"/>
                  <a:cs typeface="Arial"/>
                </a:endParaRPr>
              </a:p>
            </p:txBody>
          </p:sp>
          <p:sp>
            <p:nvSpPr>
              <p:cNvPr id="2" name="右大かっこ 1"/>
              <p:cNvSpPr/>
              <p:nvPr/>
            </p:nvSpPr>
            <p:spPr>
              <a:xfrm rot="16200000">
                <a:off x="5083819" y="4587340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44" name="右大かっこ 43"/>
              <p:cNvSpPr/>
              <p:nvPr/>
            </p:nvSpPr>
            <p:spPr>
              <a:xfrm rot="16200000">
                <a:off x="5903962" y="4582645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45" name="右大かっこ 44"/>
              <p:cNvSpPr/>
              <p:nvPr/>
            </p:nvSpPr>
            <p:spPr>
              <a:xfrm rot="16200000">
                <a:off x="6674603" y="4589175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46" name="右大かっこ 45"/>
              <p:cNvSpPr/>
              <p:nvPr/>
            </p:nvSpPr>
            <p:spPr>
              <a:xfrm rot="16200000">
                <a:off x="5083819" y="1423345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>
                  <a:latin typeface="Arial"/>
                  <a:cs typeface="Arial"/>
                </a:endParaRPr>
              </a:p>
            </p:txBody>
          </p:sp>
          <p:sp>
            <p:nvSpPr>
              <p:cNvPr id="47" name="右大かっこ 46"/>
              <p:cNvSpPr/>
              <p:nvPr/>
            </p:nvSpPr>
            <p:spPr>
              <a:xfrm rot="16200000">
                <a:off x="5851590" y="1431711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dirty="0">
                  <a:latin typeface="Arial"/>
                  <a:cs typeface="Arial"/>
                </a:endParaRPr>
              </a:p>
            </p:txBody>
          </p:sp>
          <p:sp>
            <p:nvSpPr>
              <p:cNvPr id="48" name="右大かっこ 47"/>
              <p:cNvSpPr/>
              <p:nvPr/>
            </p:nvSpPr>
            <p:spPr>
              <a:xfrm rot="16200000">
                <a:off x="6674603" y="685351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49" name="右大かっこ 48"/>
              <p:cNvSpPr/>
              <p:nvPr/>
            </p:nvSpPr>
            <p:spPr>
              <a:xfrm rot="16200000">
                <a:off x="1746171" y="1143642"/>
                <a:ext cx="119676" cy="322410"/>
              </a:xfrm>
              <a:prstGeom prst="rightBracket">
                <a:avLst/>
              </a:prstGeom>
              <a:ln>
                <a:solidFill>
                  <a:schemeClr val="tx1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50" name="右大かっこ 49"/>
              <p:cNvSpPr/>
              <p:nvPr/>
            </p:nvSpPr>
            <p:spPr>
              <a:xfrm rot="16200000">
                <a:off x="2579420" y="1143641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51" name="右大かっこ 50"/>
              <p:cNvSpPr/>
              <p:nvPr/>
            </p:nvSpPr>
            <p:spPr>
              <a:xfrm rot="16200000">
                <a:off x="3404295" y="878855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52" name="右大かっこ 51"/>
              <p:cNvSpPr/>
              <p:nvPr/>
            </p:nvSpPr>
            <p:spPr>
              <a:xfrm rot="16200000">
                <a:off x="1746171" y="3927949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53" name="右大かっこ 52"/>
              <p:cNvSpPr/>
              <p:nvPr/>
            </p:nvSpPr>
            <p:spPr>
              <a:xfrm rot="16200000">
                <a:off x="2579420" y="3801707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54" name="右大かっこ 53"/>
              <p:cNvSpPr/>
              <p:nvPr/>
            </p:nvSpPr>
            <p:spPr>
              <a:xfrm rot="16200000">
                <a:off x="3404295" y="3734407"/>
                <a:ext cx="119676" cy="322410"/>
              </a:xfrm>
              <a:prstGeom prst="rightBracket">
                <a:avLst/>
              </a:prstGeom>
              <a:ln>
                <a:solidFill>
                  <a:srgbClr val="000000"/>
                </a:solidFill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1600">
                  <a:latin typeface="Arial"/>
                  <a:cs typeface="Arial"/>
                </a:endParaRPr>
              </a:p>
            </p:txBody>
          </p:sp>
          <p:sp>
            <p:nvSpPr>
              <p:cNvPr id="3" name="テキスト ボックス 2"/>
              <p:cNvSpPr txBox="1"/>
              <p:nvPr/>
            </p:nvSpPr>
            <p:spPr>
              <a:xfrm>
                <a:off x="1362660" y="3712028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&lt;0.0005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55" name="テキスト ボックス 54"/>
              <p:cNvSpPr txBox="1"/>
              <p:nvPr/>
            </p:nvSpPr>
            <p:spPr>
              <a:xfrm>
                <a:off x="2156630" y="3492630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&lt;0.0005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56" name="テキスト ボックス 55"/>
              <p:cNvSpPr txBox="1"/>
              <p:nvPr/>
            </p:nvSpPr>
            <p:spPr>
              <a:xfrm>
                <a:off x="3086294" y="3480985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&lt;0.0005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57" name="テキスト ボックス 56"/>
              <p:cNvSpPr txBox="1"/>
              <p:nvPr/>
            </p:nvSpPr>
            <p:spPr>
              <a:xfrm>
                <a:off x="1359257" y="809587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&lt;0.0005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58" name="テキスト ボックス 57"/>
              <p:cNvSpPr txBox="1"/>
              <p:nvPr/>
            </p:nvSpPr>
            <p:spPr>
              <a:xfrm>
                <a:off x="2274215" y="809587"/>
                <a:ext cx="8515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lang="en-US" altLang="ja-JP" sz="1600" dirty="0">
                    <a:latin typeface="Arial"/>
                    <a:cs typeface="Arial"/>
                  </a:rPr>
                  <a:t>=0.14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59" name="テキスト ボックス 58"/>
              <p:cNvSpPr txBox="1"/>
              <p:nvPr/>
            </p:nvSpPr>
            <p:spPr>
              <a:xfrm>
                <a:off x="2957177" y="673087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&lt;0.0005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16" name="テキスト ボックス 15"/>
              <p:cNvSpPr txBox="1"/>
              <p:nvPr/>
            </p:nvSpPr>
            <p:spPr>
              <a:xfrm>
                <a:off x="4744309" y="1176840"/>
                <a:ext cx="8515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=0.17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5509601" y="1168474"/>
                <a:ext cx="8515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=0.01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60" name="テキスト ボックス 59"/>
              <p:cNvSpPr txBox="1"/>
              <p:nvPr/>
            </p:nvSpPr>
            <p:spPr>
              <a:xfrm>
                <a:off x="6282414" y="426013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&lt;0.0005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61" name="テキスト ボックス 60"/>
              <p:cNvSpPr txBox="1"/>
              <p:nvPr/>
            </p:nvSpPr>
            <p:spPr>
              <a:xfrm>
                <a:off x="5588158" y="4306316"/>
                <a:ext cx="8515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=0.24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62" name="テキスト ボックス 61"/>
              <p:cNvSpPr txBox="1"/>
              <p:nvPr/>
            </p:nvSpPr>
            <p:spPr>
              <a:xfrm>
                <a:off x="6337735" y="4314679"/>
                <a:ext cx="851576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=0.42</a:t>
                </a:r>
                <a:endParaRPr kumimoji="1" lang="ja-JP" altLang="en-US" sz="1600" dirty="0">
                  <a:latin typeface="Arial"/>
                  <a:cs typeface="Arial"/>
                </a:endParaRPr>
              </a:p>
            </p:txBody>
          </p:sp>
          <p:sp>
            <p:nvSpPr>
              <p:cNvPr id="63" name="テキスト ボックス 62"/>
              <p:cNvSpPr txBox="1"/>
              <p:nvPr/>
            </p:nvSpPr>
            <p:spPr>
              <a:xfrm>
                <a:off x="4664733" y="4316927"/>
                <a:ext cx="1079803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1600" i="1" dirty="0">
                    <a:latin typeface="Arial"/>
                    <a:cs typeface="Arial"/>
                  </a:rPr>
                  <a:t>P</a:t>
                </a:r>
                <a:r>
                  <a:rPr kumimoji="1" lang="en-US" altLang="ja-JP" sz="1600" dirty="0">
                    <a:latin typeface="Arial"/>
                    <a:cs typeface="Arial"/>
                  </a:rPr>
                  <a:t>=0.0007</a:t>
                </a:r>
              </a:p>
            </p:txBody>
          </p:sp>
          <p:sp>
            <p:nvSpPr>
              <p:cNvPr id="40" name="テキスト ボックス 39"/>
              <p:cNvSpPr txBox="1"/>
              <p:nvPr/>
            </p:nvSpPr>
            <p:spPr>
              <a:xfrm rot="16200000">
                <a:off x="-386268" y="1585534"/>
                <a:ext cx="22477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000" b="1" dirty="0">
                    <a:latin typeface="Arial"/>
                    <a:cs typeface="Arial"/>
                  </a:rPr>
                  <a:t>γH2A.X foci / cell</a:t>
                </a:r>
                <a:endParaRPr kumimoji="1" lang="ja-JP" altLang="en-US" sz="2000" b="1" dirty="0">
                  <a:latin typeface="Arial"/>
                  <a:cs typeface="Arial"/>
                </a:endParaRPr>
              </a:p>
            </p:txBody>
          </p:sp>
          <p:sp>
            <p:nvSpPr>
              <p:cNvPr id="41" name="テキスト ボックス 40"/>
              <p:cNvSpPr txBox="1"/>
              <p:nvPr/>
            </p:nvSpPr>
            <p:spPr>
              <a:xfrm rot="16200000">
                <a:off x="-392128" y="4604225"/>
                <a:ext cx="224773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2000" b="1" dirty="0">
                    <a:latin typeface="Arial"/>
                    <a:cs typeface="Arial"/>
                  </a:rPr>
                  <a:t>γH2A.X foci / cell</a:t>
                </a:r>
                <a:endParaRPr kumimoji="1" lang="ja-JP" altLang="en-US" sz="2000" b="1" dirty="0">
                  <a:latin typeface="Arial"/>
                  <a:cs typeface="Arial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5177194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ホワイ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52</Words>
  <Application>Microsoft Office PowerPoint</Application>
  <PresentationFormat>画面に合わせる (4:3)</PresentationFormat>
  <Paragraphs>26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ホワイト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Kaneko Mami</dc:creator>
  <cp:lastModifiedBy>MINAMOTO T</cp:lastModifiedBy>
  <cp:revision>27</cp:revision>
  <cp:lastPrinted>2015-08-20T02:56:51Z</cp:lastPrinted>
  <dcterms:created xsi:type="dcterms:W3CDTF">2015-07-27T01:21:24Z</dcterms:created>
  <dcterms:modified xsi:type="dcterms:W3CDTF">2016-10-26T10:14:28Z</dcterms:modified>
</cp:coreProperties>
</file>