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x%20and%203c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x%20and%203c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ox%20and%203c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errBars>
            <c:errBarType val="both"/>
            <c:errValType val="cust"/>
            <c:noEndCap val="0"/>
            <c:plus>
              <c:numRef>
                <c:f>Sheet1!$P$62:$P$65</c:f>
                <c:numCache>
                  <c:formatCode>General</c:formatCode>
                  <c:ptCount val="4"/>
                  <c:pt idx="0">
                    <c:v>0.05</c:v>
                  </c:pt>
                  <c:pt idx="1">
                    <c:v>1.0000000000000009E-2</c:v>
                  </c:pt>
                  <c:pt idx="2">
                    <c:v>0.03</c:v>
                  </c:pt>
                  <c:pt idx="3">
                    <c:v>1.527525231651948E-2</c:v>
                  </c:pt>
                </c:numCache>
              </c:numRef>
            </c:plus>
            <c:minus>
              <c:numRef>
                <c:f>Sheet1!$P$62:$P$65</c:f>
                <c:numCache>
                  <c:formatCode>General</c:formatCode>
                  <c:ptCount val="4"/>
                  <c:pt idx="0">
                    <c:v>0.05</c:v>
                  </c:pt>
                  <c:pt idx="1">
                    <c:v>1.0000000000000009E-2</c:v>
                  </c:pt>
                  <c:pt idx="2">
                    <c:v>0.03</c:v>
                  </c:pt>
                  <c:pt idx="3">
                    <c:v>1.527525231651948E-2</c:v>
                  </c:pt>
                </c:numCache>
              </c:numRef>
            </c:minus>
          </c:errBars>
          <c:cat>
            <c:strRef>
              <c:f>Sheet1!$K$67:$K$70</c:f>
              <c:strCache>
                <c:ptCount val="4"/>
                <c:pt idx="0">
                  <c:v>Control</c:v>
                </c:pt>
                <c:pt idx="1">
                  <c:v>NAC</c:v>
                </c:pt>
                <c:pt idx="2">
                  <c:v>3c</c:v>
                </c:pt>
                <c:pt idx="3">
                  <c:v>3c+NAC</c:v>
                </c:pt>
              </c:strCache>
            </c:strRef>
          </c:cat>
          <c:val>
            <c:numRef>
              <c:f>Sheet1!$L$67:$L$70</c:f>
              <c:numCache>
                <c:formatCode>General</c:formatCode>
                <c:ptCount val="4"/>
                <c:pt idx="0">
                  <c:v>100</c:v>
                </c:pt>
                <c:pt idx="1">
                  <c:v>98.3</c:v>
                </c:pt>
                <c:pt idx="2">
                  <c:v>37.5</c:v>
                </c:pt>
                <c:pt idx="3">
                  <c:v>76.599999999999994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319872"/>
        <c:axId val="44321408"/>
      </c:barChart>
      <c:catAx>
        <c:axId val="443198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44321408"/>
        <c:crosses val="autoZero"/>
        <c:auto val="1"/>
        <c:lblAlgn val="ctr"/>
        <c:lblOffset val="100"/>
        <c:noMultiLvlLbl val="0"/>
      </c:catAx>
      <c:valAx>
        <c:axId val="443214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% Viability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443198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Sheet1!$K$32</c:f>
              <c:strCache>
                <c:ptCount val="1"/>
                <c:pt idx="0">
                  <c:v>Dox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Sheet1!$G$22:$G$26</c:f>
                <c:numCache>
                  <c:formatCode>General</c:formatCode>
                  <c:ptCount val="5"/>
                  <c:pt idx="0">
                    <c:v>5.5265018069500599E-2</c:v>
                  </c:pt>
                  <c:pt idx="1">
                    <c:v>6.1824123303304748E-3</c:v>
                  </c:pt>
                  <c:pt idx="2">
                    <c:v>4.151572660517408E-2</c:v>
                  </c:pt>
                  <c:pt idx="3">
                    <c:v>3.5112517552703212E-2</c:v>
                  </c:pt>
                  <c:pt idx="4">
                    <c:v>5.877830287520127E-2</c:v>
                  </c:pt>
                </c:numCache>
              </c:numRef>
            </c:plus>
            <c:minus>
              <c:numRef>
                <c:f>Sheet1!$G$22:$G$26</c:f>
                <c:numCache>
                  <c:formatCode>General</c:formatCode>
                  <c:ptCount val="5"/>
                  <c:pt idx="0">
                    <c:v>5.5265018069500599E-2</c:v>
                  </c:pt>
                  <c:pt idx="1">
                    <c:v>6.1824123303304748E-3</c:v>
                  </c:pt>
                  <c:pt idx="2">
                    <c:v>4.151572660517408E-2</c:v>
                  </c:pt>
                  <c:pt idx="3">
                    <c:v>3.5112517552703212E-2</c:v>
                  </c:pt>
                  <c:pt idx="4">
                    <c:v>5.877830287520127E-2</c:v>
                  </c:pt>
                </c:numCache>
              </c:numRef>
            </c:minus>
          </c:errBars>
          <c:cat>
            <c:strRef>
              <c:f>Sheet1!$J$33:$J$37</c:f>
              <c:strCache>
                <c:ptCount val="5"/>
                <c:pt idx="0">
                  <c:v>Control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</c:strCache>
            </c:strRef>
          </c:cat>
          <c:val>
            <c:numRef>
              <c:f>Sheet1!$K$33:$K$37</c:f>
              <c:numCache>
                <c:formatCode>General</c:formatCode>
                <c:ptCount val="5"/>
                <c:pt idx="0">
                  <c:v>100</c:v>
                </c:pt>
                <c:pt idx="1">
                  <c:v>93</c:v>
                </c:pt>
                <c:pt idx="2">
                  <c:v>89</c:v>
                </c:pt>
                <c:pt idx="3">
                  <c:v>80.2</c:v>
                </c:pt>
                <c:pt idx="4">
                  <c:v>70.8</c:v>
                </c:pt>
              </c:numCache>
            </c:numRef>
          </c:val>
        </c:ser>
        <c:ser>
          <c:idx val="1"/>
          <c:order val="1"/>
          <c:tx>
            <c:strRef>
              <c:f>Sheet1!$L$32</c:f>
              <c:strCache>
                <c:ptCount val="1"/>
                <c:pt idx="0">
                  <c:v>Dox+3c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Sheet1!$G$28:$G$32</c:f>
                <c:numCache>
                  <c:formatCode>General</c:formatCode>
                  <c:ptCount val="5"/>
                  <c:pt idx="0">
                    <c:v>5.5265018069500599E-2</c:v>
                  </c:pt>
                  <c:pt idx="1">
                    <c:v>4.7546468498371845E-2</c:v>
                  </c:pt>
                  <c:pt idx="2">
                    <c:v>4.2026446699931948E-2</c:v>
                  </c:pt>
                  <c:pt idx="3">
                    <c:v>6.7415791094437877E-2</c:v>
                  </c:pt>
                  <c:pt idx="4">
                    <c:v>3.5223098481914801E-2</c:v>
                  </c:pt>
                </c:numCache>
              </c:numRef>
            </c:plus>
            <c:minus>
              <c:numRef>
                <c:f>Sheet1!$G$28:$G$32</c:f>
                <c:numCache>
                  <c:formatCode>General</c:formatCode>
                  <c:ptCount val="5"/>
                  <c:pt idx="0">
                    <c:v>5.5265018069500599E-2</c:v>
                  </c:pt>
                  <c:pt idx="1">
                    <c:v>4.7546468498371845E-2</c:v>
                  </c:pt>
                  <c:pt idx="2">
                    <c:v>4.2026446699931948E-2</c:v>
                  </c:pt>
                  <c:pt idx="3">
                    <c:v>6.7415791094437877E-2</c:v>
                  </c:pt>
                  <c:pt idx="4">
                    <c:v>3.5223098481914801E-2</c:v>
                  </c:pt>
                </c:numCache>
              </c:numRef>
            </c:minus>
          </c:errBars>
          <c:cat>
            <c:strRef>
              <c:f>Sheet1!$J$33:$J$37</c:f>
              <c:strCache>
                <c:ptCount val="5"/>
                <c:pt idx="0">
                  <c:v>Control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</c:strCache>
            </c:strRef>
          </c:cat>
          <c:val>
            <c:numRef>
              <c:f>Sheet1!$L$33:$L$37</c:f>
              <c:numCache>
                <c:formatCode>General</c:formatCode>
                <c:ptCount val="5"/>
                <c:pt idx="0">
                  <c:v>100</c:v>
                </c:pt>
                <c:pt idx="1">
                  <c:v>77.599999999999994</c:v>
                </c:pt>
                <c:pt idx="2">
                  <c:v>65</c:v>
                </c:pt>
                <c:pt idx="3">
                  <c:v>59.5</c:v>
                </c:pt>
                <c:pt idx="4">
                  <c:v>46.8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204032"/>
        <c:axId val="44205952"/>
      </c:barChart>
      <c:catAx>
        <c:axId val="44204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Doxorubicin (µM)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4205952"/>
        <c:crosses val="autoZero"/>
        <c:auto val="1"/>
        <c:lblAlgn val="ctr"/>
        <c:lblOffset val="100"/>
        <c:noMultiLvlLbl val="0"/>
      </c:catAx>
      <c:valAx>
        <c:axId val="442059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% Viability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420403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</c:spPr>
          </c:dPt>
          <c:errBars>
            <c:errBarType val="both"/>
            <c:errValType val="fixedVal"/>
            <c:noEndCap val="0"/>
            <c:val val="3.0000000000000006E-2"/>
          </c:errBars>
          <c:val>
            <c:numRef>
              <c:f>Sheet1!$E$57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1"/>
          <c:order val="1"/>
          <c:spPr>
            <a:solidFill>
              <a:schemeClr val="bg1">
                <a:lumMod val="85000"/>
              </a:schemeClr>
            </a:solidFill>
          </c:spPr>
          <c:invertIfNegative val="0"/>
          <c:errBars>
            <c:errBarType val="both"/>
            <c:errValType val="fixedVal"/>
            <c:noEndCap val="0"/>
            <c:val val="3.4360000000000009E-2"/>
          </c:errBars>
          <c:val>
            <c:numRef>
              <c:f>Sheet1!$E$58</c:f>
              <c:numCache>
                <c:formatCode>General</c:formatCode>
                <c:ptCount val="1"/>
                <c:pt idx="0">
                  <c:v>99.2</c:v>
                </c:pt>
              </c:numCache>
            </c:numRef>
          </c:val>
        </c:ser>
        <c:ser>
          <c:idx val="2"/>
          <c:order val="2"/>
          <c:spPr>
            <a:solidFill>
              <a:schemeClr val="bg1">
                <a:lumMod val="85000"/>
              </a:schemeClr>
            </a:solidFill>
          </c:spPr>
          <c:invertIfNegative val="0"/>
          <c:errBars>
            <c:errBarType val="both"/>
            <c:errValType val="fixedVal"/>
            <c:noEndCap val="0"/>
            <c:val val="1.5530000000000004E-2"/>
          </c:errBars>
          <c:val>
            <c:numRef>
              <c:f>Sheet1!$E$59</c:f>
              <c:numCache>
                <c:formatCode>General</c:formatCode>
                <c:ptCount val="1"/>
                <c:pt idx="0">
                  <c:v>96.2</c:v>
                </c:pt>
              </c:numCache>
            </c:numRef>
          </c:val>
        </c:ser>
        <c:ser>
          <c:idx val="3"/>
          <c:order val="3"/>
          <c:spPr>
            <a:solidFill>
              <a:schemeClr val="bg1">
                <a:lumMod val="85000"/>
              </a:schemeClr>
            </a:solidFill>
          </c:spPr>
          <c:invertIfNegative val="0"/>
          <c:errBars>
            <c:errBarType val="both"/>
            <c:errValType val="fixedVal"/>
            <c:noEndCap val="0"/>
            <c:val val="5.000000000000001E-2"/>
          </c:errBars>
          <c:val>
            <c:numRef>
              <c:f>Sheet1!$E$60</c:f>
              <c:numCache>
                <c:formatCode>General</c:formatCode>
                <c:ptCount val="1"/>
                <c:pt idx="0">
                  <c:v>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49"/>
        <c:axId val="117696000"/>
        <c:axId val="117697536"/>
      </c:barChart>
      <c:catAx>
        <c:axId val="117696000"/>
        <c:scaling>
          <c:orientation val="minMax"/>
        </c:scaling>
        <c:delete val="0"/>
        <c:axPos val="b"/>
        <c:majorTickMark val="out"/>
        <c:minorTickMark val="none"/>
        <c:tickLblPos val="nextTo"/>
        <c:crossAx val="117697536"/>
        <c:crossesAt val="0"/>
        <c:auto val="1"/>
        <c:lblAlgn val="ctr"/>
        <c:lblOffset val="100"/>
        <c:noMultiLvlLbl val="0"/>
      </c:catAx>
      <c:valAx>
        <c:axId val="117697536"/>
        <c:scaling>
          <c:orientation val="minMax"/>
          <c:max val="12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% Viability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176960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22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84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897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47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74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36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9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68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41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9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4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777FA-9266-4017-B39D-F550318F8C77}" type="datetimeFigureOut">
              <a:rPr lang="en-US" smtClean="0"/>
              <a:t>12/11/2016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717B9-1124-4ECC-A80B-C39FB73158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1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7049930"/>
              </p:ext>
            </p:extLst>
          </p:nvPr>
        </p:nvGraphicFramePr>
        <p:xfrm>
          <a:off x="1524000" y="609600"/>
          <a:ext cx="69342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228600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S1</a:t>
            </a:r>
            <a:endParaRPr lang="en-US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352800" y="1357596"/>
            <a:ext cx="2590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352800" y="1357596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943600" y="1357596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191000" y="990600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P&lt;0.0001</a:t>
            </a:r>
            <a:endParaRPr lang="en-US" b="1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6251115" y="2271996"/>
            <a:ext cx="1292685" cy="23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248400" y="2271996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543800" y="2271996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51115" y="1905000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P&lt;0.001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7213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1379977"/>
              </p:ext>
            </p:extLst>
          </p:nvPr>
        </p:nvGraphicFramePr>
        <p:xfrm>
          <a:off x="685800" y="685800"/>
          <a:ext cx="79248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2182769" y="307777"/>
            <a:ext cx="452283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209800" y="307777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705600" y="307777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02982" y="76200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P&lt;0.05</a:t>
            </a:r>
            <a:endParaRPr lang="en-US" sz="1400" b="1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514600" y="609600"/>
            <a:ext cx="4724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514600" y="609600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239000" y="609600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564982" y="381000"/>
            <a:ext cx="7841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P&lt;0.001</a:t>
            </a:r>
            <a:endParaRPr lang="en-US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177258" y="245487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S2</a:t>
            </a:r>
            <a:endParaRPr lang="en-US" b="1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2209800" y="1205196"/>
            <a:ext cx="2590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209800" y="1205196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800600" y="1205196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048000" y="914400"/>
            <a:ext cx="7841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P&lt;0.001</a:t>
            </a:r>
            <a:endParaRPr lang="en-US" sz="1400" b="1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2286000" y="1447800"/>
            <a:ext cx="2057400" cy="23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286000" y="1447800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343400" y="1447800"/>
            <a:ext cx="0" cy="1664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124200" y="1219200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P=NS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802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4560721"/>
              </p:ext>
            </p:extLst>
          </p:nvPr>
        </p:nvGraphicFramePr>
        <p:xfrm>
          <a:off x="1066800" y="914400"/>
          <a:ext cx="72390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50990" y="6019800"/>
            <a:ext cx="4411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Control                2.5                5.0                   10</a:t>
            </a:r>
          </a:p>
          <a:p>
            <a:r>
              <a:rPr lang="en-US" b="1" dirty="0" smtClean="0"/>
              <a:t>                                   3c (</a:t>
            </a:r>
            <a:r>
              <a:rPr lang="en-US" b="1" dirty="0"/>
              <a:t>µ</a:t>
            </a:r>
            <a:r>
              <a:rPr lang="en-US" b="1" dirty="0" smtClean="0"/>
              <a:t>M)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81000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S3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5056818" y="6080342"/>
            <a:ext cx="200982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34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05000"/>
            <a:ext cx="4255927" cy="28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6096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S4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118383" y="1143000"/>
            <a:ext cx="3103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ROS Production in SW620 cells</a:t>
            </a:r>
            <a:endParaRPr lang="en-US" b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058305" y="3637002"/>
            <a:ext cx="381000" cy="18020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74324" y="3761601"/>
            <a:ext cx="3626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3c </a:t>
            </a:r>
            <a:endParaRPr lang="en-US" sz="1200" b="1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286905" y="3903702"/>
            <a:ext cx="304800" cy="52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446309" y="3465309"/>
            <a:ext cx="659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Control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02445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81200"/>
            <a:ext cx="3672254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685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S5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80034" y="1239798"/>
            <a:ext cx="4979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Mitochondrial membrane potential in SW620 cells</a:t>
            </a:r>
            <a:endParaRPr lang="en-US" b="1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114800" y="4114800"/>
            <a:ext cx="457200" cy="152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572000" y="3962400"/>
            <a:ext cx="3626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3c </a:t>
            </a:r>
            <a:endParaRPr lang="en-US" sz="1200" b="1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191000" y="3896500"/>
            <a:ext cx="331509" cy="1421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22509" y="3733800"/>
            <a:ext cx="659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Control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87391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KKUH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REHAN</dc:creator>
  <cp:lastModifiedBy>REHAN</cp:lastModifiedBy>
  <cp:revision>1</cp:revision>
  <dcterms:created xsi:type="dcterms:W3CDTF">2016-12-11T05:48:24Z</dcterms:created>
  <dcterms:modified xsi:type="dcterms:W3CDTF">2016-12-11T05:49:15Z</dcterms:modified>
</cp:coreProperties>
</file>