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1" r:id="rId2"/>
    <p:sldId id="262" r:id="rId3"/>
    <p:sldId id="264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2"/>
    <p:restoredTop sz="94647"/>
  </p:normalViewPr>
  <p:slideViewPr>
    <p:cSldViewPr snapToGrid="0" snapToObjects="1">
      <p:cViewPr varScale="1">
        <p:scale>
          <a:sx n="156" d="100"/>
          <a:sy n="156" d="100"/>
        </p:scale>
        <p:origin x="162" y="7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F851-764A-1840-80E9-ACE9F4BEDE89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AB481-A2C2-3A43-A1CC-566B227FB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251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F851-764A-1840-80E9-ACE9F4BEDE89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AB481-A2C2-3A43-A1CC-566B227FB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672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F851-764A-1840-80E9-ACE9F4BEDE89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AB481-A2C2-3A43-A1CC-566B227FB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35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F851-764A-1840-80E9-ACE9F4BEDE89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AB481-A2C2-3A43-A1CC-566B227FB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241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F851-764A-1840-80E9-ACE9F4BEDE89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AB481-A2C2-3A43-A1CC-566B227FB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822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F851-764A-1840-80E9-ACE9F4BEDE89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AB481-A2C2-3A43-A1CC-566B227FB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482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F851-764A-1840-80E9-ACE9F4BEDE89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AB481-A2C2-3A43-A1CC-566B227FB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388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F851-764A-1840-80E9-ACE9F4BEDE89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AB481-A2C2-3A43-A1CC-566B227FB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58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F851-764A-1840-80E9-ACE9F4BEDE89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AB481-A2C2-3A43-A1CC-566B227FB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0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F851-764A-1840-80E9-ACE9F4BEDE89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AB481-A2C2-3A43-A1CC-566B227FB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720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0F851-764A-1840-80E9-ACE9F4BEDE89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AB481-A2C2-3A43-A1CC-566B227FB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461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0F851-764A-1840-80E9-ACE9F4BEDE89}" type="datetimeFigureOut">
              <a:rPr lang="en-US" smtClean="0"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AB481-A2C2-3A43-A1CC-566B227FB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62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그림 27"/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5" t="11307" b="4026"/>
          <a:stretch/>
        </p:blipFill>
        <p:spPr>
          <a:xfrm>
            <a:off x="4656678" y="3972786"/>
            <a:ext cx="2160000" cy="1980000"/>
          </a:xfrm>
          <a:prstGeom prst="rect">
            <a:avLst/>
          </a:prstGeom>
        </p:spPr>
      </p:pic>
      <p:pic>
        <p:nvPicPr>
          <p:cNvPr id="11" name="그림 10"/>
          <p:cNvPicPr preferRelativeResize="0"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3" t="11376" b="3740"/>
          <a:stretch/>
        </p:blipFill>
        <p:spPr>
          <a:xfrm>
            <a:off x="2081840" y="3972786"/>
            <a:ext cx="2160000" cy="1980000"/>
          </a:xfrm>
          <a:prstGeom prst="rect">
            <a:avLst/>
          </a:prstGeom>
        </p:spPr>
      </p:pic>
      <p:pic>
        <p:nvPicPr>
          <p:cNvPr id="27" name="그림 26"/>
          <p:cNvPicPr preferRelativeResize="0"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5" t="11219" b="4331"/>
          <a:stretch/>
        </p:blipFill>
        <p:spPr>
          <a:xfrm>
            <a:off x="4659634" y="1012748"/>
            <a:ext cx="2160000" cy="1980000"/>
          </a:xfrm>
          <a:prstGeom prst="rect">
            <a:avLst/>
          </a:prstGeom>
        </p:spPr>
      </p:pic>
      <p:pic>
        <p:nvPicPr>
          <p:cNvPr id="8" name="그림 7"/>
          <p:cNvPicPr preferRelativeResize="0"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8" t="11709" b="4345"/>
          <a:stretch/>
        </p:blipFill>
        <p:spPr>
          <a:xfrm>
            <a:off x="2081840" y="1012748"/>
            <a:ext cx="2160000" cy="198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996" y="3987"/>
            <a:ext cx="12731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Supporting data </a:t>
            </a:r>
            <a:r>
              <a:rPr lang="en-US" altLang="ko-KR" sz="1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4A</a:t>
            </a:r>
            <a:endParaRPr lang="ko-KR" altLang="en-US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27066" y="6278420"/>
            <a:ext cx="873896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sz="10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Supporting data </a:t>
            </a:r>
            <a:r>
              <a:rPr lang="en-US" altLang="ko-KR" sz="10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4A.  </a:t>
            </a:r>
            <a:r>
              <a:rPr lang="en-US" altLang="ko-KR" sz="10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Survival analysis according to the MRS level from </a:t>
            </a:r>
            <a:r>
              <a:rPr lang="en-US" altLang="ko-KR" sz="10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stage I-IV </a:t>
            </a:r>
            <a:r>
              <a:rPr lang="en-US" altLang="ko-KR" sz="10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TCGA NSCLC data set. </a:t>
            </a:r>
            <a:r>
              <a:rPr lang="en-US" altLang="ko-KR" sz="1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NSCLC cases </a:t>
            </a:r>
            <a:r>
              <a:rPr lang="en-US" altLang="ko-KR" sz="1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of all stages were 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selected from lung adenocarcinoma and lung squamous cell carcinoma </a:t>
            </a:r>
            <a:r>
              <a:rPr lang="en-US" altLang="ko-KR" sz="1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data 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set and DFS and OS was evaluated according to the MRS level. The expression of MRS was divided into two groups, upper 50% and lower 50%, based on the median value</a:t>
            </a:r>
            <a:r>
              <a:rPr lang="en-US" altLang="ko-KR" sz="1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 P- 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value was obtained from Log-rank test.</a:t>
            </a:r>
            <a:endParaRPr lang="ko-KR" altLang="en-US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47709" y="678752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</a:t>
            </a:r>
            <a:endParaRPr lang="ko-KR" altLang="en-US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05038" y="706106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b</a:t>
            </a:r>
            <a:endParaRPr lang="ko-KR" altLang="en-US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43702" y="3731933"/>
            <a:ext cx="2487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</a:t>
            </a:r>
            <a:endParaRPr lang="ko-KR" altLang="en-US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01031" y="3759287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</a:t>
            </a:r>
            <a:endParaRPr lang="ko-KR" altLang="en-US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88828" y="341193"/>
            <a:ext cx="1954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Lung adenocarcinoma</a:t>
            </a:r>
            <a:endParaRPr lang="ko-KR" altLang="en-US" sz="14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6184" y="1016575"/>
            <a:ext cx="65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P=0.914</a:t>
            </a:r>
            <a:endParaRPr lang="en-US" altLang="ko-KR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r>
              <a:rPr lang="en-US" altLang="ko-KR" sz="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HR=1.016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56092" y="1028299"/>
            <a:ext cx="65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P=0.242</a:t>
            </a:r>
            <a:endParaRPr lang="en-US" altLang="ko-KR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r>
              <a:rPr lang="en-US" altLang="ko-KR" sz="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HR=1.189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17719" y="844822"/>
            <a:ext cx="3898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DFS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88952" y="844822"/>
            <a:ext cx="3337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OS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86183" y="3987279"/>
            <a:ext cx="65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P=0.879</a:t>
            </a:r>
            <a:endParaRPr lang="en-US" altLang="ko-KR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r>
              <a:rPr lang="en-US" altLang="ko-KR" sz="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HR=0.974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53525" y="3985950"/>
            <a:ext cx="65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P=0.944</a:t>
            </a:r>
            <a:endParaRPr lang="en-US" altLang="ko-KR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r>
              <a:rPr lang="en-US" altLang="ko-KR" sz="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HR=1.010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40173" y="3436442"/>
            <a:ext cx="26516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Lung squamous cell carcinoma</a:t>
            </a:r>
            <a:endParaRPr lang="ko-KR" altLang="en-US" sz="14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17719" y="3813314"/>
            <a:ext cx="3898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DFS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87567" y="3813314"/>
            <a:ext cx="3337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OS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91199" y="5897634"/>
            <a:ext cx="7264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Time (Year)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849404" y="5897634"/>
            <a:ext cx="7264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Time (Year)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491199" y="2933311"/>
            <a:ext cx="7264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Time (Year)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49404" y="2933311"/>
            <a:ext cx="7264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Time (Year)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 rot="16200000">
            <a:off x="1325877" y="1831709"/>
            <a:ext cx="137088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6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Disease Free Survival (Proportion)</a:t>
            </a:r>
            <a:endParaRPr lang="ko-KR" altLang="en-US" sz="60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 rot="16200000">
            <a:off x="3965287" y="1851244"/>
            <a:ext cx="115608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6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Overall Survival (Proportion)</a:t>
            </a:r>
            <a:endParaRPr lang="ko-KR" altLang="en-US" sz="60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 rot="16200000">
            <a:off x="1325878" y="4811394"/>
            <a:ext cx="137088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6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Disease Free Survival (Proportion)</a:t>
            </a:r>
            <a:endParaRPr lang="ko-KR" altLang="en-US" sz="60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 rot="16200000">
            <a:off x="3957480" y="4793742"/>
            <a:ext cx="115608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6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Overall Survival (Proportion)</a:t>
            </a:r>
            <a:endParaRPr lang="ko-KR" altLang="en-US" sz="60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0892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6996" y="3987"/>
            <a:ext cx="13083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Supporting data </a:t>
            </a:r>
            <a:r>
              <a:rPr lang="en-US" altLang="ko-KR" sz="1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4B</a:t>
            </a:r>
            <a:endParaRPr lang="ko-KR" altLang="en-US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pic>
        <p:nvPicPr>
          <p:cNvPr id="8" name="그림 7"/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5" t="11310" b="4221"/>
          <a:stretch/>
        </p:blipFill>
        <p:spPr>
          <a:xfrm>
            <a:off x="2071075" y="1035542"/>
            <a:ext cx="2160000" cy="1980000"/>
          </a:xfrm>
          <a:prstGeom prst="rect">
            <a:avLst/>
          </a:prstGeom>
        </p:spPr>
      </p:pic>
      <p:pic>
        <p:nvPicPr>
          <p:cNvPr id="11" name="그림 10"/>
          <p:cNvPicPr preferRelativeResize="0"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11488" b="3846"/>
          <a:stretch/>
        </p:blipFill>
        <p:spPr>
          <a:xfrm>
            <a:off x="2071074" y="3950678"/>
            <a:ext cx="2160000" cy="1980000"/>
          </a:xfrm>
          <a:prstGeom prst="rect">
            <a:avLst/>
          </a:prstGeom>
        </p:spPr>
      </p:pic>
      <p:pic>
        <p:nvPicPr>
          <p:cNvPr id="27" name="그림 26"/>
          <p:cNvPicPr preferRelativeResize="0"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0" t="11506" b="3827"/>
          <a:stretch/>
        </p:blipFill>
        <p:spPr>
          <a:xfrm>
            <a:off x="4635067" y="1022813"/>
            <a:ext cx="2160000" cy="1980000"/>
          </a:xfrm>
          <a:prstGeom prst="rect">
            <a:avLst/>
          </a:prstGeom>
        </p:spPr>
      </p:pic>
      <p:pic>
        <p:nvPicPr>
          <p:cNvPr id="28" name="그림 27"/>
          <p:cNvPicPr preferRelativeResize="0"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7" t="11412" b="4119"/>
          <a:stretch/>
        </p:blipFill>
        <p:spPr>
          <a:xfrm>
            <a:off x="4647232" y="3909000"/>
            <a:ext cx="2160000" cy="198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647709" y="678752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</a:t>
            </a:r>
            <a:endParaRPr lang="ko-KR" altLang="en-US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405038" y="706106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b</a:t>
            </a:r>
            <a:endParaRPr lang="ko-KR" altLang="en-US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643702" y="3677231"/>
            <a:ext cx="2487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</a:t>
            </a:r>
            <a:endParaRPr lang="ko-KR" altLang="en-US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401031" y="3704585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</a:t>
            </a:r>
            <a:endParaRPr lang="ko-KR" altLang="en-US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588828" y="341193"/>
            <a:ext cx="1954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Lung adenocarcinoma</a:t>
            </a:r>
            <a:endParaRPr lang="ko-KR" altLang="en-US" sz="14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586184" y="1016575"/>
            <a:ext cx="65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P=0.600</a:t>
            </a:r>
            <a:endParaRPr lang="en-US" altLang="ko-KR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r>
              <a:rPr lang="en-US" altLang="ko-KR" sz="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HR=0.916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156092" y="1028299"/>
            <a:ext cx="65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P=0.657</a:t>
            </a:r>
            <a:endParaRPr lang="en-US" altLang="ko-KR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r>
              <a:rPr lang="en-US" altLang="ko-KR" sz="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HR=1.085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17719" y="844822"/>
            <a:ext cx="3898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DFS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588952" y="844822"/>
            <a:ext cx="3337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OS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586183" y="3932577"/>
            <a:ext cx="65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P=0.591</a:t>
            </a:r>
          </a:p>
          <a:p>
            <a:r>
              <a:rPr lang="en-US" altLang="ko-KR" sz="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HR=0.895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153525" y="3931248"/>
            <a:ext cx="65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P=0.525</a:t>
            </a:r>
          </a:p>
          <a:p>
            <a:r>
              <a:rPr lang="en-US" altLang="ko-KR" sz="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HR=0.904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240173" y="3436444"/>
            <a:ext cx="26516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Lung squamous cell carcinoma</a:t>
            </a:r>
            <a:endParaRPr lang="ko-KR" altLang="en-US" sz="14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017719" y="3758612"/>
            <a:ext cx="3898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DFS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87567" y="3758612"/>
            <a:ext cx="3337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OS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491199" y="5842932"/>
            <a:ext cx="7264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Time (Year)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849404" y="5842932"/>
            <a:ext cx="7264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Time (Year)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491199" y="2933311"/>
            <a:ext cx="7264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Time (Year)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849404" y="2933311"/>
            <a:ext cx="7264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Time (Year)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49" name="TextBox 48"/>
          <p:cNvSpPr txBox="1"/>
          <p:nvPr/>
        </p:nvSpPr>
        <p:spPr>
          <a:xfrm rot="16200000">
            <a:off x="1325877" y="1831709"/>
            <a:ext cx="137088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6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Disease Free Survival (Proportion)</a:t>
            </a:r>
            <a:endParaRPr lang="ko-KR" altLang="en-US" sz="60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50" name="TextBox 49"/>
          <p:cNvSpPr txBox="1"/>
          <p:nvPr/>
        </p:nvSpPr>
        <p:spPr>
          <a:xfrm rot="16200000">
            <a:off x="3965287" y="1851244"/>
            <a:ext cx="115608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6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Overall Survival (Proportion)</a:t>
            </a:r>
            <a:endParaRPr lang="ko-KR" altLang="en-US" sz="60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51" name="TextBox 50"/>
          <p:cNvSpPr txBox="1"/>
          <p:nvPr/>
        </p:nvSpPr>
        <p:spPr>
          <a:xfrm rot="16200000">
            <a:off x="1325878" y="4756692"/>
            <a:ext cx="137088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6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Disease Free Survival (Proportion)</a:t>
            </a:r>
            <a:endParaRPr lang="ko-KR" altLang="en-US" sz="60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52" name="TextBox 51"/>
          <p:cNvSpPr txBox="1"/>
          <p:nvPr/>
        </p:nvSpPr>
        <p:spPr>
          <a:xfrm rot="16200000">
            <a:off x="3957480" y="4739040"/>
            <a:ext cx="115608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6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Overall Survival (Proportion)</a:t>
            </a:r>
            <a:endParaRPr lang="ko-KR" altLang="en-US" sz="60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227066" y="6278420"/>
            <a:ext cx="873896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sz="10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Supporting data </a:t>
            </a:r>
            <a:r>
              <a:rPr lang="en-US" altLang="ko-KR" sz="10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4B.  </a:t>
            </a:r>
            <a:r>
              <a:rPr lang="en-US" altLang="ko-KR" sz="10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Survival analysis according to the MRS level from </a:t>
            </a:r>
            <a:r>
              <a:rPr lang="en-US" altLang="ko-KR" sz="10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stage I-II </a:t>
            </a:r>
            <a:r>
              <a:rPr lang="en-US" altLang="ko-KR" sz="10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NSCLC data </a:t>
            </a:r>
            <a:r>
              <a:rPr lang="en-US" altLang="ko-KR" sz="10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set of TCGA. </a:t>
            </a:r>
            <a:r>
              <a:rPr lang="en-US" altLang="ko-KR" sz="1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NSCLC cases </a:t>
            </a:r>
            <a:r>
              <a:rPr lang="en-US" altLang="ko-KR" sz="1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of stage </a:t>
            </a:r>
            <a:r>
              <a:rPr lang="en-US" altLang="ko-KR" sz="1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I-II </a:t>
            </a:r>
            <a:r>
              <a:rPr lang="en-US" altLang="ko-KR" sz="1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were 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selected from lung adenocarcinoma and lung squamous cell carcinoma </a:t>
            </a:r>
            <a:r>
              <a:rPr lang="en-US" altLang="ko-KR" sz="1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data 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set and DFS and OS was evaluated according to the MRS level. The expression of MRS was divided into two groups, upper 50% and lower 50%, based on the median value. P- value was obtained from Log-rank test.</a:t>
            </a:r>
            <a:endParaRPr lang="ko-KR" altLang="en-US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23152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그림 33"/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1" t="11417" b="4278"/>
          <a:stretch/>
        </p:blipFill>
        <p:spPr>
          <a:xfrm>
            <a:off x="2094524" y="3895961"/>
            <a:ext cx="2160000" cy="1980000"/>
          </a:xfrm>
          <a:prstGeom prst="rect">
            <a:avLst/>
          </a:prstGeom>
        </p:spPr>
      </p:pic>
      <p:pic>
        <p:nvPicPr>
          <p:cNvPr id="32" name="Picture 3"/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3" t="13950" r="5361" b="8314"/>
          <a:stretch/>
        </p:blipFill>
        <p:spPr bwMode="auto">
          <a:xfrm>
            <a:off x="2094524" y="992554"/>
            <a:ext cx="2160000" cy="19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3" name="Picture 2"/>
          <p:cNvPicPr preferRelativeResize="0"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" t="12486" b="4715"/>
          <a:stretch/>
        </p:blipFill>
        <p:spPr bwMode="auto">
          <a:xfrm>
            <a:off x="4775197" y="994061"/>
            <a:ext cx="2160000" cy="198000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35" name="그림 34"/>
          <p:cNvPicPr preferRelativeResize="0"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4" t="11345" b="4531"/>
          <a:stretch/>
        </p:blipFill>
        <p:spPr>
          <a:xfrm>
            <a:off x="4775197" y="3919412"/>
            <a:ext cx="2160000" cy="198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47709" y="678752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</a:t>
            </a:r>
            <a:endParaRPr lang="ko-KR" altLang="en-US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05038" y="706106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b</a:t>
            </a:r>
            <a:endParaRPr lang="ko-KR" altLang="en-US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43702" y="3649875"/>
            <a:ext cx="2487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</a:t>
            </a:r>
            <a:endParaRPr lang="ko-KR" altLang="en-US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01031" y="3677229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</a:t>
            </a:r>
            <a:endParaRPr lang="ko-KR" altLang="en-US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88828" y="341193"/>
            <a:ext cx="19543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Lung adenocarcinoma</a:t>
            </a:r>
            <a:endParaRPr lang="ko-KR" altLang="en-US" sz="14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17719" y="844822"/>
            <a:ext cx="3898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DFS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88325" y="844822"/>
            <a:ext cx="3337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OS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40173" y="3436444"/>
            <a:ext cx="26516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Lung squamous cell carcinoma</a:t>
            </a:r>
            <a:endParaRPr lang="ko-KR" altLang="en-US" sz="14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17719" y="3731256"/>
            <a:ext cx="3898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DFS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88325" y="3731256"/>
            <a:ext cx="3337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OS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91199" y="5815576"/>
            <a:ext cx="7264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Time (Year)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49404" y="5815576"/>
            <a:ext cx="7264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Time (Year)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91199" y="2933311"/>
            <a:ext cx="7264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Time (Year)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49404" y="2933311"/>
            <a:ext cx="7264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Time (Year)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 rot="16200000">
            <a:off x="1325877" y="1831709"/>
            <a:ext cx="137088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6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Disease Free Survival (Proportion)</a:t>
            </a:r>
            <a:endParaRPr lang="ko-KR" altLang="en-US" sz="60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 rot="16200000">
            <a:off x="4145042" y="1902048"/>
            <a:ext cx="115608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6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Overall Survival (Proportion)</a:t>
            </a:r>
            <a:endParaRPr lang="ko-KR" altLang="en-US" sz="60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 rot="16200000">
            <a:off x="1325878" y="4729336"/>
            <a:ext cx="137088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6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Disease Free Survival (Proportion)</a:t>
            </a:r>
            <a:endParaRPr lang="ko-KR" altLang="en-US" sz="60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 rot="16200000">
            <a:off x="4145042" y="4762488"/>
            <a:ext cx="115608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6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Overall Survival (Proportion)</a:t>
            </a:r>
            <a:endParaRPr lang="ko-KR" altLang="en-US" sz="60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586184" y="1004851"/>
            <a:ext cx="65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P=0.063</a:t>
            </a:r>
            <a:endParaRPr lang="en-US" altLang="ko-KR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HR=1.818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124828" y="1004851"/>
            <a:ext cx="65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P=0.187</a:t>
            </a:r>
            <a:endParaRPr lang="en-US" altLang="ko-KR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r>
              <a:rPr lang="en-US" altLang="ko-KR" sz="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HR=1.408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86183" y="3905214"/>
            <a:ext cx="65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P=0.702</a:t>
            </a:r>
          </a:p>
          <a:p>
            <a:r>
              <a:rPr lang="en-US" altLang="ko-KR" sz="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HR=1.144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989503" y="3994243"/>
            <a:ext cx="65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P=0.432</a:t>
            </a:r>
          </a:p>
          <a:p>
            <a:r>
              <a:rPr lang="en-US" altLang="ko-KR" sz="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HR=1.255</a:t>
            </a:r>
            <a:endParaRPr lang="ko-KR" altLang="en-US" sz="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6996" y="3987"/>
            <a:ext cx="12811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Supporting data </a:t>
            </a:r>
            <a:r>
              <a:rPr lang="en-US" altLang="ko-KR" sz="1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4C</a:t>
            </a:r>
            <a:endParaRPr lang="ko-KR" altLang="en-US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227066" y="6278420"/>
            <a:ext cx="873896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sz="10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Supporting data </a:t>
            </a:r>
            <a:r>
              <a:rPr lang="en-US" altLang="ko-KR" sz="10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4C.  </a:t>
            </a:r>
            <a:r>
              <a:rPr lang="en-US" altLang="ko-KR" sz="10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Survival analysis according to the MRS level from </a:t>
            </a:r>
            <a:r>
              <a:rPr lang="en-US" altLang="ko-KR" sz="10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stage III-IV </a:t>
            </a:r>
            <a:r>
              <a:rPr lang="en-US" altLang="ko-KR" sz="10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NSCLC data </a:t>
            </a:r>
            <a:r>
              <a:rPr lang="en-US" altLang="ko-KR" sz="10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set of TCGA. </a:t>
            </a:r>
            <a:r>
              <a:rPr lang="en-US" altLang="ko-KR" sz="1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NSCLC cases </a:t>
            </a:r>
            <a:r>
              <a:rPr lang="en-US" altLang="ko-KR" sz="1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of stage III-IV were 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selected from lung adenocarcinoma and lung squamous cell carcinoma </a:t>
            </a:r>
            <a:r>
              <a:rPr lang="en-US" altLang="ko-KR" sz="1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data </a:t>
            </a:r>
            <a:r>
              <a:rPr lang="en-US" altLang="ko-KR" sz="1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set and DFS and OS was evaluated according to the MRS level. The expression of MRS was divided into two groups, upper 50% and lower 50%, based on the median value. P- value was obtained from Log-rank test.</a:t>
            </a:r>
            <a:endParaRPr lang="ko-KR" altLang="en-US" sz="1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4527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349</TotalTime>
  <Words>428</Words>
  <Application>Microsoft Office PowerPoint</Application>
  <PresentationFormat>화면 슬라이드 쇼(4:3)</PresentationFormat>
  <Paragraphs>84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9" baseType="lpstr">
      <vt:lpstr>Arial Unicode MS</vt:lpstr>
      <vt:lpstr>맑은 고딕</vt:lpstr>
      <vt:lpstr>Arial</vt:lpstr>
      <vt:lpstr>Calibri</vt:lpstr>
      <vt:lpstr>Calibri Light</vt:lpstr>
      <vt:lpstr>Office Theme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Murim Choi</dc:creator>
  <cp:lastModifiedBy>장윤수(강남)호흡기내과)</cp:lastModifiedBy>
  <cp:revision>32</cp:revision>
  <dcterms:created xsi:type="dcterms:W3CDTF">2017-01-11T21:05:17Z</dcterms:created>
  <dcterms:modified xsi:type="dcterms:W3CDTF">2017-05-23T04:56:43Z</dcterms:modified>
</cp:coreProperties>
</file>