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368" autoAdjust="0"/>
    <p:restoredTop sz="94660"/>
  </p:normalViewPr>
  <p:slideViewPr>
    <p:cSldViewPr>
      <p:cViewPr>
        <p:scale>
          <a:sx n="80" d="100"/>
          <a:sy n="80" d="100"/>
        </p:scale>
        <p:origin x="-172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8565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995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7949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1714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072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0115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0442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431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5937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1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1443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50CE9-3739-4054-B1AD-22A338B56BF1}" type="datetimeFigureOut">
              <a:rPr lang="it-IT" smtClean="0"/>
              <a:t>05/09/2017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7C489-3AAD-4CF9-BE9F-829AB25460A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4229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231108"/>
              </p:ext>
            </p:extLst>
          </p:nvPr>
        </p:nvGraphicFramePr>
        <p:xfrm>
          <a:off x="352" y="3400456"/>
          <a:ext cx="7740000" cy="34899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62640"/>
                <a:gridCol w="855472"/>
                <a:gridCol w="855472"/>
                <a:gridCol w="855472"/>
                <a:gridCol w="855472"/>
                <a:gridCol w="855472"/>
              </a:tblGrid>
              <a:tr h="362201">
                <a:tc gridSpan="6">
                  <a:txBody>
                    <a:bodyPr/>
                    <a:lstStyle/>
                    <a:p>
                      <a:pPr algn="ctr"/>
                      <a:r>
                        <a:rPr lang="it-IT" i="1" dirty="0" smtClean="0"/>
                        <a:t>p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values</a:t>
                      </a:r>
                      <a:r>
                        <a:rPr lang="it-IT" dirty="0" smtClean="0"/>
                        <a:t> for data of Fig. </a:t>
                      </a:r>
                      <a:r>
                        <a:rPr lang="it-IT" dirty="0" smtClean="0"/>
                        <a:t>2</a:t>
                      </a:r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300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dirty="0" err="1" smtClean="0"/>
                        <a:t>Conditioned</a:t>
                      </a:r>
                      <a:r>
                        <a:rPr lang="it-IT" sz="1800" b="1" dirty="0" smtClean="0"/>
                        <a:t> media of MØ </a:t>
                      </a:r>
                      <a:r>
                        <a:rPr lang="it-IT" sz="1800" b="1" dirty="0" err="1" smtClean="0"/>
                        <a:t>stimulated</a:t>
                      </a:r>
                      <a:r>
                        <a:rPr lang="it-IT" sz="1800" b="1" dirty="0" smtClean="0"/>
                        <a:t> with:</a:t>
                      </a:r>
                    </a:p>
                    <a:p>
                      <a:endParaRPr lang="it-IT" sz="1300" b="1" dirty="0" err="1" smtClean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it-IT" sz="1800" b="1" i="1" dirty="0" smtClean="0"/>
                        <a:t>p</a:t>
                      </a:r>
                      <a:r>
                        <a:rPr lang="it-IT" sz="1800" b="1" dirty="0" smtClean="0"/>
                        <a:t> </a:t>
                      </a:r>
                      <a:r>
                        <a:rPr lang="it-IT" sz="1800" b="1" dirty="0" err="1" smtClean="0"/>
                        <a:t>values</a:t>
                      </a:r>
                      <a:endParaRPr lang="it-IT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32017">
                <a:tc>
                  <a:txBody>
                    <a:bodyPr/>
                    <a:lstStyle/>
                    <a:p>
                      <a:endParaRPr lang="it-I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IL-8</a:t>
                      </a:r>
                      <a:endParaRPr lang="it-I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IL-6</a:t>
                      </a:r>
                      <a:endParaRPr lang="it-I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IL-1</a:t>
                      </a:r>
                      <a:r>
                        <a:rPr lang="it-IT" sz="1600" b="1" dirty="0" smtClean="0">
                          <a:latin typeface="Symbol" panose="05050102010706020507" pitchFamily="18" charset="2"/>
                        </a:rPr>
                        <a:t>b</a:t>
                      </a:r>
                      <a:endParaRPr lang="it-IT" sz="1600" b="1" dirty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TNF-</a:t>
                      </a:r>
                      <a:r>
                        <a:rPr lang="it-IT" sz="1600" b="1" dirty="0" smtClean="0">
                          <a:latin typeface="Symbol" panose="05050102010706020507" pitchFamily="18" charset="2"/>
                        </a:rPr>
                        <a:t>a</a:t>
                      </a:r>
                      <a:endParaRPr lang="it-IT" sz="1600" b="1" dirty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IL-10</a:t>
                      </a:r>
                      <a:endParaRPr lang="it-IT" sz="1600" b="1" dirty="0"/>
                    </a:p>
                  </a:txBody>
                  <a:tcPr/>
                </a:tc>
              </a:tr>
              <a:tr h="301834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HT1376</a:t>
                      </a:r>
                      <a:r>
                        <a:rPr lang="it-IT" sz="1400" baseline="-25000" dirty="0" smtClean="0"/>
                        <a:t>T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unchall</a:t>
                      </a:r>
                      <a:r>
                        <a:rPr lang="it-IT" sz="1400" baseline="0" dirty="0" smtClean="0"/>
                        <a:t>. vs HT1376</a:t>
                      </a:r>
                      <a:r>
                        <a:rPr lang="it-IT" sz="1400" baseline="-25000" dirty="0" smtClean="0"/>
                        <a:t>sT</a:t>
                      </a:r>
                      <a:r>
                        <a:rPr lang="it-IT" sz="1400" baseline="0" dirty="0" smtClean="0"/>
                        <a:t> </a:t>
                      </a:r>
                      <a:r>
                        <a:rPr lang="it-IT" sz="1400" baseline="0" dirty="0" err="1" smtClean="0"/>
                        <a:t>unchall</a:t>
                      </a:r>
                      <a:r>
                        <a:rPr lang="it-IT" sz="1400" baseline="0" dirty="0" smtClean="0"/>
                        <a:t>.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0.99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0.99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0.99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&gt;0.99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&gt;0.99</a:t>
                      </a:r>
                      <a:endParaRPr lang="it-IT" sz="1400" dirty="0"/>
                    </a:p>
                  </a:txBody>
                  <a:tcPr/>
                </a:tc>
              </a:tr>
              <a:tr h="513118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/>
                        <a:t>HT1376</a:t>
                      </a:r>
                      <a:r>
                        <a:rPr lang="it-IT" sz="1400" baseline="-25000" dirty="0" smtClean="0"/>
                        <a:t>T</a:t>
                      </a:r>
                      <a:r>
                        <a:rPr lang="it-IT" sz="1400" baseline="0" dirty="0" smtClean="0"/>
                        <a:t> BCG-</a:t>
                      </a:r>
                      <a:r>
                        <a:rPr lang="it-IT" sz="1400" baseline="0" dirty="0" err="1" smtClean="0"/>
                        <a:t>chall</a:t>
                      </a:r>
                      <a:r>
                        <a:rPr lang="it-IT" sz="1400" baseline="0" dirty="0" smtClean="0"/>
                        <a:t>. vs HT1376</a:t>
                      </a:r>
                      <a:r>
                        <a:rPr lang="it-IT" sz="1400" baseline="-25000" dirty="0" smtClean="0"/>
                        <a:t>sT</a:t>
                      </a:r>
                      <a:r>
                        <a:rPr lang="it-IT" sz="1400" baseline="0" dirty="0" smtClean="0"/>
                        <a:t> BCG-</a:t>
                      </a:r>
                      <a:r>
                        <a:rPr lang="it-IT" sz="1400" baseline="0" dirty="0" err="1" smtClean="0"/>
                        <a:t>chall</a:t>
                      </a:r>
                      <a:r>
                        <a:rPr lang="it-IT" sz="1400" baseline="0" dirty="0" smtClean="0"/>
                        <a:t>.</a:t>
                      </a:r>
                      <a:endParaRPr lang="it-IT" sz="1400" dirty="0" smtClean="0"/>
                    </a:p>
                    <a:p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0.67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&lt;0.0001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0.003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0.03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&lt;0.0001</a:t>
                      </a:r>
                    </a:p>
                  </a:txBody>
                  <a:tcPr/>
                </a:tc>
              </a:tr>
              <a:tr h="301834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HT1376</a:t>
                      </a:r>
                      <a:r>
                        <a:rPr lang="it-IT" sz="1400" baseline="-25000" dirty="0" smtClean="0"/>
                        <a:t>T</a:t>
                      </a:r>
                      <a:r>
                        <a:rPr lang="it-IT" sz="1400" dirty="0" smtClean="0"/>
                        <a:t> </a:t>
                      </a:r>
                      <a:r>
                        <a:rPr lang="it-IT" sz="1400" dirty="0" err="1" smtClean="0"/>
                        <a:t>unchall</a:t>
                      </a:r>
                      <a:r>
                        <a:rPr lang="it-IT" sz="1400" dirty="0" smtClean="0"/>
                        <a:t>. vs HT1376</a:t>
                      </a:r>
                      <a:r>
                        <a:rPr lang="it-IT" sz="1400" baseline="-25000" dirty="0" smtClean="0"/>
                        <a:t>T</a:t>
                      </a:r>
                      <a:r>
                        <a:rPr lang="it-IT" sz="1400" dirty="0" smtClean="0"/>
                        <a:t> BCG-</a:t>
                      </a:r>
                      <a:r>
                        <a:rPr lang="it-IT" sz="1400" dirty="0" err="1" smtClean="0"/>
                        <a:t>chall</a:t>
                      </a:r>
                      <a:r>
                        <a:rPr lang="it-IT" sz="1400" dirty="0" smtClean="0"/>
                        <a:t>.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0.096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0.0028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0.01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0.0031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0.025</a:t>
                      </a:r>
                      <a:endParaRPr lang="it-IT" sz="1400" dirty="0"/>
                    </a:p>
                  </a:txBody>
                  <a:tcPr/>
                </a:tc>
              </a:tr>
              <a:tr h="513118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/>
                        <a:t>HT1376</a:t>
                      </a:r>
                      <a:r>
                        <a:rPr lang="it-IT" sz="1400" baseline="-25000" dirty="0" smtClean="0"/>
                        <a:t>sT</a:t>
                      </a:r>
                      <a:r>
                        <a:rPr lang="it-IT" sz="1400" dirty="0" smtClean="0"/>
                        <a:t> </a:t>
                      </a:r>
                      <a:r>
                        <a:rPr lang="it-IT" sz="1400" dirty="0" err="1" smtClean="0"/>
                        <a:t>unchall</a:t>
                      </a:r>
                      <a:r>
                        <a:rPr lang="it-IT" sz="1400" dirty="0" smtClean="0"/>
                        <a:t>. vs HT1376</a:t>
                      </a:r>
                      <a:r>
                        <a:rPr lang="it-IT" sz="1400" baseline="-25000" dirty="0" smtClean="0"/>
                        <a:t>sT</a:t>
                      </a:r>
                      <a:r>
                        <a:rPr lang="it-IT" sz="1400" dirty="0" smtClean="0"/>
                        <a:t> BCG-chall.</a:t>
                      </a:r>
                    </a:p>
                    <a:p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0.36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&lt;0.0001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&lt;0.0001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&lt;0.0001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&lt;0.0001</a:t>
                      </a:r>
                      <a:endParaRPr lang="it-IT" sz="1400" dirty="0"/>
                    </a:p>
                  </a:txBody>
                  <a:tcPr/>
                </a:tc>
              </a:tr>
              <a:tr h="301834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Interaction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0.5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&lt;0.0001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0.007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0.036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0.0002</a:t>
                      </a:r>
                      <a:endParaRPr lang="it-IT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666794"/>
              </p:ext>
            </p:extLst>
          </p:nvPr>
        </p:nvGraphicFramePr>
        <p:xfrm>
          <a:off x="107504" y="54104"/>
          <a:ext cx="5943920" cy="3230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78214"/>
                <a:gridCol w="982853"/>
                <a:gridCol w="982853"/>
              </a:tblGrid>
              <a:tr h="362717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1" dirty="0" smtClean="0"/>
                        <a:t>p</a:t>
                      </a:r>
                      <a:r>
                        <a:rPr lang="it-IT" dirty="0" smtClean="0"/>
                        <a:t> </a:t>
                      </a:r>
                      <a:r>
                        <a:rPr lang="it-IT" dirty="0" err="1" smtClean="0"/>
                        <a:t>values</a:t>
                      </a:r>
                      <a:r>
                        <a:rPr lang="it-IT" dirty="0" smtClean="0"/>
                        <a:t> for data of Fig. </a:t>
                      </a:r>
                      <a:r>
                        <a:rPr lang="it-IT" dirty="0" smtClean="0"/>
                        <a:t>1</a:t>
                      </a:r>
                      <a:endParaRPr lang="it-IT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2717">
                <a:tc>
                  <a:txBody>
                    <a:bodyPr/>
                    <a:lstStyle/>
                    <a:p>
                      <a:pPr algn="ctr"/>
                      <a:r>
                        <a:rPr lang="it-IT" sz="1800" b="1" dirty="0" err="1" smtClean="0"/>
                        <a:t>Conditioned</a:t>
                      </a:r>
                      <a:r>
                        <a:rPr lang="it-IT" sz="1800" b="1" dirty="0" smtClean="0"/>
                        <a:t> media of HT1376 </a:t>
                      </a:r>
                      <a:r>
                        <a:rPr lang="it-IT" sz="1800" b="1" dirty="0" err="1" smtClean="0"/>
                        <a:t>cells</a:t>
                      </a:r>
                      <a:endParaRPr lang="it-IT" sz="18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800" b="1" i="1" dirty="0" smtClean="0"/>
                        <a:t>p</a:t>
                      </a:r>
                      <a:r>
                        <a:rPr lang="it-IT" sz="1800" b="1" dirty="0" smtClean="0"/>
                        <a:t> </a:t>
                      </a:r>
                      <a:r>
                        <a:rPr lang="it-IT" sz="1800" b="1" dirty="0" err="1" smtClean="0"/>
                        <a:t>values</a:t>
                      </a:r>
                      <a:endParaRPr lang="it-IT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32491">
                <a:tc>
                  <a:txBody>
                    <a:bodyPr/>
                    <a:lstStyle/>
                    <a:p>
                      <a:endParaRPr lang="it-IT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IL-8</a:t>
                      </a:r>
                      <a:endParaRPr lang="it-IT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/>
                        <a:t>IL-6</a:t>
                      </a:r>
                      <a:endParaRPr lang="it-IT" sz="1600" b="1" dirty="0"/>
                    </a:p>
                  </a:txBody>
                  <a:tcPr/>
                </a:tc>
              </a:tr>
              <a:tr h="332491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HT1376</a:t>
                      </a:r>
                      <a:r>
                        <a:rPr lang="it-IT" sz="1600" baseline="-25000" dirty="0" smtClean="0"/>
                        <a:t>T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baseline="0" dirty="0" err="1" smtClean="0"/>
                        <a:t>unchall</a:t>
                      </a:r>
                      <a:r>
                        <a:rPr lang="it-IT" sz="1600" baseline="0" dirty="0" smtClean="0"/>
                        <a:t>. vs HT1376</a:t>
                      </a:r>
                      <a:r>
                        <a:rPr lang="it-IT" sz="1600" baseline="-25000" dirty="0" smtClean="0"/>
                        <a:t>sT</a:t>
                      </a:r>
                      <a:r>
                        <a:rPr lang="it-IT" sz="1600" baseline="0" dirty="0" smtClean="0"/>
                        <a:t> </a:t>
                      </a:r>
                      <a:r>
                        <a:rPr lang="it-IT" sz="1600" baseline="0" dirty="0" err="1" smtClean="0"/>
                        <a:t>unchall</a:t>
                      </a:r>
                      <a:r>
                        <a:rPr lang="it-IT" sz="1600" baseline="0" dirty="0" smtClean="0"/>
                        <a:t>.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0.47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&gt;0.9</a:t>
                      </a:r>
                    </a:p>
                  </a:txBody>
                  <a:tcPr/>
                </a:tc>
              </a:tr>
              <a:tr h="574302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HT1376</a:t>
                      </a:r>
                      <a:r>
                        <a:rPr lang="it-IT" sz="1600" baseline="-25000" dirty="0" smtClean="0"/>
                        <a:t>T</a:t>
                      </a:r>
                      <a:r>
                        <a:rPr lang="it-IT" sz="1600" baseline="0" dirty="0" smtClean="0"/>
                        <a:t> BCG-</a:t>
                      </a:r>
                      <a:r>
                        <a:rPr lang="it-IT" sz="1600" baseline="0" dirty="0" err="1" smtClean="0"/>
                        <a:t>chall</a:t>
                      </a:r>
                      <a:r>
                        <a:rPr lang="it-IT" sz="1600" baseline="0" dirty="0" smtClean="0"/>
                        <a:t>. vs HT1376</a:t>
                      </a:r>
                      <a:r>
                        <a:rPr lang="it-IT" sz="1600" baseline="-25000" dirty="0" smtClean="0"/>
                        <a:t>sT</a:t>
                      </a:r>
                      <a:r>
                        <a:rPr lang="it-IT" sz="1600" baseline="0" dirty="0" smtClean="0"/>
                        <a:t> BCG-chall.</a:t>
                      </a:r>
                      <a:endParaRPr lang="it-IT" sz="1600" dirty="0" smtClean="0"/>
                    </a:p>
                    <a:p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0.13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0.9</a:t>
                      </a:r>
                      <a:endParaRPr lang="it-IT" sz="1600" dirty="0"/>
                    </a:p>
                  </a:txBody>
                  <a:tcPr/>
                </a:tc>
              </a:tr>
              <a:tr h="332491"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HT1376</a:t>
                      </a:r>
                      <a:r>
                        <a:rPr lang="it-IT" sz="1600" baseline="-25000" dirty="0" smtClean="0"/>
                        <a:t>T</a:t>
                      </a:r>
                      <a:r>
                        <a:rPr lang="it-IT" sz="1600" dirty="0" smtClean="0"/>
                        <a:t> </a:t>
                      </a:r>
                      <a:r>
                        <a:rPr lang="it-IT" sz="1600" dirty="0" err="1" smtClean="0"/>
                        <a:t>unchall</a:t>
                      </a:r>
                      <a:r>
                        <a:rPr lang="it-IT" sz="1600" dirty="0" smtClean="0"/>
                        <a:t>. vs HT1376</a:t>
                      </a:r>
                      <a:r>
                        <a:rPr lang="it-IT" sz="1600" baseline="-25000" dirty="0" smtClean="0"/>
                        <a:t>T</a:t>
                      </a:r>
                      <a:r>
                        <a:rPr lang="it-IT" sz="1600" dirty="0" smtClean="0"/>
                        <a:t> BCG-chall.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0.5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&lt;0.001</a:t>
                      </a:r>
                      <a:endParaRPr lang="it-IT" sz="1600" dirty="0"/>
                    </a:p>
                  </a:txBody>
                  <a:tcPr/>
                </a:tc>
              </a:tr>
              <a:tr h="574302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HT1376</a:t>
                      </a:r>
                      <a:r>
                        <a:rPr lang="it-IT" sz="1600" baseline="-25000" dirty="0" smtClean="0"/>
                        <a:t>sT</a:t>
                      </a:r>
                      <a:r>
                        <a:rPr lang="it-IT" sz="1600" dirty="0" smtClean="0"/>
                        <a:t> </a:t>
                      </a:r>
                      <a:r>
                        <a:rPr lang="it-IT" sz="1600" dirty="0" err="1" smtClean="0"/>
                        <a:t>unchall</a:t>
                      </a:r>
                      <a:r>
                        <a:rPr lang="it-IT" sz="1600" dirty="0" smtClean="0"/>
                        <a:t>. vs HT1376</a:t>
                      </a:r>
                      <a:r>
                        <a:rPr lang="it-IT" sz="1600" baseline="-25000" dirty="0" smtClean="0"/>
                        <a:t>sT</a:t>
                      </a:r>
                      <a:r>
                        <a:rPr lang="it-IT" sz="1600" dirty="0" smtClean="0"/>
                        <a:t> BCG-chall.</a:t>
                      </a:r>
                    </a:p>
                    <a:p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0.2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&lt;0.001</a:t>
                      </a:r>
                      <a:endParaRPr lang="it-IT" sz="1600" dirty="0"/>
                    </a:p>
                  </a:txBody>
                  <a:tcPr/>
                </a:tc>
              </a:tr>
              <a:tr h="332491">
                <a:tc>
                  <a:txBody>
                    <a:bodyPr/>
                    <a:lstStyle/>
                    <a:p>
                      <a:r>
                        <a:rPr lang="it-IT" sz="1600" dirty="0" err="1" smtClean="0"/>
                        <a:t>Interaction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0.5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0.67</a:t>
                      </a:r>
                      <a:endParaRPr lang="it-IT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6156176" y="476672"/>
            <a:ext cx="2771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smtClean="0"/>
              <a:t>p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values</a:t>
            </a:r>
            <a:r>
              <a:rPr lang="it-IT" sz="2400" b="1" dirty="0" smtClean="0"/>
              <a:t> </a:t>
            </a:r>
            <a:r>
              <a:rPr lang="it-IT" sz="2400" b="1" dirty="0" err="1" smtClean="0"/>
              <a:t>calculated</a:t>
            </a:r>
            <a:r>
              <a:rPr lang="it-IT" sz="2400" b="1" dirty="0" smtClean="0"/>
              <a:t> with ANOVA, </a:t>
            </a:r>
            <a:r>
              <a:rPr lang="it-IT" sz="2400" b="1" dirty="0" err="1" smtClean="0"/>
              <a:t>followed</a:t>
            </a:r>
            <a:r>
              <a:rPr lang="it-IT" sz="2400" b="1" dirty="0" smtClean="0"/>
              <a:t> by </a:t>
            </a:r>
            <a:r>
              <a:rPr lang="it-IT" sz="2400" b="1" dirty="0" err="1" smtClean="0"/>
              <a:t>Tukey</a:t>
            </a:r>
            <a:r>
              <a:rPr lang="it-IT" sz="2400" b="1" dirty="0" smtClean="0"/>
              <a:t> multiple </a:t>
            </a:r>
            <a:r>
              <a:rPr lang="it-IT" sz="2400" b="1" dirty="0" err="1" smtClean="0"/>
              <a:t>comparison</a:t>
            </a:r>
            <a:r>
              <a:rPr lang="it-IT" sz="2400" b="1" dirty="0" smtClean="0"/>
              <a:t> test for data </a:t>
            </a:r>
            <a:r>
              <a:rPr lang="it-IT" sz="2400" b="1" dirty="0" err="1" smtClean="0"/>
              <a:t>reported</a:t>
            </a:r>
            <a:r>
              <a:rPr lang="it-IT" sz="2400" b="1" dirty="0" smtClean="0"/>
              <a:t> in Fig. </a:t>
            </a:r>
            <a:r>
              <a:rPr lang="it-IT" sz="2400" b="1" dirty="0" smtClean="0"/>
              <a:t>1 </a:t>
            </a:r>
            <a:r>
              <a:rPr lang="it-IT" sz="2400" b="1" dirty="0" smtClean="0"/>
              <a:t>and Fig. </a:t>
            </a:r>
            <a:r>
              <a:rPr lang="it-IT" sz="2400" b="1" smtClean="0"/>
              <a:t>2.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34440472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168</Words>
  <Application>Microsoft Office PowerPoint</Application>
  <PresentationFormat>Presentazione su schermo (4:3)</PresentationFormat>
  <Paragraphs>59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Fabio Dall'Olio</dc:creator>
  <cp:lastModifiedBy>Fabio Dall'Olio</cp:lastModifiedBy>
  <cp:revision>29</cp:revision>
  <cp:lastPrinted>2017-09-05T13:36:19Z</cp:lastPrinted>
  <dcterms:created xsi:type="dcterms:W3CDTF">2016-11-21T15:09:21Z</dcterms:created>
  <dcterms:modified xsi:type="dcterms:W3CDTF">2017-09-05T13:39:52Z</dcterms:modified>
</cp:coreProperties>
</file>