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34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dvitinaik:Dropbox:Sirin%20Lab:Adviti:Invasion%20assay:bt%20bt%20tuner%20vs%20treated%20invasion%20assay%20read%20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dvitinaik:Dropbox:Sirin%20Lab:Adviti:Clonogenic%20assay:Clonogenic%20assay%20bt%20vs%20ptuner%20with%20treatmen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dvitinaik:Dropbox:Sirin%20Lab:Adviti:Proliferation%20assay:alamar%20blue%20assay%2011-10-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017953613813398"/>
          <c:y val="0.18929795796691001"/>
          <c:w val="0.65095581546744297"/>
          <c:h val="0.550826705319427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'Plate 1 - Sheet1'!$C$73</c:f>
              <c:strCache>
                <c:ptCount val="1"/>
                <c:pt idx="0">
                  <c:v>Average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7216-4602-B115-818565A9DC5A}"/>
              </c:ext>
            </c:extLst>
          </c:dPt>
          <c:dPt>
            <c:idx val="1"/>
            <c:invertIfNegative val="0"/>
            <c:bubble3D val="0"/>
            <c:spPr>
              <a:solidFill>
                <a:srgbClr val="BFBFBF"/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7216-4602-B115-818565A9DC5A}"/>
              </c:ext>
            </c:extLst>
          </c:dPt>
          <c:errBars>
            <c:errBarType val="both"/>
            <c:errValType val="cust"/>
            <c:noEndCap val="0"/>
            <c:plus>
              <c:numRef>
                <c:f>'Plate 1 - Sheet1'!$D$74:$D$75</c:f>
                <c:numCache>
                  <c:formatCode>General</c:formatCode>
                  <c:ptCount val="2"/>
                  <c:pt idx="0">
                    <c:v>2.0766559657295161</c:v>
                  </c:pt>
                  <c:pt idx="1">
                    <c:v>1.6007810593582119</c:v>
                  </c:pt>
                </c:numCache>
              </c:numRef>
            </c:plus>
            <c:minus>
              <c:numRef>
                <c:f>'Plate 1 - Sheet1'!$D$74:$D$75</c:f>
                <c:numCache>
                  <c:formatCode>General</c:formatCode>
                  <c:ptCount val="2"/>
                  <c:pt idx="0">
                    <c:v>2.0766559657295161</c:v>
                  </c:pt>
                  <c:pt idx="1">
                    <c:v>1.6007810593582119</c:v>
                  </c:pt>
                </c:numCache>
              </c:numRef>
            </c:minus>
          </c:errBars>
          <c:cat>
            <c:strRef>
              <c:f>'Plate 1 - Sheet1'!$B$74:$B$75</c:f>
              <c:strCache>
                <c:ptCount val="2"/>
                <c:pt idx="0">
                  <c:v>BT-474</c:v>
                </c:pt>
                <c:pt idx="1">
                  <c:v>BT-474 NRP-1</c:v>
                </c:pt>
              </c:strCache>
            </c:strRef>
          </c:cat>
          <c:val>
            <c:numRef>
              <c:f>'Plate 1 - Sheet1'!$C$74:$C$75</c:f>
              <c:numCache>
                <c:formatCode>General</c:formatCode>
                <c:ptCount val="2"/>
                <c:pt idx="0">
                  <c:v>15.5</c:v>
                </c:pt>
                <c:pt idx="1">
                  <c:v>21.5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16-4602-B115-818565A9DC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6290936"/>
        <c:axId val="601511016"/>
      </c:barChart>
      <c:catAx>
        <c:axId val="576290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01511016"/>
        <c:crosses val="autoZero"/>
        <c:auto val="1"/>
        <c:lblAlgn val="ctr"/>
        <c:lblOffset val="100"/>
        <c:noMultiLvlLbl val="0"/>
      </c:catAx>
      <c:valAx>
        <c:axId val="6015110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 Fluorescence Units (RFUs)</a:t>
                </a:r>
              </a:p>
            </c:rich>
          </c:tx>
          <c:layout>
            <c:manualLayout>
              <c:xMode val="edge"/>
              <c:yMode val="edge"/>
              <c:x val="3.1890857933133399E-2"/>
              <c:y val="0.113826385270336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576290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509387113657602"/>
          <c:y val="0.170647091995383"/>
          <c:w val="0.71175243153517798"/>
          <c:h val="0.540193426135275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Sheet1!$J$8</c:f>
              <c:strCache>
                <c:ptCount val="1"/>
                <c:pt idx="0">
                  <c:v>Clonogenic assay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7364-4850-936B-A51FB4948498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7364-4850-936B-A51FB4948498}"/>
              </c:ext>
            </c:extLst>
          </c:dPt>
          <c:errBars>
            <c:errBarType val="both"/>
            <c:errValType val="cust"/>
            <c:noEndCap val="0"/>
            <c:plus>
              <c:numRef>
                <c:f>Sheet1!$K$9:$K$10</c:f>
                <c:numCache>
                  <c:formatCode>General</c:formatCode>
                  <c:ptCount val="2"/>
                  <c:pt idx="0">
                    <c:v>18.360207575684491</c:v>
                  </c:pt>
                  <c:pt idx="1">
                    <c:v>15.17612647597584</c:v>
                  </c:pt>
                </c:numCache>
              </c:numRef>
            </c:plus>
            <c:minus>
              <c:numRef>
                <c:f>Sheet1!$K$9:$K$10</c:f>
                <c:numCache>
                  <c:formatCode>General</c:formatCode>
                  <c:ptCount val="2"/>
                  <c:pt idx="0">
                    <c:v>18.360207575684491</c:v>
                  </c:pt>
                  <c:pt idx="1">
                    <c:v>15.17612647597584</c:v>
                  </c:pt>
                </c:numCache>
              </c:numRef>
            </c:minus>
          </c:errBars>
          <c:cat>
            <c:strRef>
              <c:f>Sheet1!$I$9:$I$10</c:f>
              <c:strCache>
                <c:ptCount val="2"/>
                <c:pt idx="0">
                  <c:v>BT-474</c:v>
                </c:pt>
                <c:pt idx="1">
                  <c:v>BT-474 NRP-1</c:v>
                </c:pt>
              </c:strCache>
            </c:strRef>
          </c:cat>
          <c:val>
            <c:numRef>
              <c:f>Sheet1!$J$9:$J$10</c:f>
              <c:numCache>
                <c:formatCode>General</c:formatCode>
                <c:ptCount val="2"/>
                <c:pt idx="0">
                  <c:v>110.5</c:v>
                </c:pt>
                <c:pt idx="1">
                  <c:v>253.66666666666671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64-4850-936B-A51FB49484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1693864"/>
        <c:axId val="575685448"/>
      </c:barChart>
      <c:catAx>
        <c:axId val="601693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5685448"/>
        <c:crosses val="autoZero"/>
        <c:auto val="1"/>
        <c:lblAlgn val="ctr"/>
        <c:lblOffset val="100"/>
        <c:noMultiLvlLbl val="0"/>
      </c:catAx>
      <c:valAx>
        <c:axId val="57568544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Colonies/well</a:t>
                </a:r>
              </a:p>
            </c:rich>
          </c:tx>
          <c:layout>
            <c:manualLayout>
              <c:xMode val="edge"/>
              <c:yMode val="edge"/>
              <c:x val="4.4805027570967701E-2"/>
              <c:y val="0.16984035625450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6016938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27030004363115201"/>
          <c:y val="0.242092650433226"/>
          <c:w val="0.68538833170077695"/>
          <c:h val="0.580172248441263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'Plate 3 - Sheet1'!$Z$39</c:f>
              <c:strCache>
                <c:ptCount val="1"/>
              </c:strCache>
            </c:strRef>
          </c:tx>
          <c:spPr>
            <a:ln>
              <a:solidFill>
                <a:srgbClr val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667-43EF-9629-39DF06E77F2A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667-43EF-9629-39DF06E77F2A}"/>
              </c:ext>
            </c:extLst>
          </c:dPt>
          <c:dPt>
            <c:idx val="2"/>
            <c:invertIfNegative val="0"/>
            <c:bubble3D val="0"/>
            <c:spPr>
              <a:pattFill prst="ltDnDiag">
                <a:fgClr>
                  <a:prstClr val="black"/>
                </a:fgClr>
                <a:bgClr>
                  <a:prstClr val="white"/>
                </a:bgClr>
              </a:patt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A667-43EF-9629-39DF06E77F2A}"/>
              </c:ext>
            </c:extLst>
          </c:dPt>
          <c:errBars>
            <c:errBarType val="both"/>
            <c:errValType val="cust"/>
            <c:noEndCap val="0"/>
            <c:plus>
              <c:numRef>
                <c:f>'Plate 3 - Sheet1'!$AA$40:$AA$42</c:f>
                <c:numCache>
                  <c:formatCode>General</c:formatCode>
                  <c:ptCount val="3"/>
                  <c:pt idx="0">
                    <c:v>2.185604951607369</c:v>
                  </c:pt>
                  <c:pt idx="1">
                    <c:v>1.511546742317244</c:v>
                  </c:pt>
                  <c:pt idx="2">
                    <c:v>3.4016163440686542</c:v>
                  </c:pt>
                </c:numCache>
              </c:numRef>
            </c:plus>
            <c:minus>
              <c:numRef>
                <c:f>'Plate 3 - Sheet1'!$AA$40:$AA$42</c:f>
                <c:numCache>
                  <c:formatCode>General</c:formatCode>
                  <c:ptCount val="3"/>
                  <c:pt idx="0">
                    <c:v>2.185604951607369</c:v>
                  </c:pt>
                  <c:pt idx="1">
                    <c:v>1.511546742317244</c:v>
                  </c:pt>
                  <c:pt idx="2">
                    <c:v>3.4016163440686542</c:v>
                  </c:pt>
                </c:numCache>
              </c:numRef>
            </c:minus>
          </c:errBars>
          <c:cat>
            <c:strRef>
              <c:f>'Plate 3 - Sheet1'!$Q$40:$Q$41</c:f>
              <c:strCache>
                <c:ptCount val="2"/>
                <c:pt idx="0">
                  <c:v>BT-474</c:v>
                </c:pt>
                <c:pt idx="1">
                  <c:v>BT-474 NRP-1</c:v>
                </c:pt>
              </c:strCache>
            </c:strRef>
          </c:cat>
          <c:val>
            <c:numRef>
              <c:f>'Plate 3 - Sheet1'!$Z$40:$Z$41</c:f>
              <c:numCache>
                <c:formatCode>General</c:formatCode>
                <c:ptCount val="2"/>
                <c:pt idx="0">
                  <c:v>62.08375971416956</c:v>
                </c:pt>
                <c:pt idx="1">
                  <c:v>90.148419423292907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67-43EF-9629-39DF06E77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6225576"/>
        <c:axId val="575943496"/>
      </c:barChart>
      <c:catAx>
        <c:axId val="576225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5943496"/>
        <c:crosses val="autoZero"/>
        <c:auto val="1"/>
        <c:lblAlgn val="ctr"/>
        <c:lblOffset val="100"/>
        <c:noMultiLvlLbl val="0"/>
      </c:catAx>
      <c:valAx>
        <c:axId val="5759434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Alamar Blue reduction (±SEM)</a:t>
                </a:r>
              </a:p>
            </c:rich>
          </c:tx>
          <c:layout>
            <c:manualLayout>
              <c:xMode val="edge"/>
              <c:yMode val="edge"/>
              <c:x val="8.5213195699484594E-3"/>
              <c:y val="0.12179816574590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576225576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200"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C1C23-3ABA-174E-9EBE-BA05E8DE7615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D536-FBE0-FF46-BF43-4561CC3D2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34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C1C23-3ABA-174E-9EBE-BA05E8DE7615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D536-FBE0-FF46-BF43-4561CC3D2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843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C1C23-3ABA-174E-9EBE-BA05E8DE7615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D536-FBE0-FF46-BF43-4561CC3D2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8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C1C23-3ABA-174E-9EBE-BA05E8DE7615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D536-FBE0-FF46-BF43-4561CC3D2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208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C1C23-3ABA-174E-9EBE-BA05E8DE7615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D536-FBE0-FF46-BF43-4561CC3D2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71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C1C23-3ABA-174E-9EBE-BA05E8DE7615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D536-FBE0-FF46-BF43-4561CC3D2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200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C1C23-3ABA-174E-9EBE-BA05E8DE7615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D536-FBE0-FF46-BF43-4561CC3D2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697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C1C23-3ABA-174E-9EBE-BA05E8DE7615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D536-FBE0-FF46-BF43-4561CC3D2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18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C1C23-3ABA-174E-9EBE-BA05E8DE7615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D536-FBE0-FF46-BF43-4561CC3D2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98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C1C23-3ABA-174E-9EBE-BA05E8DE7615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D536-FBE0-FF46-BF43-4561CC3D2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80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C1C23-3ABA-174E-9EBE-BA05E8DE7615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D536-FBE0-FF46-BF43-4561CC3D2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9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C1C23-3ABA-174E-9EBE-BA05E8DE7615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FD536-FBE0-FF46-BF43-4561CC3D2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08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9024665"/>
              </p:ext>
            </p:extLst>
          </p:nvPr>
        </p:nvGraphicFramePr>
        <p:xfrm>
          <a:off x="5958134" y="18509"/>
          <a:ext cx="3185866" cy="189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17135" y="23655"/>
            <a:ext cx="2989960" cy="1890334"/>
            <a:chOff x="3570505" y="65258"/>
            <a:chExt cx="2989960" cy="1890334"/>
          </a:xfrm>
        </p:grpSpPr>
        <p:graphicFrame>
          <p:nvGraphicFramePr>
            <p:cNvPr id="4" name="Chart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6363534"/>
                </p:ext>
              </p:extLst>
            </p:nvPr>
          </p:nvGraphicFramePr>
          <p:xfrm>
            <a:off x="3570505" y="65258"/>
            <a:ext cx="2989960" cy="18903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5744647" y="253573"/>
              <a:ext cx="5295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***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058540" y="0"/>
            <a:ext cx="2980759" cy="1689188"/>
            <a:chOff x="3645363" y="3089308"/>
            <a:chExt cx="2980759" cy="1689188"/>
          </a:xfrm>
        </p:grpSpPr>
        <p:graphicFrame>
          <p:nvGraphicFramePr>
            <p:cNvPr id="7" name="Chart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38188326"/>
                </p:ext>
              </p:extLst>
            </p:nvPr>
          </p:nvGraphicFramePr>
          <p:xfrm>
            <a:off x="3645363" y="3089308"/>
            <a:ext cx="2980759" cy="16891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5727525" y="3297903"/>
              <a:ext cx="5295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***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" y="2058615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>
                <a:latin typeface="Arial"/>
                <a:cs typeface="Arial"/>
              </a:rPr>
              <a:t>Supplementary Figure S1.</a:t>
            </a:r>
          </a:p>
          <a:p>
            <a:pPr algn="just"/>
            <a:r>
              <a:rPr lang="en-GB" sz="1200" b="1" dirty="0">
                <a:latin typeface="Arial"/>
                <a:cs typeface="Arial"/>
              </a:rPr>
              <a:t>Cellular response to NRP-1 overexpression.</a:t>
            </a:r>
            <a:r>
              <a:rPr lang="en-GB" sz="1200" dirty="0">
                <a:latin typeface="Arial"/>
                <a:cs typeface="Arial"/>
              </a:rPr>
              <a:t> NRP-1 overexpression significantly increased A, </a:t>
            </a:r>
            <a:r>
              <a:rPr lang="en-GB" sz="1200" dirty="0" err="1">
                <a:latin typeface="Arial"/>
                <a:cs typeface="Arial"/>
              </a:rPr>
              <a:t>clonogenicity</a:t>
            </a:r>
            <a:r>
              <a:rPr lang="en-GB" sz="1200" dirty="0">
                <a:latin typeface="Arial"/>
                <a:cs typeface="Arial"/>
              </a:rPr>
              <a:t>, B, proliferation but C, did not significantly alter invasion through a basement membrane although there was a trend to increase. Images are representative of 3 independent experiments, all with comparable outcome. Graphs represent the </a:t>
            </a:r>
            <a:r>
              <a:rPr lang="en-GB" sz="1200" dirty="0" err="1">
                <a:latin typeface="Arial"/>
                <a:cs typeface="Arial"/>
              </a:rPr>
              <a:t>mean±SEM</a:t>
            </a:r>
            <a:r>
              <a:rPr lang="en-GB" sz="1200" dirty="0">
                <a:latin typeface="Arial"/>
                <a:cs typeface="Arial"/>
              </a:rPr>
              <a:t> of 3 or more independent experiments. Statistical analysis using independent samples t-test, p value &lt; 0.05 considered as statistically significant *** p&lt;0.001.</a:t>
            </a:r>
            <a:r>
              <a:rPr lang="en-US" sz="1200" dirty="0">
                <a:latin typeface="Arial"/>
                <a:cs typeface="Arial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07701" y="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13932" y="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396660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120341</TotalTime>
  <Words>109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Adviti Naik</dc:creator>
  <cp:lastModifiedBy>Mahmoud Yaish</cp:lastModifiedBy>
  <cp:revision>57</cp:revision>
  <dcterms:created xsi:type="dcterms:W3CDTF">2017-06-20T07:43:46Z</dcterms:created>
  <dcterms:modified xsi:type="dcterms:W3CDTF">2018-04-11T19:54:50Z</dcterms:modified>
</cp:coreProperties>
</file>