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7" r:id="rId2"/>
  </p:sldIdLst>
  <p:sldSz cx="6858000" cy="9906000" type="A4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043" autoAdjust="0"/>
    <p:restoredTop sz="96990" autoAdjust="0"/>
  </p:normalViewPr>
  <p:slideViewPr>
    <p:cSldViewPr snapToObjects="1">
      <p:cViewPr>
        <p:scale>
          <a:sx n="153" d="100"/>
          <a:sy n="153" d="100"/>
        </p:scale>
        <p:origin x="1832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42B059B4-C705-4716-B435-672287E9A5D7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450" y="944086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1DBB055B-1E77-4D82-8BA8-80E535BF42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7163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B581FFDB-B9BF-4E88-BEE1-356E8511818A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1933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9" y="4783139"/>
            <a:ext cx="5443537" cy="39131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0" y="944086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EFC2A93B-7FDF-4385-8AA5-A9A08FA9BFF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36067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A93B-7FDF-4385-8AA5-A9A08FA9BFF2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5134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04401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3162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22819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48871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64011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612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217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13697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77432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59646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716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E4D2C-BF70-4EC8-B69A-1DD012DE4EBD}" type="datetimeFigureOut">
              <a:rPr kumimoji="1" lang="ja-JP" altLang="en-US" smtClean="0"/>
              <a:t>2018/2/28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5D47B-8D1B-4ED8-82AF-802F2D6D3C9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01946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828" t="3861" r="3813" b="6646"/>
          <a:stretch/>
        </p:blipFill>
        <p:spPr>
          <a:xfrm>
            <a:off x="3940629" y="4386277"/>
            <a:ext cx="2111828" cy="2126343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52" t="3501" r="3512" b="6609"/>
          <a:stretch/>
        </p:blipFill>
        <p:spPr>
          <a:xfrm>
            <a:off x="914400" y="4408147"/>
            <a:ext cx="2104572" cy="2111729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10" t="5235" r="6152" b="8301"/>
          <a:stretch/>
        </p:blipFill>
        <p:spPr>
          <a:xfrm>
            <a:off x="3895041" y="1177101"/>
            <a:ext cx="2096552" cy="210160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67" t="4836" r="3683" b="7245"/>
          <a:stretch/>
        </p:blipFill>
        <p:spPr>
          <a:xfrm>
            <a:off x="894945" y="1186774"/>
            <a:ext cx="2114144" cy="2081720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358646" y="286684"/>
            <a:ext cx="40256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Yoshimura</a:t>
            </a:r>
            <a:r>
              <a:rPr lang="ja-JP" altLang="en-US" sz="1100" b="1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altLang="ja-JP" sz="1100" b="1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A et al. </a:t>
            </a:r>
            <a:r>
              <a:rPr lang="en-US" altLang="ja-JP" sz="1100" b="1" dirty="0" smtClean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Supplementary Figure  1</a:t>
            </a:r>
            <a:endParaRPr lang="ja-JP" altLang="en-US" sz="1100" b="1" dirty="0">
              <a:solidFill>
                <a:prstClr val="black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50" name="テキスト ボックス 49"/>
          <p:cNvSpPr txBox="1"/>
          <p:nvPr/>
        </p:nvSpPr>
        <p:spPr>
          <a:xfrm rot="16200000">
            <a:off x="41904" y="2114660"/>
            <a:ext cx="792087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charset="0"/>
                <a:ea typeface="Helvetica Neue" charset="0"/>
                <a:cs typeface="Helvetica Neue" charset="0"/>
                <a:sym typeface="ヒラギノ角ゴ ProN W3"/>
              </a:rPr>
              <a:t>sensitivity</a:t>
            </a:r>
            <a:endParaRPr kumimoji="0" lang="ja-JP" alt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charset="0"/>
              <a:ea typeface="Helvetica Neue" charset="0"/>
              <a:cs typeface="Helvetica Neue" charset="0"/>
              <a:sym typeface="ヒラギノ角ゴ ProN W3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1419946" y="3465941"/>
            <a:ext cx="125477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</a:rPr>
              <a:t>1 - specificity</a:t>
            </a:r>
            <a:endParaRPr kumimoji="1" lang="ja-JP" altLang="en-US" sz="1200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09" name="テキスト ボックス 108"/>
          <p:cNvSpPr txBox="1"/>
          <p:nvPr/>
        </p:nvSpPr>
        <p:spPr>
          <a:xfrm>
            <a:off x="594051" y="1094167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1.0 -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0" name="テキスト ボックス 109"/>
          <p:cNvSpPr txBox="1"/>
          <p:nvPr/>
        </p:nvSpPr>
        <p:spPr>
          <a:xfrm>
            <a:off x="594051" y="1285423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0.9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1" name="テキスト ボックス 110"/>
          <p:cNvSpPr txBox="1"/>
          <p:nvPr/>
        </p:nvSpPr>
        <p:spPr>
          <a:xfrm>
            <a:off x="594051" y="1504722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0.8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2" name="テキスト ボックス 111"/>
          <p:cNvSpPr txBox="1"/>
          <p:nvPr/>
        </p:nvSpPr>
        <p:spPr>
          <a:xfrm>
            <a:off x="594051" y="1705503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0.7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3" name="テキスト ボックス 112"/>
          <p:cNvSpPr txBox="1"/>
          <p:nvPr/>
        </p:nvSpPr>
        <p:spPr>
          <a:xfrm>
            <a:off x="594051" y="1912012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0.6 -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594051" y="2134841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0.5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5" name="テキスト ボックス 114"/>
          <p:cNvSpPr txBox="1"/>
          <p:nvPr/>
        </p:nvSpPr>
        <p:spPr>
          <a:xfrm>
            <a:off x="594051" y="2336854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0.4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6" name="テキスト ボックス 115"/>
          <p:cNvSpPr txBox="1"/>
          <p:nvPr/>
        </p:nvSpPr>
        <p:spPr>
          <a:xfrm>
            <a:off x="594051" y="2545746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0.3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7" name="テキスト ボックス 116"/>
          <p:cNvSpPr txBox="1"/>
          <p:nvPr/>
        </p:nvSpPr>
        <p:spPr>
          <a:xfrm>
            <a:off x="594051" y="2745114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0.2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8" name="テキスト ボックス 117"/>
          <p:cNvSpPr txBox="1"/>
          <p:nvPr/>
        </p:nvSpPr>
        <p:spPr>
          <a:xfrm>
            <a:off x="594051" y="2954888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0.1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19" name="テキスト ボックス 118"/>
          <p:cNvSpPr txBox="1"/>
          <p:nvPr/>
        </p:nvSpPr>
        <p:spPr>
          <a:xfrm>
            <a:off x="590876" y="3163957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0.0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20" name="テキスト ボックス 119"/>
          <p:cNvSpPr txBox="1"/>
          <p:nvPr/>
        </p:nvSpPr>
        <p:spPr>
          <a:xfrm>
            <a:off x="777913" y="3309663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0.0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65" name="直線コネクタ 64"/>
          <p:cNvCxnSpPr/>
          <p:nvPr/>
        </p:nvCxnSpPr>
        <p:spPr>
          <a:xfrm flipV="1">
            <a:off x="933264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テキスト ボックス 121"/>
          <p:cNvSpPr txBox="1"/>
          <p:nvPr/>
        </p:nvSpPr>
        <p:spPr>
          <a:xfrm>
            <a:off x="997605" y="3304900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0.1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125" name="直線コネクタ 124"/>
          <p:cNvCxnSpPr/>
          <p:nvPr/>
        </p:nvCxnSpPr>
        <p:spPr>
          <a:xfrm flipV="1">
            <a:off x="1152900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テキスト ボックス 125"/>
          <p:cNvSpPr txBox="1"/>
          <p:nvPr/>
        </p:nvSpPr>
        <p:spPr>
          <a:xfrm>
            <a:off x="2883288" y="3304900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1.0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127" name="直線コネクタ 126"/>
          <p:cNvCxnSpPr/>
          <p:nvPr/>
        </p:nvCxnSpPr>
        <p:spPr>
          <a:xfrm flipV="1">
            <a:off x="3032561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コネクタ 129"/>
          <p:cNvCxnSpPr/>
          <p:nvPr/>
        </p:nvCxnSpPr>
        <p:spPr>
          <a:xfrm flipV="1">
            <a:off x="1355150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コネクタ 130"/>
          <p:cNvCxnSpPr/>
          <p:nvPr/>
        </p:nvCxnSpPr>
        <p:spPr>
          <a:xfrm flipV="1">
            <a:off x="1574249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135"/>
          <p:cNvCxnSpPr/>
          <p:nvPr/>
        </p:nvCxnSpPr>
        <p:spPr>
          <a:xfrm flipV="1">
            <a:off x="1789301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コネクタ 136"/>
          <p:cNvCxnSpPr/>
          <p:nvPr/>
        </p:nvCxnSpPr>
        <p:spPr>
          <a:xfrm flipV="1">
            <a:off x="1993304" y="330868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コネクタ 137"/>
          <p:cNvCxnSpPr/>
          <p:nvPr/>
        </p:nvCxnSpPr>
        <p:spPr>
          <a:xfrm flipV="1">
            <a:off x="2212073" y="330868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コネクタ 138"/>
          <p:cNvCxnSpPr/>
          <p:nvPr/>
        </p:nvCxnSpPr>
        <p:spPr>
          <a:xfrm flipV="1">
            <a:off x="2422427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/>
          <p:cNvCxnSpPr/>
          <p:nvPr/>
        </p:nvCxnSpPr>
        <p:spPr>
          <a:xfrm flipV="1">
            <a:off x="2638021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コネクタ 140"/>
          <p:cNvCxnSpPr/>
          <p:nvPr/>
        </p:nvCxnSpPr>
        <p:spPr>
          <a:xfrm flipV="1">
            <a:off x="2855719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テキスト ボックス 141"/>
          <p:cNvSpPr txBox="1"/>
          <p:nvPr/>
        </p:nvSpPr>
        <p:spPr>
          <a:xfrm>
            <a:off x="1208885" y="3296464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0.2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43" name="テキスト ボックス 142"/>
          <p:cNvSpPr txBox="1"/>
          <p:nvPr/>
        </p:nvSpPr>
        <p:spPr>
          <a:xfrm>
            <a:off x="1420164" y="3301228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0.3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44" name="テキスト ボックス 143"/>
          <p:cNvSpPr txBox="1"/>
          <p:nvPr/>
        </p:nvSpPr>
        <p:spPr>
          <a:xfrm>
            <a:off x="1631740" y="3297555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0.4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45" name="テキスト ボックス 144"/>
          <p:cNvSpPr txBox="1"/>
          <p:nvPr/>
        </p:nvSpPr>
        <p:spPr>
          <a:xfrm>
            <a:off x="1839360" y="3304899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0.5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46" name="テキスト ボックス 145"/>
          <p:cNvSpPr txBox="1"/>
          <p:nvPr/>
        </p:nvSpPr>
        <p:spPr>
          <a:xfrm>
            <a:off x="2062450" y="3304900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0.6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47" name="テキスト ボックス 146"/>
          <p:cNvSpPr txBox="1"/>
          <p:nvPr/>
        </p:nvSpPr>
        <p:spPr>
          <a:xfrm>
            <a:off x="2278504" y="3304900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0.7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48" name="テキスト ボックス 147"/>
          <p:cNvSpPr txBox="1"/>
          <p:nvPr/>
        </p:nvSpPr>
        <p:spPr>
          <a:xfrm>
            <a:off x="2488493" y="3301228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0.8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49" name="テキスト ボックス 148"/>
          <p:cNvSpPr txBox="1"/>
          <p:nvPr/>
        </p:nvSpPr>
        <p:spPr>
          <a:xfrm>
            <a:off x="2706039" y="3301227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0.9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03" name="テキスト ボックス 202"/>
          <p:cNvSpPr txBox="1"/>
          <p:nvPr/>
        </p:nvSpPr>
        <p:spPr>
          <a:xfrm>
            <a:off x="581577" y="815898"/>
            <a:ext cx="26398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</a:rPr>
              <a:t>S</a:t>
            </a:r>
            <a:r>
              <a:rPr lang="en-US" altLang="ja-JP" sz="1100" b="1" dirty="0" smtClean="0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</a:rPr>
              <a:t>erous</a:t>
            </a:r>
            <a:endParaRPr kumimoji="1" lang="ja-JP" altLang="en-US" sz="1100" b="1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205" name="直線コネクタ 204"/>
          <p:cNvCxnSpPr/>
          <p:nvPr/>
        </p:nvCxnSpPr>
        <p:spPr>
          <a:xfrm>
            <a:off x="877824" y="1165352"/>
            <a:ext cx="0" cy="21257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線コネクタ 205"/>
          <p:cNvCxnSpPr/>
          <p:nvPr/>
        </p:nvCxnSpPr>
        <p:spPr>
          <a:xfrm>
            <a:off x="874637" y="3296464"/>
            <a:ext cx="216938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線コネクタ 206"/>
          <p:cNvCxnSpPr/>
          <p:nvPr/>
        </p:nvCxnSpPr>
        <p:spPr>
          <a:xfrm>
            <a:off x="3030624" y="1165352"/>
            <a:ext cx="0" cy="21257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線コネクタ 207"/>
          <p:cNvCxnSpPr/>
          <p:nvPr/>
        </p:nvCxnSpPr>
        <p:spPr>
          <a:xfrm>
            <a:off x="874637" y="1158064"/>
            <a:ext cx="216938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テキスト ボックス 165"/>
          <p:cNvSpPr txBox="1"/>
          <p:nvPr/>
        </p:nvSpPr>
        <p:spPr>
          <a:xfrm>
            <a:off x="2208221" y="2982569"/>
            <a:ext cx="8260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dirty="0" smtClean="0">
                <a:latin typeface="Helvetica Neue" charset="0"/>
                <a:ea typeface="Helvetica Neue" charset="0"/>
                <a:cs typeface="Helvetica Neue" charset="0"/>
              </a:rPr>
              <a:t>AUC</a:t>
            </a:r>
            <a:r>
              <a:rPr kumimoji="1" lang="en-US" altLang="ja-JP" sz="1050" dirty="0" smtClean="0">
                <a:latin typeface="Helvetica Neue" charset="0"/>
                <a:ea typeface="Helvetica Neue" charset="0"/>
                <a:cs typeface="Helvetica Neue" charset="0"/>
              </a:rPr>
              <a:t>=0.60</a:t>
            </a:r>
            <a:endParaRPr kumimoji="1" lang="ja-JP" altLang="en-US" sz="105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54" name="テキスト ボックス 253"/>
          <p:cNvSpPr txBox="1"/>
          <p:nvPr/>
        </p:nvSpPr>
        <p:spPr>
          <a:xfrm rot="16200000">
            <a:off x="3038601" y="2114660"/>
            <a:ext cx="792087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charset="0"/>
                <a:ea typeface="Helvetica Neue" charset="0"/>
                <a:cs typeface="Helvetica Neue" charset="0"/>
                <a:sym typeface="ヒラギノ角ゴ ProN W3"/>
              </a:rPr>
              <a:t>sensitivity</a:t>
            </a:r>
            <a:endParaRPr kumimoji="0" lang="ja-JP" alt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charset="0"/>
              <a:ea typeface="Helvetica Neue" charset="0"/>
              <a:cs typeface="Helvetica Neue" charset="0"/>
              <a:sym typeface="ヒラギノ角ゴ ProN W3"/>
            </a:endParaRPr>
          </a:p>
        </p:txBody>
      </p:sp>
      <p:sp>
        <p:nvSpPr>
          <p:cNvPr id="255" name="テキスト ボックス 254"/>
          <p:cNvSpPr txBox="1"/>
          <p:nvPr/>
        </p:nvSpPr>
        <p:spPr>
          <a:xfrm>
            <a:off x="4416643" y="3465941"/>
            <a:ext cx="125477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</a:rPr>
              <a:t>1 - specificity</a:t>
            </a:r>
            <a:endParaRPr kumimoji="1" lang="ja-JP" altLang="en-US" sz="1200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56" name="テキスト ボックス 255"/>
          <p:cNvSpPr txBox="1"/>
          <p:nvPr/>
        </p:nvSpPr>
        <p:spPr>
          <a:xfrm>
            <a:off x="3590748" y="1094167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1.0 -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57" name="テキスト ボックス 256"/>
          <p:cNvSpPr txBox="1"/>
          <p:nvPr/>
        </p:nvSpPr>
        <p:spPr>
          <a:xfrm>
            <a:off x="3590748" y="1285423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0.9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58" name="テキスト ボックス 257"/>
          <p:cNvSpPr txBox="1"/>
          <p:nvPr/>
        </p:nvSpPr>
        <p:spPr>
          <a:xfrm>
            <a:off x="3590748" y="1504722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0.8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59" name="テキスト ボックス 258"/>
          <p:cNvSpPr txBox="1"/>
          <p:nvPr/>
        </p:nvSpPr>
        <p:spPr>
          <a:xfrm>
            <a:off x="3590748" y="1705503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0.7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60" name="テキスト ボックス 259"/>
          <p:cNvSpPr txBox="1"/>
          <p:nvPr/>
        </p:nvSpPr>
        <p:spPr>
          <a:xfrm>
            <a:off x="3590748" y="1912012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0.6 -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61" name="テキスト ボックス 260"/>
          <p:cNvSpPr txBox="1"/>
          <p:nvPr/>
        </p:nvSpPr>
        <p:spPr>
          <a:xfrm>
            <a:off x="3590748" y="2134841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0.5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62" name="テキスト ボックス 261"/>
          <p:cNvSpPr txBox="1"/>
          <p:nvPr/>
        </p:nvSpPr>
        <p:spPr>
          <a:xfrm>
            <a:off x="3590748" y="2336854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0.4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63" name="テキスト ボックス 262"/>
          <p:cNvSpPr txBox="1"/>
          <p:nvPr/>
        </p:nvSpPr>
        <p:spPr>
          <a:xfrm>
            <a:off x="3590748" y="2545746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0.3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64" name="テキスト ボックス 263"/>
          <p:cNvSpPr txBox="1"/>
          <p:nvPr/>
        </p:nvSpPr>
        <p:spPr>
          <a:xfrm>
            <a:off x="3590748" y="2745114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0.2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65" name="テキスト ボックス 264"/>
          <p:cNvSpPr txBox="1"/>
          <p:nvPr/>
        </p:nvSpPr>
        <p:spPr>
          <a:xfrm>
            <a:off x="3590748" y="2954888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0.1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66" name="テキスト ボックス 265"/>
          <p:cNvSpPr txBox="1"/>
          <p:nvPr/>
        </p:nvSpPr>
        <p:spPr>
          <a:xfrm>
            <a:off x="3587573" y="3163957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0.0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67" name="テキスト ボックス 266"/>
          <p:cNvSpPr txBox="1"/>
          <p:nvPr/>
        </p:nvSpPr>
        <p:spPr>
          <a:xfrm>
            <a:off x="3774610" y="3309663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0.0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268" name="直線コネクタ 267"/>
          <p:cNvCxnSpPr/>
          <p:nvPr/>
        </p:nvCxnSpPr>
        <p:spPr>
          <a:xfrm flipV="1">
            <a:off x="3929961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テキスト ボックス 268"/>
          <p:cNvSpPr txBox="1"/>
          <p:nvPr/>
        </p:nvSpPr>
        <p:spPr>
          <a:xfrm>
            <a:off x="3994302" y="3304900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0.1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270" name="直線コネクタ 269"/>
          <p:cNvCxnSpPr/>
          <p:nvPr/>
        </p:nvCxnSpPr>
        <p:spPr>
          <a:xfrm flipV="1">
            <a:off x="4149597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1" name="テキスト ボックス 270"/>
          <p:cNvSpPr txBox="1"/>
          <p:nvPr/>
        </p:nvSpPr>
        <p:spPr>
          <a:xfrm>
            <a:off x="5879985" y="3304900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1.0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272" name="直線コネクタ 271"/>
          <p:cNvCxnSpPr/>
          <p:nvPr/>
        </p:nvCxnSpPr>
        <p:spPr>
          <a:xfrm flipV="1">
            <a:off x="6029258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線コネクタ 272"/>
          <p:cNvCxnSpPr/>
          <p:nvPr/>
        </p:nvCxnSpPr>
        <p:spPr>
          <a:xfrm flipV="1">
            <a:off x="4351847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線コネクタ 273"/>
          <p:cNvCxnSpPr/>
          <p:nvPr/>
        </p:nvCxnSpPr>
        <p:spPr>
          <a:xfrm flipV="1">
            <a:off x="4570946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直線コネクタ 274"/>
          <p:cNvCxnSpPr/>
          <p:nvPr/>
        </p:nvCxnSpPr>
        <p:spPr>
          <a:xfrm flipV="1">
            <a:off x="4785998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線コネクタ 275"/>
          <p:cNvCxnSpPr/>
          <p:nvPr/>
        </p:nvCxnSpPr>
        <p:spPr>
          <a:xfrm flipV="1">
            <a:off x="4990001" y="330868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直線コネクタ 276"/>
          <p:cNvCxnSpPr/>
          <p:nvPr/>
        </p:nvCxnSpPr>
        <p:spPr>
          <a:xfrm flipV="1">
            <a:off x="5208770" y="330868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直線コネクタ 277"/>
          <p:cNvCxnSpPr/>
          <p:nvPr/>
        </p:nvCxnSpPr>
        <p:spPr>
          <a:xfrm flipV="1">
            <a:off x="5419124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直線コネクタ 278"/>
          <p:cNvCxnSpPr/>
          <p:nvPr/>
        </p:nvCxnSpPr>
        <p:spPr>
          <a:xfrm flipV="1">
            <a:off x="5634718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直線コネクタ 279"/>
          <p:cNvCxnSpPr/>
          <p:nvPr/>
        </p:nvCxnSpPr>
        <p:spPr>
          <a:xfrm flipV="1">
            <a:off x="5852416" y="3301345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テキスト ボックス 280"/>
          <p:cNvSpPr txBox="1"/>
          <p:nvPr/>
        </p:nvSpPr>
        <p:spPr>
          <a:xfrm>
            <a:off x="4205582" y="3296464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0.2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82" name="テキスト ボックス 281"/>
          <p:cNvSpPr txBox="1"/>
          <p:nvPr/>
        </p:nvSpPr>
        <p:spPr>
          <a:xfrm>
            <a:off x="4416861" y="3301228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0.3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83" name="テキスト ボックス 282"/>
          <p:cNvSpPr txBox="1"/>
          <p:nvPr/>
        </p:nvSpPr>
        <p:spPr>
          <a:xfrm>
            <a:off x="4628437" y="3297555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0.4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84" name="テキスト ボックス 283"/>
          <p:cNvSpPr txBox="1"/>
          <p:nvPr/>
        </p:nvSpPr>
        <p:spPr>
          <a:xfrm>
            <a:off x="4836057" y="3304899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0.5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85" name="テキスト ボックス 284"/>
          <p:cNvSpPr txBox="1"/>
          <p:nvPr/>
        </p:nvSpPr>
        <p:spPr>
          <a:xfrm>
            <a:off x="5059147" y="3304900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0.6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86" name="テキスト ボックス 285"/>
          <p:cNvSpPr txBox="1"/>
          <p:nvPr/>
        </p:nvSpPr>
        <p:spPr>
          <a:xfrm>
            <a:off x="5275201" y="3304900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0.7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87" name="テキスト ボックス 286"/>
          <p:cNvSpPr txBox="1"/>
          <p:nvPr/>
        </p:nvSpPr>
        <p:spPr>
          <a:xfrm>
            <a:off x="5485190" y="3301228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0.8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88" name="テキスト ボックス 287"/>
          <p:cNvSpPr txBox="1"/>
          <p:nvPr/>
        </p:nvSpPr>
        <p:spPr>
          <a:xfrm>
            <a:off x="5702736" y="3301227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0.9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89" name="テキスト ボックス 288"/>
          <p:cNvSpPr txBox="1"/>
          <p:nvPr/>
        </p:nvSpPr>
        <p:spPr>
          <a:xfrm>
            <a:off x="3578274" y="815898"/>
            <a:ext cx="26398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 smtClean="0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</a:rPr>
              <a:t>Clear-cell</a:t>
            </a:r>
            <a:endParaRPr kumimoji="1" lang="ja-JP" altLang="en-US" sz="1100" b="1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290" name="直線コネクタ 289"/>
          <p:cNvCxnSpPr/>
          <p:nvPr/>
        </p:nvCxnSpPr>
        <p:spPr>
          <a:xfrm>
            <a:off x="3874521" y="1165352"/>
            <a:ext cx="0" cy="21257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線コネクタ 290"/>
          <p:cNvCxnSpPr/>
          <p:nvPr/>
        </p:nvCxnSpPr>
        <p:spPr>
          <a:xfrm>
            <a:off x="3871334" y="3296464"/>
            <a:ext cx="216938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直線コネクタ 291"/>
          <p:cNvCxnSpPr/>
          <p:nvPr/>
        </p:nvCxnSpPr>
        <p:spPr>
          <a:xfrm>
            <a:off x="6027321" y="1165352"/>
            <a:ext cx="0" cy="21257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線コネクタ 292"/>
          <p:cNvCxnSpPr/>
          <p:nvPr/>
        </p:nvCxnSpPr>
        <p:spPr>
          <a:xfrm>
            <a:off x="3871334" y="1158064"/>
            <a:ext cx="216938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4" name="テキスト ボックス 293"/>
          <p:cNvSpPr txBox="1"/>
          <p:nvPr/>
        </p:nvSpPr>
        <p:spPr>
          <a:xfrm>
            <a:off x="5204918" y="2982569"/>
            <a:ext cx="8260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dirty="0" smtClean="0">
                <a:latin typeface="Helvetica Neue" charset="0"/>
                <a:ea typeface="Helvetica Neue" charset="0"/>
                <a:cs typeface="Helvetica Neue" charset="0"/>
              </a:rPr>
              <a:t>AUC</a:t>
            </a:r>
            <a:r>
              <a:rPr kumimoji="1" lang="en-US" altLang="ja-JP" sz="1050" dirty="0" smtClean="0">
                <a:latin typeface="Helvetica Neue" charset="0"/>
                <a:ea typeface="Helvetica Neue" charset="0"/>
                <a:cs typeface="Helvetica Neue" charset="0"/>
              </a:rPr>
              <a:t>=0.54</a:t>
            </a:r>
            <a:endParaRPr kumimoji="1" lang="ja-JP" altLang="en-US" sz="105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96" name="テキスト ボックス 295"/>
          <p:cNvSpPr txBox="1"/>
          <p:nvPr/>
        </p:nvSpPr>
        <p:spPr>
          <a:xfrm rot="16200000">
            <a:off x="41904" y="5340944"/>
            <a:ext cx="792087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charset="0"/>
                <a:ea typeface="Helvetica Neue" charset="0"/>
                <a:cs typeface="Helvetica Neue" charset="0"/>
                <a:sym typeface="ヒラギノ角ゴ ProN W3"/>
              </a:rPr>
              <a:t>sensitivity</a:t>
            </a:r>
            <a:endParaRPr kumimoji="0" lang="ja-JP" alt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charset="0"/>
              <a:ea typeface="Helvetica Neue" charset="0"/>
              <a:cs typeface="Helvetica Neue" charset="0"/>
              <a:sym typeface="ヒラギノ角ゴ ProN W3"/>
            </a:endParaRPr>
          </a:p>
        </p:txBody>
      </p:sp>
      <p:sp>
        <p:nvSpPr>
          <p:cNvPr id="297" name="テキスト ボックス 296"/>
          <p:cNvSpPr txBox="1"/>
          <p:nvPr/>
        </p:nvSpPr>
        <p:spPr>
          <a:xfrm>
            <a:off x="1419946" y="6692225"/>
            <a:ext cx="125477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</a:rPr>
              <a:t>1 - specificity</a:t>
            </a:r>
            <a:endParaRPr kumimoji="1" lang="ja-JP" altLang="en-US" sz="1200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98" name="テキスト ボックス 297"/>
          <p:cNvSpPr txBox="1"/>
          <p:nvPr/>
        </p:nvSpPr>
        <p:spPr>
          <a:xfrm>
            <a:off x="594051" y="4320451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1.0 -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99" name="テキスト ボックス 298"/>
          <p:cNvSpPr txBox="1"/>
          <p:nvPr/>
        </p:nvSpPr>
        <p:spPr>
          <a:xfrm>
            <a:off x="594051" y="4511707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0.9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00" name="テキスト ボックス 299"/>
          <p:cNvSpPr txBox="1"/>
          <p:nvPr/>
        </p:nvSpPr>
        <p:spPr>
          <a:xfrm>
            <a:off x="594051" y="4731006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0.8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01" name="テキスト ボックス 300"/>
          <p:cNvSpPr txBox="1"/>
          <p:nvPr/>
        </p:nvSpPr>
        <p:spPr>
          <a:xfrm>
            <a:off x="594051" y="4931787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0.7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02" name="テキスト ボックス 301"/>
          <p:cNvSpPr txBox="1"/>
          <p:nvPr/>
        </p:nvSpPr>
        <p:spPr>
          <a:xfrm>
            <a:off x="594051" y="5138296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0.6 -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03" name="テキスト ボックス 302"/>
          <p:cNvSpPr txBox="1"/>
          <p:nvPr/>
        </p:nvSpPr>
        <p:spPr>
          <a:xfrm>
            <a:off x="594051" y="5361125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0.5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04" name="テキスト ボックス 303"/>
          <p:cNvSpPr txBox="1"/>
          <p:nvPr/>
        </p:nvSpPr>
        <p:spPr>
          <a:xfrm>
            <a:off x="594051" y="5563138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0.4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05" name="テキスト ボックス 304"/>
          <p:cNvSpPr txBox="1"/>
          <p:nvPr/>
        </p:nvSpPr>
        <p:spPr>
          <a:xfrm>
            <a:off x="594051" y="5772030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0.3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06" name="テキスト ボックス 305"/>
          <p:cNvSpPr txBox="1"/>
          <p:nvPr/>
        </p:nvSpPr>
        <p:spPr>
          <a:xfrm>
            <a:off x="594051" y="5971398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0.2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07" name="テキスト ボックス 306"/>
          <p:cNvSpPr txBox="1"/>
          <p:nvPr/>
        </p:nvSpPr>
        <p:spPr>
          <a:xfrm>
            <a:off x="594051" y="6181172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0.1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08" name="テキスト ボックス 307"/>
          <p:cNvSpPr txBox="1"/>
          <p:nvPr/>
        </p:nvSpPr>
        <p:spPr>
          <a:xfrm>
            <a:off x="590876" y="6390241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0.0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09" name="テキスト ボックス 308"/>
          <p:cNvSpPr txBox="1"/>
          <p:nvPr/>
        </p:nvSpPr>
        <p:spPr>
          <a:xfrm>
            <a:off x="777913" y="6535947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0.0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310" name="直線コネクタ 309"/>
          <p:cNvCxnSpPr/>
          <p:nvPr/>
        </p:nvCxnSpPr>
        <p:spPr>
          <a:xfrm flipV="1">
            <a:off x="933264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テキスト ボックス 310"/>
          <p:cNvSpPr txBox="1"/>
          <p:nvPr/>
        </p:nvSpPr>
        <p:spPr>
          <a:xfrm>
            <a:off x="997605" y="6531184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0.1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312" name="直線コネクタ 311"/>
          <p:cNvCxnSpPr/>
          <p:nvPr/>
        </p:nvCxnSpPr>
        <p:spPr>
          <a:xfrm flipV="1">
            <a:off x="1152900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3" name="テキスト ボックス 312"/>
          <p:cNvSpPr txBox="1"/>
          <p:nvPr/>
        </p:nvSpPr>
        <p:spPr>
          <a:xfrm>
            <a:off x="2883288" y="6531184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1.0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314" name="直線コネクタ 313"/>
          <p:cNvCxnSpPr/>
          <p:nvPr/>
        </p:nvCxnSpPr>
        <p:spPr>
          <a:xfrm flipV="1">
            <a:off x="3032561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直線コネクタ 314"/>
          <p:cNvCxnSpPr/>
          <p:nvPr/>
        </p:nvCxnSpPr>
        <p:spPr>
          <a:xfrm flipV="1">
            <a:off x="1355150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直線コネクタ 315"/>
          <p:cNvCxnSpPr/>
          <p:nvPr/>
        </p:nvCxnSpPr>
        <p:spPr>
          <a:xfrm flipV="1">
            <a:off x="1574249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線コネクタ 316"/>
          <p:cNvCxnSpPr/>
          <p:nvPr/>
        </p:nvCxnSpPr>
        <p:spPr>
          <a:xfrm flipV="1">
            <a:off x="1789301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直線コネクタ 317"/>
          <p:cNvCxnSpPr/>
          <p:nvPr/>
        </p:nvCxnSpPr>
        <p:spPr>
          <a:xfrm flipV="1">
            <a:off x="1993304" y="6534973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直線コネクタ 318"/>
          <p:cNvCxnSpPr/>
          <p:nvPr/>
        </p:nvCxnSpPr>
        <p:spPr>
          <a:xfrm flipV="1">
            <a:off x="2212073" y="6534973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直線コネクタ 319"/>
          <p:cNvCxnSpPr/>
          <p:nvPr/>
        </p:nvCxnSpPr>
        <p:spPr>
          <a:xfrm flipV="1">
            <a:off x="2422427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直線コネクタ 320"/>
          <p:cNvCxnSpPr/>
          <p:nvPr/>
        </p:nvCxnSpPr>
        <p:spPr>
          <a:xfrm flipV="1">
            <a:off x="2638021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直線コネクタ 321"/>
          <p:cNvCxnSpPr/>
          <p:nvPr/>
        </p:nvCxnSpPr>
        <p:spPr>
          <a:xfrm flipV="1">
            <a:off x="2855719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" name="テキスト ボックス 322"/>
          <p:cNvSpPr txBox="1"/>
          <p:nvPr/>
        </p:nvSpPr>
        <p:spPr>
          <a:xfrm>
            <a:off x="1208885" y="6522748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0.2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24" name="テキスト ボックス 323"/>
          <p:cNvSpPr txBox="1"/>
          <p:nvPr/>
        </p:nvSpPr>
        <p:spPr>
          <a:xfrm>
            <a:off x="1420164" y="6527512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0.3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25" name="テキスト ボックス 324"/>
          <p:cNvSpPr txBox="1"/>
          <p:nvPr/>
        </p:nvSpPr>
        <p:spPr>
          <a:xfrm>
            <a:off x="1631740" y="6523839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0.4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26" name="テキスト ボックス 325"/>
          <p:cNvSpPr txBox="1"/>
          <p:nvPr/>
        </p:nvSpPr>
        <p:spPr>
          <a:xfrm>
            <a:off x="1839360" y="6531183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0.5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27" name="テキスト ボックス 326"/>
          <p:cNvSpPr txBox="1"/>
          <p:nvPr/>
        </p:nvSpPr>
        <p:spPr>
          <a:xfrm>
            <a:off x="2062450" y="6531184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0.6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28" name="テキスト ボックス 327"/>
          <p:cNvSpPr txBox="1"/>
          <p:nvPr/>
        </p:nvSpPr>
        <p:spPr>
          <a:xfrm>
            <a:off x="2278504" y="6531184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0.7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29" name="テキスト ボックス 328"/>
          <p:cNvSpPr txBox="1"/>
          <p:nvPr/>
        </p:nvSpPr>
        <p:spPr>
          <a:xfrm>
            <a:off x="2488493" y="6527512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0.8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30" name="テキスト ボックス 329"/>
          <p:cNvSpPr txBox="1"/>
          <p:nvPr/>
        </p:nvSpPr>
        <p:spPr>
          <a:xfrm>
            <a:off x="2706039" y="6527511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0.9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31" name="テキスト ボックス 330"/>
          <p:cNvSpPr txBox="1"/>
          <p:nvPr/>
        </p:nvSpPr>
        <p:spPr>
          <a:xfrm>
            <a:off x="581577" y="4042182"/>
            <a:ext cx="26398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 smtClean="0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</a:rPr>
              <a:t>Endometrioid</a:t>
            </a:r>
            <a:endParaRPr kumimoji="1" lang="ja-JP" altLang="en-US" sz="1100" b="1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332" name="直線コネクタ 331"/>
          <p:cNvCxnSpPr/>
          <p:nvPr/>
        </p:nvCxnSpPr>
        <p:spPr>
          <a:xfrm>
            <a:off x="877824" y="4391636"/>
            <a:ext cx="0" cy="21257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直線コネクタ 332"/>
          <p:cNvCxnSpPr/>
          <p:nvPr/>
        </p:nvCxnSpPr>
        <p:spPr>
          <a:xfrm>
            <a:off x="874637" y="6522748"/>
            <a:ext cx="216938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線コネクタ 333"/>
          <p:cNvCxnSpPr/>
          <p:nvPr/>
        </p:nvCxnSpPr>
        <p:spPr>
          <a:xfrm>
            <a:off x="3030624" y="4391636"/>
            <a:ext cx="0" cy="21257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直線コネクタ 334"/>
          <p:cNvCxnSpPr/>
          <p:nvPr/>
        </p:nvCxnSpPr>
        <p:spPr>
          <a:xfrm>
            <a:off x="874637" y="4384348"/>
            <a:ext cx="216938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" name="テキスト ボックス 335"/>
          <p:cNvSpPr txBox="1"/>
          <p:nvPr/>
        </p:nvSpPr>
        <p:spPr>
          <a:xfrm>
            <a:off x="2208221" y="6208853"/>
            <a:ext cx="8260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dirty="0" smtClean="0">
                <a:latin typeface="Helvetica Neue" charset="0"/>
                <a:ea typeface="Helvetica Neue" charset="0"/>
                <a:cs typeface="Helvetica Neue" charset="0"/>
              </a:rPr>
              <a:t>AUC</a:t>
            </a:r>
            <a:r>
              <a:rPr kumimoji="1" lang="en-US" altLang="ja-JP" sz="1050" dirty="0" smtClean="0">
                <a:latin typeface="Helvetica Neue" charset="0"/>
                <a:ea typeface="Helvetica Neue" charset="0"/>
                <a:cs typeface="Helvetica Neue" charset="0"/>
              </a:rPr>
              <a:t>=0.68</a:t>
            </a:r>
            <a:endParaRPr kumimoji="1" lang="ja-JP" altLang="en-US" sz="105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38" name="テキスト ボックス 337"/>
          <p:cNvSpPr txBox="1"/>
          <p:nvPr/>
        </p:nvSpPr>
        <p:spPr>
          <a:xfrm rot="16200000">
            <a:off x="3038601" y="5340944"/>
            <a:ext cx="792087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charset="0"/>
                <a:ea typeface="Helvetica Neue" charset="0"/>
                <a:cs typeface="Helvetica Neue" charset="0"/>
                <a:sym typeface="ヒラギノ角ゴ ProN W3"/>
              </a:rPr>
              <a:t>sensitivity</a:t>
            </a:r>
            <a:endParaRPr kumimoji="0" lang="ja-JP" alt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charset="0"/>
              <a:ea typeface="Helvetica Neue" charset="0"/>
              <a:cs typeface="Helvetica Neue" charset="0"/>
              <a:sym typeface="ヒラギノ角ゴ ProN W3"/>
            </a:endParaRPr>
          </a:p>
        </p:txBody>
      </p:sp>
      <p:sp>
        <p:nvSpPr>
          <p:cNvPr id="339" name="テキスト ボックス 338"/>
          <p:cNvSpPr txBox="1"/>
          <p:nvPr/>
        </p:nvSpPr>
        <p:spPr>
          <a:xfrm>
            <a:off x="4416643" y="6692225"/>
            <a:ext cx="125477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</a:rPr>
              <a:t>1 - specificity</a:t>
            </a:r>
            <a:endParaRPr kumimoji="1" lang="ja-JP" altLang="en-US" sz="1200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40" name="テキスト ボックス 339"/>
          <p:cNvSpPr txBox="1"/>
          <p:nvPr/>
        </p:nvSpPr>
        <p:spPr>
          <a:xfrm>
            <a:off x="3590748" y="4320451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1.0 -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41" name="テキスト ボックス 340"/>
          <p:cNvSpPr txBox="1"/>
          <p:nvPr/>
        </p:nvSpPr>
        <p:spPr>
          <a:xfrm>
            <a:off x="3590748" y="4511707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0.9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42" name="テキスト ボックス 341"/>
          <p:cNvSpPr txBox="1"/>
          <p:nvPr/>
        </p:nvSpPr>
        <p:spPr>
          <a:xfrm>
            <a:off x="3590748" y="4731006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0.8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43" name="テキスト ボックス 342"/>
          <p:cNvSpPr txBox="1"/>
          <p:nvPr/>
        </p:nvSpPr>
        <p:spPr>
          <a:xfrm>
            <a:off x="3590748" y="4931787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0.7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44" name="テキスト ボックス 343"/>
          <p:cNvSpPr txBox="1"/>
          <p:nvPr/>
        </p:nvSpPr>
        <p:spPr>
          <a:xfrm>
            <a:off x="3590748" y="5138296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0.6 -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45" name="テキスト ボックス 344"/>
          <p:cNvSpPr txBox="1"/>
          <p:nvPr/>
        </p:nvSpPr>
        <p:spPr>
          <a:xfrm>
            <a:off x="3590748" y="5361125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0.5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46" name="テキスト ボックス 345"/>
          <p:cNvSpPr txBox="1"/>
          <p:nvPr/>
        </p:nvSpPr>
        <p:spPr>
          <a:xfrm>
            <a:off x="3590748" y="5563138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0.4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47" name="テキスト ボックス 346"/>
          <p:cNvSpPr txBox="1"/>
          <p:nvPr/>
        </p:nvSpPr>
        <p:spPr>
          <a:xfrm>
            <a:off x="3590748" y="5772030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>
                <a:latin typeface="Helvetica Neue" charset="0"/>
                <a:ea typeface="Helvetica Neue" charset="0"/>
                <a:cs typeface="Helvetica Neue" charset="0"/>
              </a:rPr>
              <a:t>0.3</a:t>
            </a:r>
            <a:r>
              <a:rPr kumimoji="1" lang="en-US" altLang="ja-JP" sz="70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48" name="テキスト ボックス 347"/>
          <p:cNvSpPr txBox="1"/>
          <p:nvPr/>
        </p:nvSpPr>
        <p:spPr>
          <a:xfrm>
            <a:off x="3590748" y="5971398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0.2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49" name="テキスト ボックス 348"/>
          <p:cNvSpPr txBox="1"/>
          <p:nvPr/>
        </p:nvSpPr>
        <p:spPr>
          <a:xfrm>
            <a:off x="3590748" y="6181172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0.1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50" name="テキスト ボックス 349"/>
          <p:cNvSpPr txBox="1"/>
          <p:nvPr/>
        </p:nvSpPr>
        <p:spPr>
          <a:xfrm>
            <a:off x="3587573" y="6390241"/>
            <a:ext cx="37061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0.0</a:t>
            </a:r>
            <a:r>
              <a:rPr kumimoji="1"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 -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51" name="テキスト ボックス 350"/>
          <p:cNvSpPr txBox="1"/>
          <p:nvPr/>
        </p:nvSpPr>
        <p:spPr>
          <a:xfrm>
            <a:off x="3774610" y="6535947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0.0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352" name="直線コネクタ 351"/>
          <p:cNvCxnSpPr/>
          <p:nvPr/>
        </p:nvCxnSpPr>
        <p:spPr>
          <a:xfrm flipV="1">
            <a:off x="3929961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3" name="テキスト ボックス 352"/>
          <p:cNvSpPr txBox="1"/>
          <p:nvPr/>
        </p:nvSpPr>
        <p:spPr>
          <a:xfrm>
            <a:off x="3994302" y="6531184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0.1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354" name="直線コネクタ 353"/>
          <p:cNvCxnSpPr/>
          <p:nvPr/>
        </p:nvCxnSpPr>
        <p:spPr>
          <a:xfrm flipV="1">
            <a:off x="4149597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5" name="テキスト ボックス 354"/>
          <p:cNvSpPr txBox="1"/>
          <p:nvPr/>
        </p:nvSpPr>
        <p:spPr>
          <a:xfrm>
            <a:off x="5879985" y="6531184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1.0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356" name="直線コネクタ 355"/>
          <p:cNvCxnSpPr/>
          <p:nvPr/>
        </p:nvCxnSpPr>
        <p:spPr>
          <a:xfrm flipV="1">
            <a:off x="6029258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線コネクタ 356"/>
          <p:cNvCxnSpPr/>
          <p:nvPr/>
        </p:nvCxnSpPr>
        <p:spPr>
          <a:xfrm flipV="1">
            <a:off x="4351847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線コネクタ 357"/>
          <p:cNvCxnSpPr/>
          <p:nvPr/>
        </p:nvCxnSpPr>
        <p:spPr>
          <a:xfrm flipV="1">
            <a:off x="4570946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線コネクタ 358"/>
          <p:cNvCxnSpPr/>
          <p:nvPr/>
        </p:nvCxnSpPr>
        <p:spPr>
          <a:xfrm flipV="1">
            <a:off x="4785998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線コネクタ 359"/>
          <p:cNvCxnSpPr/>
          <p:nvPr/>
        </p:nvCxnSpPr>
        <p:spPr>
          <a:xfrm flipV="1">
            <a:off x="4990001" y="6534973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直線コネクタ 360"/>
          <p:cNvCxnSpPr/>
          <p:nvPr/>
        </p:nvCxnSpPr>
        <p:spPr>
          <a:xfrm flipV="1">
            <a:off x="5208770" y="6534973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直線コネクタ 361"/>
          <p:cNvCxnSpPr/>
          <p:nvPr/>
        </p:nvCxnSpPr>
        <p:spPr>
          <a:xfrm flipV="1">
            <a:off x="5419124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3" name="直線コネクタ 362"/>
          <p:cNvCxnSpPr/>
          <p:nvPr/>
        </p:nvCxnSpPr>
        <p:spPr>
          <a:xfrm flipV="1">
            <a:off x="5634718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4" name="直線コネクタ 363"/>
          <p:cNvCxnSpPr/>
          <p:nvPr/>
        </p:nvCxnSpPr>
        <p:spPr>
          <a:xfrm flipV="1">
            <a:off x="5852416" y="6527629"/>
            <a:ext cx="0" cy="442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5" name="テキスト ボックス 364"/>
          <p:cNvSpPr txBox="1"/>
          <p:nvPr/>
        </p:nvSpPr>
        <p:spPr>
          <a:xfrm>
            <a:off x="4205582" y="6522748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0.2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66" name="テキスト ボックス 365"/>
          <p:cNvSpPr txBox="1"/>
          <p:nvPr/>
        </p:nvSpPr>
        <p:spPr>
          <a:xfrm>
            <a:off x="4416861" y="6527512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0.3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67" name="テキスト ボックス 366"/>
          <p:cNvSpPr txBox="1"/>
          <p:nvPr/>
        </p:nvSpPr>
        <p:spPr>
          <a:xfrm>
            <a:off x="4628437" y="6523839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0.4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68" name="テキスト ボックス 367"/>
          <p:cNvSpPr txBox="1"/>
          <p:nvPr/>
        </p:nvSpPr>
        <p:spPr>
          <a:xfrm>
            <a:off x="4836057" y="6531183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0.5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69" name="テキスト ボックス 368"/>
          <p:cNvSpPr txBox="1"/>
          <p:nvPr/>
        </p:nvSpPr>
        <p:spPr>
          <a:xfrm>
            <a:off x="5059147" y="6531184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0.6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70" name="テキスト ボックス 369"/>
          <p:cNvSpPr txBox="1"/>
          <p:nvPr/>
        </p:nvSpPr>
        <p:spPr>
          <a:xfrm>
            <a:off x="5275201" y="6531184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0.7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71" name="テキスト ボックス 370"/>
          <p:cNvSpPr txBox="1"/>
          <p:nvPr/>
        </p:nvSpPr>
        <p:spPr>
          <a:xfrm>
            <a:off x="5485190" y="6527512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0.8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72" name="テキスト ボックス 371"/>
          <p:cNvSpPr txBox="1"/>
          <p:nvPr/>
        </p:nvSpPr>
        <p:spPr>
          <a:xfrm>
            <a:off x="5702736" y="6527511"/>
            <a:ext cx="309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Helvetica Neue" charset="0"/>
                <a:ea typeface="Helvetica Neue" charset="0"/>
                <a:cs typeface="Helvetica Neue" charset="0"/>
              </a:rPr>
              <a:t>0.9</a:t>
            </a:r>
            <a:endParaRPr kumimoji="1" lang="ja-JP" altLang="en-US" sz="7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373" name="テキスト ボックス 372"/>
          <p:cNvSpPr txBox="1"/>
          <p:nvPr/>
        </p:nvSpPr>
        <p:spPr>
          <a:xfrm>
            <a:off x="3578274" y="4042182"/>
            <a:ext cx="26398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 smtClean="0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</a:rPr>
              <a:t>Mucinous</a:t>
            </a:r>
            <a:endParaRPr kumimoji="1" lang="ja-JP" altLang="en-US" sz="1100" b="1" dirty="0">
              <a:solidFill>
                <a:srgbClr val="000000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374" name="直線コネクタ 373"/>
          <p:cNvCxnSpPr/>
          <p:nvPr/>
        </p:nvCxnSpPr>
        <p:spPr>
          <a:xfrm>
            <a:off x="3874521" y="4391636"/>
            <a:ext cx="0" cy="21257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直線コネクタ 374"/>
          <p:cNvCxnSpPr/>
          <p:nvPr/>
        </p:nvCxnSpPr>
        <p:spPr>
          <a:xfrm>
            <a:off x="3871334" y="6522748"/>
            <a:ext cx="216938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直線コネクタ 375"/>
          <p:cNvCxnSpPr/>
          <p:nvPr/>
        </p:nvCxnSpPr>
        <p:spPr>
          <a:xfrm>
            <a:off x="6027321" y="4391636"/>
            <a:ext cx="0" cy="212574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直線コネクタ 376"/>
          <p:cNvCxnSpPr/>
          <p:nvPr/>
        </p:nvCxnSpPr>
        <p:spPr>
          <a:xfrm>
            <a:off x="3871334" y="4384348"/>
            <a:ext cx="216938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" name="テキスト ボックス 377"/>
          <p:cNvSpPr txBox="1"/>
          <p:nvPr/>
        </p:nvSpPr>
        <p:spPr>
          <a:xfrm>
            <a:off x="5204918" y="6208853"/>
            <a:ext cx="8260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dirty="0" smtClean="0">
                <a:latin typeface="Helvetica Neue" charset="0"/>
                <a:ea typeface="Helvetica Neue" charset="0"/>
                <a:cs typeface="Helvetica Neue" charset="0"/>
              </a:rPr>
              <a:t>AUC</a:t>
            </a:r>
            <a:r>
              <a:rPr kumimoji="1" lang="en-US" altLang="ja-JP" sz="1050" dirty="0" smtClean="0">
                <a:latin typeface="Helvetica Neue" charset="0"/>
                <a:ea typeface="Helvetica Neue" charset="0"/>
                <a:cs typeface="Helvetica Neue" charset="0"/>
              </a:rPr>
              <a:t>=0.56</a:t>
            </a:r>
            <a:endParaRPr kumimoji="1" lang="ja-JP" altLang="en-US" sz="105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8" name="直線コネクタ 7"/>
          <p:cNvCxnSpPr/>
          <p:nvPr/>
        </p:nvCxnSpPr>
        <p:spPr>
          <a:xfrm flipH="1">
            <a:off x="882275" y="1166997"/>
            <a:ext cx="2131399" cy="2126287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直線コネクタ 378"/>
          <p:cNvCxnSpPr/>
          <p:nvPr/>
        </p:nvCxnSpPr>
        <p:spPr>
          <a:xfrm flipH="1">
            <a:off x="3893228" y="1166997"/>
            <a:ext cx="2131399" cy="2126287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線コネクタ 173"/>
          <p:cNvCxnSpPr/>
          <p:nvPr/>
        </p:nvCxnSpPr>
        <p:spPr>
          <a:xfrm flipH="1">
            <a:off x="882275" y="4392132"/>
            <a:ext cx="2131399" cy="2126287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コネクタ 175"/>
          <p:cNvCxnSpPr/>
          <p:nvPr/>
        </p:nvCxnSpPr>
        <p:spPr>
          <a:xfrm flipH="1">
            <a:off x="3893989" y="4392132"/>
            <a:ext cx="2131399" cy="2126287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127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71695</TotalTime>
  <Words>165</Words>
  <Application>Microsoft Macintosh PowerPoint</Application>
  <PresentationFormat>A4 210x297 mm</PresentationFormat>
  <Paragraphs>106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Calibri</vt:lpstr>
      <vt:lpstr>Helvetica Neue</vt:lpstr>
      <vt:lpstr>ＭＳ Ｐゴシック</vt:lpstr>
      <vt:lpstr>ヒラギノ角ゴ ProN W3</vt:lpstr>
      <vt:lpstr>Arial</vt:lpstr>
      <vt:lpstr>Office ​​テーマ</vt:lpstr>
      <vt:lpstr>PowerPoint プレゼンテーション</vt:lpstr>
    </vt:vector>
  </TitlesOfParts>
  <Company>Toshiba</Company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kojinakamura</dc:creator>
  <cp:lastModifiedBy>吉村明彦</cp:lastModifiedBy>
  <cp:revision>1072</cp:revision>
  <cp:lastPrinted>2018-01-29T06:48:07Z</cp:lastPrinted>
  <dcterms:created xsi:type="dcterms:W3CDTF">2014-03-01T03:41:02Z</dcterms:created>
  <dcterms:modified xsi:type="dcterms:W3CDTF">2018-02-28T14:02:53Z</dcterms:modified>
</cp:coreProperties>
</file>