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835" autoAdjust="0"/>
  </p:normalViewPr>
  <p:slideViewPr>
    <p:cSldViewPr snapToGrid="0" snapToObjects="1">
      <p:cViewPr varScale="1">
        <p:scale>
          <a:sx n="57" d="100"/>
          <a:sy n="57" d="100"/>
        </p:scale>
        <p:origin x="2688" y="9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SARAH%202016:MSc%202016%20:Results:Microscopy:Phase%20contrast%20(lab%20microscope):CaSki%20relative%20cell%20area%20comparison%20(8.10.16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SARAH%202016:MSc%202016%20:Results:CaSki%20stable%20adhesion%20assay%20(30.9.16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Sarah's%20paper\Copy%20of%20Cytoplasmic%20extensions%20quantificatio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Sarah's%20paper\Analysis%20of%20migration_Ronk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929171764732201"/>
          <c:y val="0.20583308525769201"/>
          <c:w val="0.704650156002807"/>
          <c:h val="0.658199608749272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(Sheet1!$C$11;Sheet1!$C$24)</c:f>
                <c:numCache>
                  <c:formatCode>General</c:formatCode>
                  <c:ptCount val="2"/>
                  <c:pt idx="0">
                    <c:v>8.8440038460908907E-2</c:v>
                  </c:pt>
                  <c:pt idx="1">
                    <c:v>3.4688213030239001E-2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Sheet1!$E$1:$E$2</c:f>
              <c:strCache>
                <c:ptCount val="2"/>
                <c:pt idx="0">
                  <c:v>EGFP</c:v>
                </c:pt>
                <c:pt idx="1">
                  <c:v>Kpnβ1-EGFP</c:v>
                </c:pt>
              </c:strCache>
            </c:strRef>
          </c:cat>
          <c:val>
            <c:numRef>
              <c:f>(Sheet1!$C$10;Sheet1!$C$23)</c:f>
              <c:numCache>
                <c:formatCode>General</c:formatCode>
                <c:ptCount val="2"/>
                <c:pt idx="0">
                  <c:v>1</c:v>
                </c:pt>
                <c:pt idx="1">
                  <c:v>0.65060176489160704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8A-4909-9162-9118A5907A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978432"/>
        <c:axId val="138979968"/>
      </c:barChart>
      <c:catAx>
        <c:axId val="138978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+mj-lt"/>
              </a:defRPr>
            </a:pPr>
            <a:endParaRPr lang="en-US"/>
          </a:p>
        </c:txPr>
        <c:crossAx val="138979968"/>
        <c:crosses val="autoZero"/>
        <c:auto val="1"/>
        <c:lblAlgn val="ctr"/>
        <c:lblOffset val="100"/>
        <c:noMultiLvlLbl val="0"/>
      </c:catAx>
      <c:valAx>
        <c:axId val="1389799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800">
                    <a:latin typeface="+mj-lt"/>
                  </a:defRPr>
                </a:pPr>
                <a:r>
                  <a:rPr lang="en-US" sz="800" dirty="0">
                    <a:latin typeface="+mj-lt"/>
                  </a:rPr>
                  <a:t>Relative cell area</a:t>
                </a:r>
              </a:p>
            </c:rich>
          </c:tx>
          <c:layout>
            <c:manualLayout>
              <c:xMode val="edge"/>
              <c:yMode val="edge"/>
              <c:x val="1.67876949126156E-3"/>
              <c:y val="0.235697848593528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+mj-lt"/>
              </a:defRPr>
            </a:pPr>
            <a:endParaRPr lang="en-US"/>
          </a:p>
        </c:txPr>
        <c:crossAx val="138978432"/>
        <c:crosses val="autoZero"/>
        <c:crossBetween val="between"/>
        <c:majorUnit val="0.4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781122466476901"/>
          <c:y val="6.0185185185185203E-2"/>
          <c:w val="0.725932816626084"/>
          <c:h val="0.801506279649929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Sheet1!$I$10:$J$10</c:f>
                <c:numCache>
                  <c:formatCode>General</c:formatCode>
                  <c:ptCount val="2"/>
                  <c:pt idx="0">
                    <c:v>4.3327003541987798E-2</c:v>
                  </c:pt>
                  <c:pt idx="1">
                    <c:v>5.1192294134556497E-2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Sheet1!$B$20:$C$20</c:f>
              <c:strCache>
                <c:ptCount val="2"/>
                <c:pt idx="0">
                  <c:v>EGFP</c:v>
                </c:pt>
                <c:pt idx="1">
                  <c:v>Kpnβ1-EGFP</c:v>
                </c:pt>
              </c:strCache>
            </c:strRef>
          </c:cat>
          <c:val>
            <c:numRef>
              <c:f>Sheet1!$B$21:$C$21</c:f>
              <c:numCache>
                <c:formatCode>General</c:formatCode>
                <c:ptCount val="2"/>
                <c:pt idx="0">
                  <c:v>1</c:v>
                </c:pt>
                <c:pt idx="1">
                  <c:v>1.2641975308641971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DA-4827-BD79-E0BD2D27A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006400"/>
        <c:axId val="40007936"/>
      </c:barChart>
      <c:catAx>
        <c:axId val="40006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+mj-lt"/>
              </a:defRPr>
            </a:pPr>
            <a:endParaRPr lang="en-US"/>
          </a:p>
        </c:txPr>
        <c:crossAx val="40007936"/>
        <c:crosses val="autoZero"/>
        <c:auto val="1"/>
        <c:lblAlgn val="ctr"/>
        <c:lblOffset val="100"/>
        <c:noMultiLvlLbl val="0"/>
      </c:catAx>
      <c:valAx>
        <c:axId val="40007936"/>
        <c:scaling>
          <c:orientation val="minMax"/>
          <c:max val="2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800">
                    <a:latin typeface="+mj-lt"/>
                  </a:defRPr>
                </a:pPr>
                <a:r>
                  <a:rPr lang="en-US" sz="800">
                    <a:latin typeface="+mj-lt"/>
                  </a:rPr>
                  <a:t>Relative adhesion</a:t>
                </a:r>
              </a:p>
            </c:rich>
          </c:tx>
          <c:layout>
            <c:manualLayout>
              <c:xMode val="edge"/>
              <c:yMode val="edge"/>
              <c:x val="2.23640213999108E-2"/>
              <c:y val="0.233088192409397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+mj-lt"/>
              </a:defRPr>
            </a:pPr>
            <a:endParaRPr lang="en-US"/>
          </a:p>
        </c:txPr>
        <c:crossAx val="40006400"/>
        <c:crosses val="autoZero"/>
        <c:crossBetween val="between"/>
        <c:majorUnit val="0.4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effectLst>
              <a:outerShdw sx="1000" sy="1000" rotWithShape="0">
                <a:srgbClr val="000000"/>
              </a:outerShdw>
            </a:effectLst>
          </c:spPr>
          <c:invertIfNegative val="0"/>
          <c:errBars>
            <c:errBarType val="plus"/>
            <c:errValType val="cust"/>
            <c:noEndCap val="0"/>
            <c:plus>
              <c:numRef>
                <c:f>'C:\var\folders\t9\rdq9978d23q_wjvpqp3c0gp0pdv6c9\T\com.microsoft.Outlook\Outlook Temp\[HeLa cyto extensions.xlsx]Sheet1'!$B$16:$C$16</c:f>
                <c:numCache>
                  <c:formatCode>General</c:formatCode>
                  <c:ptCount val="2"/>
                  <c:pt idx="0">
                    <c:v>0.38873012632302034</c:v>
                  </c:pt>
                  <c:pt idx="1">
                    <c:v>0.45825756949558394</c:v>
                  </c:pt>
                </c:numCache>
              </c:numRef>
            </c:plus>
            <c:minus>
              <c:numRef>
                <c:f>'C:\var\folders\t9\rdq9978d23q_wjvpqp3c0gp0pdv6c9\T\com.microsoft.Outlook\Outlook Temp\[HeLa cyto extensions.xlsx]Sheet1'!$B$16:$C$16</c:f>
                <c:numCache>
                  <c:formatCode>General</c:formatCode>
                  <c:ptCount val="2"/>
                  <c:pt idx="0">
                    <c:v>0.38873012632302034</c:v>
                  </c:pt>
                  <c:pt idx="1">
                    <c:v>0.45825756949558394</c:v>
                  </c:pt>
                </c:numCache>
              </c:numRef>
            </c:minus>
          </c:errBars>
          <c:cat>
            <c:strRef>
              <c:f>Sheet1!$B$5:$C$5</c:f>
              <c:strCache>
                <c:ptCount val="2"/>
                <c:pt idx="0">
                  <c:v>EGFP</c:v>
                </c:pt>
                <c:pt idx="1">
                  <c:v>Kpnβ1-EGFP</c:v>
                </c:pt>
              </c:strCache>
            </c:strRef>
          </c:cat>
          <c:val>
            <c:numRef>
              <c:f>Sheet1!$B$6:$C$6</c:f>
              <c:numCache>
                <c:formatCode>General</c:formatCode>
                <c:ptCount val="2"/>
                <c:pt idx="0">
                  <c:v>6.1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54-4611-B42F-3750F5050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307328"/>
        <c:axId val="40325504"/>
      </c:barChart>
      <c:catAx>
        <c:axId val="40307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40325504"/>
        <c:crosses val="autoZero"/>
        <c:auto val="1"/>
        <c:lblAlgn val="ctr"/>
        <c:lblOffset val="100"/>
        <c:noMultiLvlLbl val="0"/>
      </c:catAx>
      <c:valAx>
        <c:axId val="403255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800"/>
                </a:pPr>
                <a:r>
                  <a:rPr lang="en-US" sz="800"/>
                  <a:t>Number of cytoplasmic extensions/cell</a:t>
                </a:r>
              </a:p>
            </c:rich>
          </c:tx>
          <c:layout>
            <c:manualLayout>
              <c:xMode val="edge"/>
              <c:yMode val="edge"/>
              <c:x val="3.0620032960996201E-2"/>
              <c:y val="0.20881709786276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403073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684706980525071"/>
          <c:y val="5.1400554097404488E-2"/>
          <c:w val="0.79401535191959272"/>
          <c:h val="0.73444808982210552"/>
        </c:manualLayout>
      </c:layout>
      <c:barChart>
        <c:barDir val="col"/>
        <c:grouping val="clustered"/>
        <c:varyColors val="0"/>
        <c:ser>
          <c:idx val="0"/>
          <c:order val="0"/>
          <c:tx>
            <c:v>EGFP</c:v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(Sheet1!$G$3,Sheet1!$G$6,Sheet1!$G$9,Sheet1!$G$12)</c:f>
                <c:numCache>
                  <c:formatCode>General</c:formatCode>
                  <c:ptCount val="4"/>
                  <c:pt idx="0">
                    <c:v>30.529213949617596</c:v>
                  </c:pt>
                  <c:pt idx="1">
                    <c:v>11.101381884568436</c:v>
                  </c:pt>
                  <c:pt idx="2">
                    <c:v>8.1736477207727596</c:v>
                  </c:pt>
                  <c:pt idx="3">
                    <c:v>2.5028876463538694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Lit>
              <c:formatCode>General</c:formatCode>
              <c:ptCount val="4"/>
              <c:pt idx="0">
                <c:v>0</c:v>
              </c:pt>
              <c:pt idx="1">
                <c:v>3</c:v>
              </c:pt>
              <c:pt idx="2">
                <c:v>6</c:v>
              </c:pt>
              <c:pt idx="3">
                <c:v>24</c:v>
              </c:pt>
            </c:numLit>
          </c:cat>
          <c:val>
            <c:numRef>
              <c:f>(Sheet1!$F$3,Sheet1!$F$6,Sheet1!$F$9,Sheet1!$F$12)</c:f>
              <c:numCache>
                <c:formatCode>General</c:formatCode>
                <c:ptCount val="4"/>
                <c:pt idx="0">
                  <c:v>100</c:v>
                </c:pt>
                <c:pt idx="1">
                  <c:v>71.372761979881929</c:v>
                </c:pt>
                <c:pt idx="2">
                  <c:v>63.240417112808508</c:v>
                </c:pt>
                <c:pt idx="3">
                  <c:v>33.276153115336207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AB-4004-A1E6-2C440D4353A5}"/>
            </c:ext>
          </c:extLst>
        </c:ser>
        <c:ser>
          <c:idx val="1"/>
          <c:order val="1"/>
          <c:tx>
            <c:v>Kpnβ1-EGFP</c:v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(Sheet1!$R$3,Sheet1!$R$6,Sheet1!$R$9,Sheet1!$R$12)</c:f>
                <c:numCache>
                  <c:formatCode>General</c:formatCode>
                  <c:ptCount val="4"/>
                  <c:pt idx="0">
                    <c:v>14.216774842385096</c:v>
                  </c:pt>
                  <c:pt idx="1">
                    <c:v>6.2819115468148388</c:v>
                  </c:pt>
                  <c:pt idx="2">
                    <c:v>11.35543717861491</c:v>
                  </c:pt>
                  <c:pt idx="3">
                    <c:v>16.298466101524188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(Sheet1!$Q$3,Sheet1!$Q$6,Sheet1!$Q$9,Sheet1!$Q$12)</c:f>
              <c:numCache>
                <c:formatCode>General</c:formatCode>
                <c:ptCount val="4"/>
                <c:pt idx="0">
                  <c:v>100</c:v>
                </c:pt>
                <c:pt idx="1">
                  <c:v>70.881744141848074</c:v>
                </c:pt>
                <c:pt idx="2">
                  <c:v>63.786715695489271</c:v>
                </c:pt>
                <c:pt idx="3">
                  <c:v>27.336101228848271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AB-4004-A1E6-2C440D4353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379904"/>
        <c:axId val="40381824"/>
      </c:barChart>
      <c:catAx>
        <c:axId val="403799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post scratch (hours)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0381824"/>
        <c:crosses val="autoZero"/>
        <c:auto val="1"/>
        <c:lblAlgn val="ctr"/>
        <c:lblOffset val="100"/>
        <c:noMultiLvlLbl val="0"/>
      </c:catAx>
      <c:valAx>
        <c:axId val="403818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Gap (%)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03799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995933825200972"/>
          <c:y val="1.3505030621172356E-2"/>
          <c:w val="0.31004066174799016"/>
          <c:h val="0.167434383202099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53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1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83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5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70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4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5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3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28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29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8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C7BFC-A7E3-1143-8092-1A977D1AC26C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4BB93-A4F4-AD45-B3A1-BAAC14844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1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3.jpeg"/><Relationship Id="rId3" Type="http://schemas.openxmlformats.org/officeDocument/2006/relationships/image" Target="../media/image1.tiff"/><Relationship Id="rId21" Type="http://schemas.microsoft.com/office/2007/relationships/hdphoto" Target="../media/hdphoto2.wdp"/><Relationship Id="rId7" Type="http://schemas.openxmlformats.org/officeDocument/2006/relationships/chart" Target="../charts/chart2.xml"/><Relationship Id="rId12" Type="http://schemas.openxmlformats.org/officeDocument/2006/relationships/chart" Target="../charts/chart3.xml"/><Relationship Id="rId17" Type="http://schemas.openxmlformats.org/officeDocument/2006/relationships/image" Target="../media/image12.jpeg"/><Relationship Id="rId2" Type="http://schemas.openxmlformats.org/officeDocument/2006/relationships/chart" Target="../charts/chart1.xml"/><Relationship Id="rId16" Type="http://schemas.microsoft.com/office/2007/relationships/hdphoto" Target="../media/hdphoto1.wdp"/><Relationship Id="rId20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jpeg"/><Relationship Id="rId5" Type="http://schemas.openxmlformats.org/officeDocument/2006/relationships/image" Target="../media/image3.png"/><Relationship Id="rId15" Type="http://schemas.openxmlformats.org/officeDocument/2006/relationships/image" Target="../media/image11.jpeg"/><Relationship Id="rId23" Type="http://schemas.openxmlformats.org/officeDocument/2006/relationships/chart" Target="../charts/chart4.xml"/><Relationship Id="rId10" Type="http://schemas.openxmlformats.org/officeDocument/2006/relationships/image" Target="../media/image7.jpeg"/><Relationship Id="rId19" Type="http://schemas.openxmlformats.org/officeDocument/2006/relationships/image" Target="../media/image14.jpeg"/><Relationship Id="rId4" Type="http://schemas.openxmlformats.org/officeDocument/2006/relationships/image" Target="../media/image2.jpeg"/><Relationship Id="rId9" Type="http://schemas.openxmlformats.org/officeDocument/2006/relationships/image" Target="../media/image6.jpeg"/><Relationship Id="rId14" Type="http://schemas.openxmlformats.org/officeDocument/2006/relationships/image" Target="../media/image10.jpeg"/><Relationship Id="rId2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514" y="1056901"/>
            <a:ext cx="17378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00" b="1" dirty="0"/>
              <a:t>EGFP</a:t>
            </a:r>
            <a:endParaRPr lang="en-ZA" sz="1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78473" y="1056901"/>
            <a:ext cx="17562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00" b="1" dirty="0"/>
              <a:t>Kpn</a:t>
            </a:r>
            <a:r>
              <a:rPr lang="en-GB" sz="900" dirty="0"/>
              <a:t>β</a:t>
            </a:r>
            <a:r>
              <a:rPr lang="en-ZA" sz="900" b="1" dirty="0"/>
              <a:t>1-EGFP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045167"/>
              </p:ext>
            </p:extLst>
          </p:nvPr>
        </p:nvGraphicFramePr>
        <p:xfrm>
          <a:off x="4112333" y="1116513"/>
          <a:ext cx="2286794" cy="1693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5066288" y="1118905"/>
            <a:ext cx="797820" cy="261772"/>
            <a:chOff x="5909972" y="1101843"/>
            <a:chExt cx="325867" cy="261771"/>
          </a:xfrm>
        </p:grpSpPr>
        <p:sp>
          <p:nvSpPr>
            <p:cNvPr id="11" name="Left Bracket 10"/>
            <p:cNvSpPr/>
            <p:nvPr/>
          </p:nvSpPr>
          <p:spPr>
            <a:xfrm rot="5400000">
              <a:off x="6051678" y="1179454"/>
              <a:ext cx="45721" cy="322600"/>
            </a:xfrm>
            <a:prstGeom prst="leftBracket">
              <a:avLst/>
            </a:prstGeom>
            <a:noFill/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09972" y="1101843"/>
              <a:ext cx="3226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*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40665" y="1264160"/>
            <a:ext cx="3510767" cy="1431775"/>
            <a:chOff x="440665" y="565660"/>
            <a:chExt cx="3510767" cy="1431775"/>
          </a:xfrm>
        </p:grpSpPr>
        <p:pic>
          <p:nvPicPr>
            <p:cNvPr id="4" name="Picture 3" descr="CaSki EGFP.tiff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0665" y="565660"/>
              <a:ext cx="1737808" cy="143177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" name="Picture 4" descr="CaSki pool 1 2.tiff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13624" y="565660"/>
              <a:ext cx="1737808" cy="1431775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3" name="Group 12"/>
            <p:cNvGrpSpPr/>
            <p:nvPr/>
          </p:nvGrpSpPr>
          <p:grpSpPr>
            <a:xfrm>
              <a:off x="1804807" y="1765551"/>
              <a:ext cx="349142" cy="176133"/>
              <a:chOff x="5210326" y="4275244"/>
              <a:chExt cx="349142" cy="176133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5269831" y="4370904"/>
                <a:ext cx="234222" cy="80473"/>
                <a:chOff x="5269831" y="4370904"/>
                <a:chExt cx="234222" cy="80473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5272049" y="4410927"/>
                  <a:ext cx="229526" cy="0"/>
                </a:xfrm>
                <a:prstGeom prst="line">
                  <a:avLst/>
                </a:prstGeom>
                <a:ln w="63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5269831" y="4370904"/>
                  <a:ext cx="1" cy="8047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5504052" y="4370904"/>
                  <a:ext cx="1" cy="80473"/>
                </a:xfrm>
                <a:prstGeom prst="line">
                  <a:avLst/>
                </a:prstGeom>
                <a:ln w="63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TextBox 14"/>
              <p:cNvSpPr txBox="1"/>
              <p:nvPr/>
            </p:nvSpPr>
            <p:spPr>
              <a:xfrm>
                <a:off x="5210326" y="4275244"/>
                <a:ext cx="34914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00" dirty="0"/>
                  <a:t>50</a:t>
                </a:r>
                <a:r>
                  <a:rPr lang="en-GB" sz="500" dirty="0">
                    <a:sym typeface="Symbol"/>
                  </a:rPr>
                  <a:t></a:t>
                </a:r>
                <a:r>
                  <a:rPr lang="en-GB" sz="500" dirty="0"/>
                  <a:t>M</a:t>
                </a:r>
                <a:endParaRPr lang="en-US" sz="500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3577049" y="1771166"/>
              <a:ext cx="349142" cy="176133"/>
              <a:chOff x="5210326" y="4275244"/>
              <a:chExt cx="349142" cy="176133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5269831" y="4370904"/>
                <a:ext cx="234222" cy="80473"/>
                <a:chOff x="5269831" y="4370904"/>
                <a:chExt cx="234222" cy="80473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5272049" y="4410927"/>
                  <a:ext cx="229526" cy="0"/>
                </a:xfrm>
                <a:prstGeom prst="line">
                  <a:avLst/>
                </a:prstGeom>
                <a:ln w="63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5269831" y="4370904"/>
                  <a:ext cx="1" cy="8047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5504052" y="4370904"/>
                  <a:ext cx="1" cy="80473"/>
                </a:xfrm>
                <a:prstGeom prst="line">
                  <a:avLst/>
                </a:prstGeom>
                <a:ln w="63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TextBox 20"/>
              <p:cNvSpPr txBox="1"/>
              <p:nvPr/>
            </p:nvSpPr>
            <p:spPr>
              <a:xfrm>
                <a:off x="5210326" y="4275244"/>
                <a:ext cx="34914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00" dirty="0"/>
                  <a:t>50</a:t>
                </a:r>
                <a:r>
                  <a:rPr lang="en-GB" sz="500" dirty="0">
                    <a:sym typeface="Symbol"/>
                  </a:rPr>
                  <a:t></a:t>
                </a:r>
                <a:r>
                  <a:rPr lang="en-GB" sz="500" dirty="0"/>
                  <a:t>M</a:t>
                </a:r>
                <a:endParaRPr lang="en-US" sz="500" dirty="0"/>
              </a:p>
            </p:txBody>
          </p:sp>
        </p:grp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4775" y="3145453"/>
            <a:ext cx="1731416" cy="135259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653" y="3145453"/>
            <a:ext cx="1743699" cy="1352593"/>
          </a:xfrm>
          <a:prstGeom prst="rect">
            <a:avLst/>
          </a:prstGeom>
        </p:spPr>
      </p:pic>
      <p:grpSp>
        <p:nvGrpSpPr>
          <p:cNvPr id="67" name="Group 66"/>
          <p:cNvGrpSpPr/>
          <p:nvPr/>
        </p:nvGrpSpPr>
        <p:grpSpPr>
          <a:xfrm>
            <a:off x="1844118" y="4233146"/>
            <a:ext cx="349142" cy="226248"/>
            <a:chOff x="5238301" y="4225129"/>
            <a:chExt cx="349142" cy="226248"/>
          </a:xfrm>
        </p:grpSpPr>
        <p:grpSp>
          <p:nvGrpSpPr>
            <p:cNvPr id="68" name="Group 67"/>
            <p:cNvGrpSpPr/>
            <p:nvPr/>
          </p:nvGrpSpPr>
          <p:grpSpPr>
            <a:xfrm>
              <a:off x="5334494" y="4370904"/>
              <a:ext cx="169559" cy="80473"/>
              <a:chOff x="5334494" y="4370904"/>
              <a:chExt cx="169559" cy="80473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>
                <a:off x="5334494" y="4410927"/>
                <a:ext cx="167081" cy="0"/>
              </a:xfrm>
              <a:prstGeom prst="line">
                <a:avLst/>
              </a:prstGeom>
              <a:ln w="635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5336971" y="4370904"/>
                <a:ext cx="1" cy="80473"/>
              </a:xfrm>
              <a:prstGeom prst="line">
                <a:avLst/>
              </a:prstGeom>
              <a:ln w="635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5504052" y="4370904"/>
                <a:ext cx="1" cy="80473"/>
              </a:xfrm>
              <a:prstGeom prst="line">
                <a:avLst/>
              </a:prstGeom>
              <a:ln w="635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xtBox 68"/>
            <p:cNvSpPr txBox="1"/>
            <p:nvPr/>
          </p:nvSpPr>
          <p:spPr>
            <a:xfrm>
              <a:off x="5238301" y="4225129"/>
              <a:ext cx="34914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" dirty="0">
                  <a:solidFill>
                    <a:srgbClr val="FF0000"/>
                  </a:solidFill>
                </a:rPr>
                <a:t>10</a:t>
              </a:r>
              <a:r>
                <a:rPr lang="en-GB" sz="500" dirty="0">
                  <a:solidFill>
                    <a:srgbClr val="FF0000"/>
                  </a:solidFill>
                  <a:sym typeface="Symbol"/>
                </a:rPr>
                <a:t></a:t>
              </a:r>
              <a:r>
                <a:rPr lang="en-GB" sz="500" dirty="0">
                  <a:solidFill>
                    <a:srgbClr val="FF0000"/>
                  </a:solidFill>
                </a:rPr>
                <a:t>M</a:t>
              </a:r>
              <a:endParaRPr lang="en-US" sz="5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597623" y="4263363"/>
            <a:ext cx="349142" cy="199008"/>
            <a:chOff x="5238301" y="4252369"/>
            <a:chExt cx="349142" cy="199008"/>
          </a:xfrm>
        </p:grpSpPr>
        <p:grpSp>
          <p:nvGrpSpPr>
            <p:cNvPr id="74" name="Group 73"/>
            <p:cNvGrpSpPr/>
            <p:nvPr/>
          </p:nvGrpSpPr>
          <p:grpSpPr>
            <a:xfrm>
              <a:off x="5334494" y="4370904"/>
              <a:ext cx="169559" cy="80473"/>
              <a:chOff x="5334494" y="4370904"/>
              <a:chExt cx="169559" cy="80473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5334494" y="4410927"/>
                <a:ext cx="167081" cy="0"/>
              </a:xfrm>
              <a:prstGeom prst="line">
                <a:avLst/>
              </a:prstGeom>
              <a:ln w="635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5336971" y="4370904"/>
                <a:ext cx="1" cy="80473"/>
              </a:xfrm>
              <a:prstGeom prst="line">
                <a:avLst/>
              </a:prstGeom>
              <a:ln w="635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5504052" y="4370904"/>
                <a:ext cx="1" cy="80473"/>
              </a:xfrm>
              <a:prstGeom prst="line">
                <a:avLst/>
              </a:prstGeom>
              <a:ln w="635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/>
            <p:cNvSpPr txBox="1"/>
            <p:nvPr/>
          </p:nvSpPr>
          <p:spPr>
            <a:xfrm>
              <a:off x="5238301" y="4252369"/>
              <a:ext cx="34914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" dirty="0">
                  <a:solidFill>
                    <a:srgbClr val="FF0000"/>
                  </a:solidFill>
                </a:rPr>
                <a:t>10</a:t>
              </a:r>
              <a:r>
                <a:rPr lang="en-GB" sz="500" dirty="0">
                  <a:solidFill>
                    <a:srgbClr val="FF0000"/>
                  </a:solidFill>
                  <a:sym typeface="Symbol"/>
                </a:rPr>
                <a:t></a:t>
              </a:r>
              <a:r>
                <a:rPr lang="en-GB" sz="500" dirty="0">
                  <a:solidFill>
                    <a:srgbClr val="FF0000"/>
                  </a:solidFill>
                </a:rPr>
                <a:t>M</a:t>
              </a:r>
              <a:endParaRPr lang="en-US" sz="5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5139360" y="2934217"/>
            <a:ext cx="797818" cy="261772"/>
            <a:chOff x="5909972" y="1101843"/>
            <a:chExt cx="325866" cy="261771"/>
          </a:xfrm>
        </p:grpSpPr>
        <p:sp>
          <p:nvSpPr>
            <p:cNvPr id="81" name="Left Bracket 80"/>
            <p:cNvSpPr/>
            <p:nvPr/>
          </p:nvSpPr>
          <p:spPr>
            <a:xfrm rot="5400000">
              <a:off x="6051677" y="1179454"/>
              <a:ext cx="45721" cy="322600"/>
            </a:xfrm>
            <a:prstGeom prst="leftBracket">
              <a:avLst/>
            </a:prstGeom>
            <a:noFill/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909972" y="1101843"/>
              <a:ext cx="3226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*</a:t>
              </a:r>
            </a:p>
          </p:txBody>
        </p:sp>
      </p:grpSp>
      <p:graphicFrame>
        <p:nvGraphicFramePr>
          <p:cNvPr id="83" name="Chart 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409442"/>
              </p:ext>
            </p:extLst>
          </p:nvPr>
        </p:nvGraphicFramePr>
        <p:xfrm>
          <a:off x="480712" y="5058925"/>
          <a:ext cx="2332720" cy="1817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86" name="Group 85"/>
          <p:cNvGrpSpPr/>
          <p:nvPr/>
        </p:nvGrpSpPr>
        <p:grpSpPr>
          <a:xfrm>
            <a:off x="1480157" y="5224352"/>
            <a:ext cx="816009" cy="261771"/>
            <a:chOff x="5909972" y="1101843"/>
            <a:chExt cx="325867" cy="261771"/>
          </a:xfrm>
        </p:grpSpPr>
        <p:sp>
          <p:nvSpPr>
            <p:cNvPr id="87" name="Left Bracket 86"/>
            <p:cNvSpPr/>
            <p:nvPr/>
          </p:nvSpPr>
          <p:spPr>
            <a:xfrm rot="5400000">
              <a:off x="6051678" y="1179454"/>
              <a:ext cx="45721" cy="322600"/>
            </a:xfrm>
            <a:prstGeom prst="leftBracket">
              <a:avLst/>
            </a:prstGeom>
            <a:noFill/>
            <a:ln w="63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909972" y="1101843"/>
              <a:ext cx="3226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*</a:t>
              </a:r>
            </a:p>
          </p:txBody>
        </p:sp>
      </p:grpSp>
      <p:sp>
        <p:nvSpPr>
          <p:cNvPr id="93" name="Text Box 5"/>
          <p:cNvSpPr txBox="1"/>
          <p:nvPr/>
        </p:nvSpPr>
        <p:spPr>
          <a:xfrm>
            <a:off x="4978271" y="5262443"/>
            <a:ext cx="1088390" cy="448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5" name="Text Box 9"/>
          <p:cNvSpPr txBox="1"/>
          <p:nvPr/>
        </p:nvSpPr>
        <p:spPr>
          <a:xfrm rot="16200000">
            <a:off x="1319423" y="6511123"/>
            <a:ext cx="1428115" cy="262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6" name="Text Box 10"/>
          <p:cNvSpPr txBox="1"/>
          <p:nvPr/>
        </p:nvSpPr>
        <p:spPr>
          <a:xfrm rot="16200000">
            <a:off x="892182" y="6511125"/>
            <a:ext cx="1427480" cy="262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grpSp>
        <p:nvGrpSpPr>
          <p:cNvPr id="113" name="Group 112"/>
          <p:cNvGrpSpPr/>
          <p:nvPr/>
        </p:nvGrpSpPr>
        <p:grpSpPr>
          <a:xfrm>
            <a:off x="3888325" y="4430261"/>
            <a:ext cx="2829885" cy="2334613"/>
            <a:chOff x="3939125" y="4519161"/>
            <a:chExt cx="2829885" cy="2334613"/>
          </a:xfrm>
        </p:grpSpPr>
        <p:pic>
          <p:nvPicPr>
            <p:cNvPr id="89" name="Picture 88" descr="CaSki stables adhesion proteins (13.9.16).jpeg"/>
            <p:cNvPicPr>
              <a:picLocks noChangeAspect="1"/>
            </p:cNvPicPr>
            <p:nvPr/>
          </p:nvPicPr>
          <p:blipFill rotWithShape="1">
            <a:blip r:embed="rId8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39125" y="6559760"/>
              <a:ext cx="842880" cy="29401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0" name="Picture 89" descr="CaSki stables adhesion proteins (13.9.16).jpeg"/>
            <p:cNvPicPr>
              <a:picLocks noChangeAspect="1"/>
            </p:cNvPicPr>
            <p:nvPr/>
          </p:nvPicPr>
          <p:blipFill rotWithShape="1">
            <a:blip r:embed="rId9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976" b="1"/>
            <a:stretch/>
          </p:blipFill>
          <p:spPr>
            <a:xfrm>
              <a:off x="3943952" y="6207894"/>
              <a:ext cx="838053" cy="2949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1" name="Picture 90" descr="CaSki stables adhesion proteins (13.9.16).jpeg"/>
            <p:cNvPicPr>
              <a:picLocks noChangeAspect="1"/>
            </p:cNvPicPr>
            <p:nvPr/>
          </p:nvPicPr>
          <p:blipFill rotWithShape="1">
            <a:blip r:embed="rId10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0601"/>
            <a:stretch/>
          </p:blipFill>
          <p:spPr>
            <a:xfrm>
              <a:off x="3943952" y="5810494"/>
              <a:ext cx="831265" cy="34047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2" name="Picture 91" descr="pEFIRES transfection and CaSki KpnB1 (13.9.16).jpeg"/>
            <p:cNvPicPr>
              <a:picLocks noChangeAspect="1"/>
            </p:cNvPicPr>
            <p:nvPr/>
          </p:nvPicPr>
          <p:blipFill rotWithShape="1">
            <a:blip r:embed="rId11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42824" y="5383649"/>
              <a:ext cx="832632" cy="3699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0" name="TextBox 99"/>
            <p:cNvSpPr txBox="1"/>
            <p:nvPr/>
          </p:nvSpPr>
          <p:spPr>
            <a:xfrm>
              <a:off x="4738685" y="5375534"/>
              <a:ext cx="109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err="1"/>
                <a:t>Kpn</a:t>
              </a:r>
              <a:r>
                <a:rPr lang="en-GB" sz="800" b="1" dirty="0"/>
                <a:t>β</a:t>
              </a:r>
              <a:r>
                <a:rPr lang="en-US" sz="800" b="1" dirty="0"/>
                <a:t>1-EGFP</a:t>
              </a:r>
            </a:p>
            <a:p>
              <a:endParaRPr lang="en-US" sz="200" b="1" dirty="0"/>
            </a:p>
            <a:p>
              <a:r>
                <a:rPr lang="en-US" sz="800" b="1" dirty="0"/>
                <a:t>KpnB1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4738685" y="5852967"/>
              <a:ext cx="201199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/>
                <a:t>E-cadherin 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740450" y="6234698"/>
              <a:ext cx="201199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err="1"/>
                <a:t>Vimentin</a:t>
              </a:r>
              <a:endParaRPr lang="en-US" sz="800" b="1" dirty="0"/>
            </a:p>
          </p:txBody>
        </p:sp>
        <p:sp>
          <p:nvSpPr>
            <p:cNvPr id="103" name="TextBox 102"/>
            <p:cNvSpPr txBox="1"/>
            <p:nvPr/>
          </p:nvSpPr>
          <p:spPr>
            <a:xfrm rot="16200000">
              <a:off x="4088947" y="4839241"/>
              <a:ext cx="87099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/>
                <a:t>Kpn</a:t>
              </a:r>
              <a:r>
                <a:rPr lang="en-US" sz="800" dirty="0"/>
                <a:t>β1</a:t>
              </a:r>
              <a:r>
                <a:rPr lang="en-US" sz="900" dirty="0"/>
                <a:t>-EGFP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 rot="16200000">
              <a:off x="3866494" y="5015492"/>
              <a:ext cx="5338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EGFP</a:t>
              </a:r>
              <a:endParaRPr lang="en-US" sz="900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4757011" y="6597852"/>
              <a:ext cx="201199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/>
                <a:t>GAPDH</a:t>
              </a:r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85181" y="894263"/>
            <a:ext cx="28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A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958581" y="894263"/>
            <a:ext cx="28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85181" y="2837676"/>
            <a:ext cx="28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961062" y="2833609"/>
            <a:ext cx="28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85181" y="4837066"/>
            <a:ext cx="28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E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3397632" y="4837066"/>
            <a:ext cx="28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1768788" y="383327"/>
            <a:ext cx="2941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Supplementary Figure 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29329" y="2910554"/>
            <a:ext cx="17378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00" b="1" dirty="0"/>
              <a:t>EGFP</a:t>
            </a:r>
            <a:endParaRPr lang="en-ZA" sz="1000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2202288" y="2910554"/>
            <a:ext cx="17562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00" b="1" dirty="0"/>
              <a:t>Kpn</a:t>
            </a:r>
            <a:r>
              <a:rPr lang="en-GB" sz="900" dirty="0"/>
              <a:t>β</a:t>
            </a:r>
            <a:r>
              <a:rPr lang="en-ZA" sz="900" b="1" dirty="0"/>
              <a:t>1-EGFP</a:t>
            </a:r>
          </a:p>
        </p:txBody>
      </p:sp>
      <p:graphicFrame>
        <p:nvGraphicFramePr>
          <p:cNvPr id="97" name="Chart 9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289269"/>
              </p:ext>
            </p:extLst>
          </p:nvPr>
        </p:nvGraphicFramePr>
        <p:xfrm>
          <a:off x="4113127" y="3059662"/>
          <a:ext cx="2286000" cy="1691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-445654" y="7439955"/>
            <a:ext cx="4852624" cy="1693848"/>
            <a:chOff x="-1331622" y="7277211"/>
            <a:chExt cx="7961805" cy="2729974"/>
          </a:xfrm>
        </p:grpSpPr>
        <p:pic>
          <p:nvPicPr>
            <p:cNvPr id="79" name="Picture 3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5531" y="7609853"/>
              <a:ext cx="1524918" cy="1131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8" name="Picture 5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1522" y="7609851"/>
              <a:ext cx="1524918" cy="1131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9" name="Picture 6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2589" y="7593273"/>
              <a:ext cx="1527594" cy="1145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4" name="Picture 7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933" y="8837206"/>
              <a:ext cx="1524920" cy="1143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5" name="Picture 8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5529" y="8837206"/>
              <a:ext cx="1524918" cy="1143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6" name="Picture 9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1522" y="8837206"/>
              <a:ext cx="1559283" cy="1169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7" name="Picture 10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3370" y="8837206"/>
              <a:ext cx="1516806" cy="1169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8" name="Picture 4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419" y="7609853"/>
              <a:ext cx="1508432" cy="1131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9" name="TextBox 118"/>
            <p:cNvSpPr txBox="1"/>
            <p:nvPr/>
          </p:nvSpPr>
          <p:spPr>
            <a:xfrm>
              <a:off x="-295410" y="7920631"/>
              <a:ext cx="720080" cy="347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800" b="1" dirty="0"/>
                <a:t>EGFP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91979" y="7277211"/>
              <a:ext cx="1025993" cy="347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b="1" dirty="0"/>
                <a:t>0 hour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957908" y="7277211"/>
              <a:ext cx="1440159" cy="347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b="1" dirty="0"/>
                <a:t>3 hours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646330" y="7277211"/>
              <a:ext cx="1145660" cy="347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b="1" dirty="0"/>
                <a:t>6 hours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349948" y="7277211"/>
              <a:ext cx="1032875" cy="347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b="1" dirty="0"/>
                <a:t>24 hours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-1331622" y="9214932"/>
              <a:ext cx="1756293" cy="347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ZA" sz="800" b="1" dirty="0"/>
                <a:t>Kpn</a:t>
              </a:r>
              <a:r>
                <a:rPr lang="en-GB" sz="800" dirty="0"/>
                <a:t>β</a:t>
              </a:r>
              <a:r>
                <a:rPr lang="en-ZA" sz="800" b="1" dirty="0"/>
                <a:t>1-EGFP</a:t>
              </a:r>
            </a:p>
          </p:txBody>
        </p:sp>
      </p:grpSp>
      <p:graphicFrame>
        <p:nvGraphicFramePr>
          <p:cNvPr id="126" name="Chart 1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224765"/>
              </p:ext>
            </p:extLst>
          </p:nvPr>
        </p:nvGraphicFramePr>
        <p:xfrm>
          <a:off x="4494903" y="7579324"/>
          <a:ext cx="2322576" cy="1554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127" name="TextBox 126"/>
          <p:cNvSpPr txBox="1"/>
          <p:nvPr/>
        </p:nvSpPr>
        <p:spPr>
          <a:xfrm>
            <a:off x="85181" y="7182750"/>
            <a:ext cx="28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G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473643" y="7182750"/>
            <a:ext cx="28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53708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4801</TotalTime>
  <Words>74</Words>
  <Application>Microsoft Office PowerPoint</Application>
  <PresentationFormat>A4 Paper (210x297 mm)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Carden</dc:creator>
  <cp:lastModifiedBy>Virna Leaner</cp:lastModifiedBy>
  <cp:revision>132</cp:revision>
  <cp:lastPrinted>2017-07-07T09:19:44Z</cp:lastPrinted>
  <dcterms:created xsi:type="dcterms:W3CDTF">2017-03-31T09:11:36Z</dcterms:created>
  <dcterms:modified xsi:type="dcterms:W3CDTF">2018-09-21T10:16:39Z</dcterms:modified>
</cp:coreProperties>
</file>