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7" d="100"/>
          <a:sy n="57" d="100"/>
        </p:scale>
        <p:origin x="2688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arah's%20paper\Ronke_caski%20overexpressing%20cells%20pifithrin%20+%20cisplatin%2024%20hours%203008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arah's%20paper\Ronke_caski%20overexpressing%20cells%20pifithrin%20+%20cisplatin%2024%20hours%2030081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arah's%20paper\CaSki_GFP_CDDP_18.09.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arah's%20paper\CaSki_KpnB1-GFP_CDDP_18.09.18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EGFP</a:t>
            </a:r>
          </a:p>
        </c:rich>
      </c:tx>
      <c:layout>
        <c:manualLayout>
          <c:xMode val="edge"/>
          <c:yMode val="edge"/>
          <c:x val="0.43262391114154208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8282028605120013"/>
          <c:y val="4.8445139210539861E-2"/>
          <c:w val="0.7499310548138004"/>
          <c:h val="0.73768398435489679"/>
        </c:manualLayout>
      </c:layout>
      <c:barChart>
        <c:barDir val="col"/>
        <c:grouping val="clustered"/>
        <c:varyColors val="0"/>
        <c:ser>
          <c:idx val="0"/>
          <c:order val="0"/>
          <c:tx>
            <c:v>-Pifithrin α</c:v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(Sheet1!$K$12,Sheet1!$K$14,Sheet1!$K$15,Sheet1!$K$16)</c:f>
                <c:numCache>
                  <c:formatCode>General</c:formatCode>
                  <c:ptCount val="4"/>
                  <c:pt idx="0">
                    <c:v>7.0697083832627306E-3</c:v>
                  </c:pt>
                  <c:pt idx="1">
                    <c:v>2.1209125149788191E-2</c:v>
                  </c:pt>
                  <c:pt idx="2">
                    <c:v>3.6314233681278674E-2</c:v>
                  </c:pt>
                  <c:pt idx="3">
                    <c:v>4.7707941414103672E-2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(Sheet1!$J$12,Sheet1!$J$14,Sheet1!$J$15,Sheet1!$J$16)</c:f>
              <c:numCache>
                <c:formatCode>0.000</c:formatCode>
                <c:ptCount val="4"/>
                <c:pt idx="0">
                  <c:v>1.0019607843137255</c:v>
                </c:pt>
                <c:pt idx="1">
                  <c:v>0.95294117647058818</c:v>
                </c:pt>
                <c:pt idx="2">
                  <c:v>0.75098039215686274</c:v>
                </c:pt>
                <c:pt idx="3">
                  <c:v>0.70392156862745092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F-40E4-80C7-75727D9EC4B7}"/>
            </c:ext>
          </c:extLst>
        </c:ser>
        <c:ser>
          <c:idx val="1"/>
          <c:order val="1"/>
          <c:tx>
            <c:v>+Pifithrin α</c:v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(Sheet1!$K$13,Sheet1!$K$17,Sheet1!$K$18,Sheet1!$K$19)</c:f>
                <c:numCache>
                  <c:formatCode>General</c:formatCode>
                  <c:ptCount val="4"/>
                  <c:pt idx="0">
                    <c:v>9.0004058176694143E-2</c:v>
                  </c:pt>
                  <c:pt idx="1">
                    <c:v>1.5563243006262311E-2</c:v>
                  </c:pt>
                  <c:pt idx="2">
                    <c:v>5.3049997092034035E-2</c:v>
                  </c:pt>
                  <c:pt idx="3">
                    <c:v>1.6049711317396975E-2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(Sheet1!$J$13,Sheet1!$J$17,Sheet1!$J$18,Sheet1!$J$19)</c:f>
              <c:numCache>
                <c:formatCode>0.000</c:formatCode>
                <c:ptCount val="4"/>
                <c:pt idx="0">
                  <c:v>1.3960784313725487</c:v>
                </c:pt>
                <c:pt idx="1">
                  <c:v>1.1529411764705881</c:v>
                </c:pt>
                <c:pt idx="2">
                  <c:v>0.85294117647058831</c:v>
                </c:pt>
                <c:pt idx="3">
                  <c:v>0.7431372549019607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5F-40E4-80C7-75727D9EC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391168"/>
        <c:axId val="205345536"/>
      </c:barChart>
      <c:catAx>
        <c:axId val="204391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conc. Cisplatin (µM)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05345536"/>
        <c:crosses val="autoZero"/>
        <c:auto val="1"/>
        <c:lblAlgn val="ctr"/>
        <c:lblOffset val="100"/>
        <c:noMultiLvlLbl val="0"/>
      </c:catAx>
      <c:valAx>
        <c:axId val="2053455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cell number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204391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929105329225156"/>
          <c:y val="3.5277420291546097E-3"/>
          <c:w val="0.35070894670774849"/>
          <c:h val="0.2110332222509640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Kpn</a:t>
            </a:r>
            <a:r>
              <a:rPr lang="el-GR"/>
              <a:t>β1-</a:t>
            </a:r>
            <a:r>
              <a:rPr lang="en-US"/>
              <a:t>EGFP</a:t>
            </a:r>
          </a:p>
        </c:rich>
      </c:tx>
      <c:layout>
        <c:manualLayout>
          <c:xMode val="edge"/>
          <c:yMode val="edge"/>
          <c:x val="0.3221466202594240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678163870820496"/>
          <c:y val="4.027520457001698E-2"/>
          <c:w val="0.7559697021567956"/>
          <c:h val="0.73884964747053672"/>
        </c:manualLayout>
      </c:layout>
      <c:barChart>
        <c:barDir val="col"/>
        <c:grouping val="clustered"/>
        <c:varyColors val="0"/>
        <c:ser>
          <c:idx val="0"/>
          <c:order val="0"/>
          <c:tx>
            <c:v>-Pifithrin α</c:v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(Sheet1!$K$23,Sheet1!$K$25,Sheet1!$K$26,Sheet1!$K$27)</c:f>
                <c:numCache>
                  <c:formatCode>General</c:formatCode>
                  <c:ptCount val="4"/>
                  <c:pt idx="0">
                    <c:v>3.5879248650843534E-2</c:v>
                  </c:pt>
                  <c:pt idx="1">
                    <c:v>5.3718199883654297E-2</c:v>
                  </c:pt>
                  <c:pt idx="2">
                    <c:v>4.6489581404206316E-2</c:v>
                  </c:pt>
                  <c:pt idx="3">
                    <c:v>2.4056261216234373E-2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(Sheet1!$J$23,Sheet1!$J$25,Sheet1!$J$26,Sheet1!$J$27)</c:f>
              <c:numCache>
                <c:formatCode>0.000</c:formatCode>
                <c:ptCount val="4"/>
                <c:pt idx="0">
                  <c:v>1</c:v>
                </c:pt>
                <c:pt idx="1">
                  <c:v>0.87301587301587291</c:v>
                </c:pt>
                <c:pt idx="2">
                  <c:v>0.72023809523809512</c:v>
                </c:pt>
                <c:pt idx="3">
                  <c:v>0.62499999999999989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C9-4CF5-92C1-56AC00B1057C}"/>
            </c:ext>
          </c:extLst>
        </c:ser>
        <c:ser>
          <c:idx val="1"/>
          <c:order val="1"/>
          <c:tx>
            <c:v>+Pifithrin α</c:v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(Sheet1!$K$24,Sheet1!$K$28,Sheet1!$K$29,Sheet1!$K$30)</c:f>
                <c:numCache>
                  <c:formatCode>General</c:formatCode>
                  <c:ptCount val="4"/>
                  <c:pt idx="0">
                    <c:v>6.7606051735717598E-2</c:v>
                  </c:pt>
                  <c:pt idx="1">
                    <c:v>8.5731736906620212E-2</c:v>
                  </c:pt>
                  <c:pt idx="2">
                    <c:v>6.7693341703302073E-2</c:v>
                  </c:pt>
                  <c:pt idx="3">
                    <c:v>3.2783158019560159E-2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(Sheet1!$J$24,Sheet1!$J$28,Sheet1!$J$29,Sheet1!$J$30)</c:f>
              <c:numCache>
                <c:formatCode>0.000</c:formatCode>
                <c:ptCount val="4"/>
                <c:pt idx="0">
                  <c:v>1.3392857142857142</c:v>
                </c:pt>
                <c:pt idx="1">
                  <c:v>1.2222222222222221</c:v>
                </c:pt>
                <c:pt idx="2">
                  <c:v>0.95238095238095233</c:v>
                </c:pt>
                <c:pt idx="3">
                  <c:v>0.7321428571428571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C9-4CF5-92C1-56AC00B10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74496"/>
        <c:axId val="42076416"/>
      </c:barChart>
      <c:catAx>
        <c:axId val="42074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conc. Cisplatin (µM)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076416"/>
        <c:crosses val="autoZero"/>
        <c:auto val="1"/>
        <c:lblAlgn val="ctr"/>
        <c:lblOffset val="100"/>
        <c:noMultiLvlLbl val="0"/>
      </c:catAx>
      <c:valAx>
        <c:axId val="420764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cell number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420744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552293735022252"/>
          <c:y val="3.5277420291546097E-3"/>
          <c:w val="0.31447706264977748"/>
          <c:h val="0.2110332222509640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EGFP</a:t>
            </a:r>
          </a:p>
        </c:rich>
      </c:tx>
      <c:layout>
        <c:manualLayout>
          <c:xMode val="edge"/>
          <c:yMode val="edge"/>
          <c:x val="0.43262391114154208"/>
          <c:y val="8.1699346405228763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8017564380539389"/>
          <c:y val="5.1400554097404488E-2"/>
          <c:w val="0.78783902012248463"/>
          <c:h val="0.73444808982210552"/>
        </c:manualLayout>
      </c:layout>
      <c:barChart>
        <c:barDir val="col"/>
        <c:grouping val="clustered"/>
        <c:varyColors val="0"/>
        <c:ser>
          <c:idx val="0"/>
          <c:order val="0"/>
          <c:tx>
            <c:v>ctl siRNA</c:v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Sheet1!$C$14:$F$14</c:f>
                <c:numCache>
                  <c:formatCode>General</c:formatCode>
                  <c:ptCount val="4"/>
                  <c:pt idx="0">
                    <c:v>2.8205081957437809E-2</c:v>
                  </c:pt>
                  <c:pt idx="1">
                    <c:v>2.4874544189191796E-2</c:v>
                  </c:pt>
                  <c:pt idx="2">
                    <c:v>2.3161921996687602E-2</c:v>
                  </c:pt>
                  <c:pt idx="3">
                    <c:v>2.3246063998348294E-2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Sheet1!$C$13:$F$13</c:f>
              <c:numCache>
                <c:formatCode>General</c:formatCode>
                <c:ptCount val="4"/>
                <c:pt idx="0">
                  <c:v>1.0000000000000004</c:v>
                </c:pt>
                <c:pt idx="1">
                  <c:v>0.924060751398881</c:v>
                </c:pt>
                <c:pt idx="2">
                  <c:v>0.83413269384492439</c:v>
                </c:pt>
                <c:pt idx="3">
                  <c:v>0.83546496136424209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1B-472A-872D-1A3A251A8EF7}"/>
            </c:ext>
          </c:extLst>
        </c:ser>
        <c:ser>
          <c:idx val="1"/>
          <c:order val="1"/>
          <c:tx>
            <c:v>p21 siRNA</c:v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Sheet1!$G$14:$J$14</c:f>
                <c:numCache>
                  <c:formatCode>General</c:formatCode>
                  <c:ptCount val="4"/>
                  <c:pt idx="0">
                    <c:v>1.5260134360006788E-2</c:v>
                  </c:pt>
                  <c:pt idx="1">
                    <c:v>5.9333787026968801E-2</c:v>
                  </c:pt>
                  <c:pt idx="2">
                    <c:v>6.6123968217119369E-2</c:v>
                  </c:pt>
                  <c:pt idx="3">
                    <c:v>4.1172239876283691E-2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Sheet1!$G$13:$J$13</c:f>
              <c:numCache>
                <c:formatCode>General</c:formatCode>
                <c:ptCount val="4"/>
                <c:pt idx="0">
                  <c:v>1.1132427391420199</c:v>
                </c:pt>
                <c:pt idx="1">
                  <c:v>0.9100719424460435</c:v>
                </c:pt>
                <c:pt idx="2">
                  <c:v>0.74287236877164942</c:v>
                </c:pt>
                <c:pt idx="3">
                  <c:v>0.62629896083133496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1B-472A-872D-1A3A251A8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31840"/>
        <c:axId val="42133760"/>
      </c:barChart>
      <c:catAx>
        <c:axId val="42131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conc. Cisplatin (µM)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133760"/>
        <c:crosses val="autoZero"/>
        <c:auto val="1"/>
        <c:lblAlgn val="ctr"/>
        <c:lblOffset val="100"/>
        <c:noMultiLvlLbl val="0"/>
      </c:catAx>
      <c:valAx>
        <c:axId val="421337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cell number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131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395669291338579"/>
          <c:y val="1.3505030621172356E-2"/>
          <c:w val="0.28114325383240141"/>
          <c:h val="0.167434383202099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Kpn</a:t>
            </a:r>
            <a:r>
              <a:rPr lang="el-GR"/>
              <a:t>β1-</a:t>
            </a:r>
            <a:r>
              <a:rPr lang="en-US"/>
              <a:t>EGFP</a:t>
            </a:r>
          </a:p>
        </c:rich>
      </c:tx>
      <c:layout>
        <c:manualLayout>
          <c:xMode val="edge"/>
          <c:yMode val="edge"/>
          <c:x val="0.32818526760241928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8017564380539389"/>
          <c:y val="5.1400554097404488E-2"/>
          <c:w val="0.7822834645669291"/>
          <c:h val="0.73444808982210552"/>
        </c:manualLayout>
      </c:layout>
      <c:barChart>
        <c:barDir val="col"/>
        <c:grouping val="clustered"/>
        <c:varyColors val="0"/>
        <c:ser>
          <c:idx val="0"/>
          <c:order val="0"/>
          <c:tx>
            <c:v>ctl siRNA</c:v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Sheet1!$C$14:$F$14</c:f>
                <c:numCache>
                  <c:formatCode>General</c:formatCode>
                  <c:ptCount val="4"/>
                  <c:pt idx="0">
                    <c:v>1.9873363503842348E-2</c:v>
                  </c:pt>
                  <c:pt idx="1">
                    <c:v>1.8064780148309111E-2</c:v>
                  </c:pt>
                  <c:pt idx="2">
                    <c:v>3.7554739636868548E-2</c:v>
                  </c:pt>
                  <c:pt idx="3">
                    <c:v>1.8869055383037195E-2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Sheet1!$C$13:$F$13</c:f>
              <c:numCache>
                <c:formatCode>General</c:formatCode>
                <c:ptCount val="4"/>
                <c:pt idx="0">
                  <c:v>1.0000000000000002</c:v>
                </c:pt>
                <c:pt idx="1">
                  <c:v>0.99725576289791451</c:v>
                </c:pt>
                <c:pt idx="2">
                  <c:v>0.78183315038419299</c:v>
                </c:pt>
                <c:pt idx="3">
                  <c:v>0.7873216245883643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1-45E3-BC2B-2644038AA738}"/>
            </c:ext>
          </c:extLst>
        </c:ser>
        <c:ser>
          <c:idx val="1"/>
          <c:order val="1"/>
          <c:tx>
            <c:v>p21 siRNA</c:v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Sheet1!$G$14:$J$14</c:f>
                <c:numCache>
                  <c:formatCode>General</c:formatCode>
                  <c:ptCount val="4"/>
                  <c:pt idx="0">
                    <c:v>4.3500943146449512E-2</c:v>
                  </c:pt>
                  <c:pt idx="1">
                    <c:v>8.9055086365691483E-2</c:v>
                  </c:pt>
                  <c:pt idx="2">
                    <c:v>0.11285715629492769</c:v>
                  </c:pt>
                  <c:pt idx="3">
                    <c:v>0.13589285533693601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Lit>
              <c:formatCode>General</c:formatCode>
              <c:ptCount val="4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</c:numLit>
          </c:cat>
          <c:val>
            <c:numRef>
              <c:f>Sheet1!$G$13:$J$13</c:f>
              <c:numCache>
                <c:formatCode>General</c:formatCode>
                <c:ptCount val="4"/>
                <c:pt idx="0">
                  <c:v>1.0809549945115258</c:v>
                </c:pt>
                <c:pt idx="1">
                  <c:v>0.86553238199780469</c:v>
                </c:pt>
                <c:pt idx="2">
                  <c:v>0.47447859495060379</c:v>
                </c:pt>
                <c:pt idx="3">
                  <c:v>0.34275521405049392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E1-45E3-BC2B-2644038AA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68704"/>
        <c:axId val="42170624"/>
      </c:barChart>
      <c:catAx>
        <c:axId val="42168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conc. Cisplatin (µM)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170624"/>
        <c:crosses val="autoZero"/>
        <c:auto val="1"/>
        <c:lblAlgn val="ctr"/>
        <c:lblOffset val="100"/>
        <c:noMultiLvlLbl val="0"/>
      </c:catAx>
      <c:valAx>
        <c:axId val="421706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cell number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168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547206055764764"/>
          <c:y val="3.6653178769320505E-2"/>
          <c:w val="0.28952793944235233"/>
          <c:h val="0.184046755185013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5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4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57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95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6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89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5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8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4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3889-1716-4D16-8F77-F7C190734C6B}" type="datetimeFigureOut">
              <a:rPr lang="en-US" smtClean="0"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31C12-13FE-47BC-989A-062D1823A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0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714602"/>
              </p:ext>
            </p:extLst>
          </p:nvPr>
        </p:nvGraphicFramePr>
        <p:xfrm>
          <a:off x="609600" y="1600200"/>
          <a:ext cx="2103120" cy="155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67707"/>
              </p:ext>
            </p:extLst>
          </p:nvPr>
        </p:nvGraphicFramePr>
        <p:xfrm>
          <a:off x="619125" y="3352800"/>
          <a:ext cx="2103120" cy="155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14425" y="160972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14475" y="184195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4425" y="34194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0" y="34956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4525" y="368980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3625" y="38385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129294"/>
              </p:ext>
            </p:extLst>
          </p:nvPr>
        </p:nvGraphicFramePr>
        <p:xfrm>
          <a:off x="3810000" y="1600200"/>
          <a:ext cx="2103120" cy="155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469665"/>
              </p:ext>
            </p:extLst>
          </p:nvPr>
        </p:nvGraphicFramePr>
        <p:xfrm>
          <a:off x="3886200" y="3352800"/>
          <a:ext cx="2103120" cy="155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562600" y="203177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29225" y="38766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8800" y="3966031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" y="12192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05200" y="1271915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5431" y="160020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9821" y="331100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19626" y="160020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14016" y="331100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68788" y="383327"/>
            <a:ext cx="2941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Supplementary Figure 3</a:t>
            </a:r>
          </a:p>
        </p:txBody>
      </p:sp>
    </p:spTree>
    <p:extLst>
      <p:ext uri="{BB962C8B-B14F-4D97-AF65-F5344CB8AC3E}">
        <p14:creationId xmlns:p14="http://schemas.microsoft.com/office/powerpoint/2010/main" val="2877530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62</Words>
  <Application>Microsoft Office PowerPoint</Application>
  <PresentationFormat>A4 Paper (210x297 mm)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Cape Town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van der Watt</dc:creator>
  <cp:lastModifiedBy>Virna Leaner</cp:lastModifiedBy>
  <cp:revision>9</cp:revision>
  <dcterms:created xsi:type="dcterms:W3CDTF">2018-09-18T10:45:07Z</dcterms:created>
  <dcterms:modified xsi:type="dcterms:W3CDTF">2018-09-21T10:17:25Z</dcterms:modified>
</cp:coreProperties>
</file>