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8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Taoufik\External%20HD%2029Oct2013\OLD%20LAPTOP\Taoufik%20from%20lab\Taoufik\Luciferase%20assay\2nd%20experim%2003-09-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28500592550592"/>
          <c:y val="3.6371890860079893E-2"/>
          <c:w val="0.85180491635221545"/>
          <c:h val="0.70764403398398834"/>
        </c:manualLayout>
      </c:layout>
      <c:barChart>
        <c:barDir val="col"/>
        <c:grouping val="clustered"/>
        <c:varyColors val="0"/>
        <c:ser>
          <c:idx val="0"/>
          <c:order val="0"/>
          <c:tx>
            <c:v>No Polymyxin-b</c:v>
          </c:tx>
          <c:spPr>
            <a:solidFill>
              <a:srgbClr val="000000"/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Sheet1!$B$9:$L$9</c:f>
                <c:numCache>
                  <c:formatCode>General</c:formatCode>
                  <c:ptCount val="11"/>
                  <c:pt idx="0">
                    <c:v>2638.1081350412069</c:v>
                  </c:pt>
                  <c:pt idx="1">
                    <c:v>132565.32542119073</c:v>
                  </c:pt>
                  <c:pt idx="2">
                    <c:v>62267.116236054193</c:v>
                  </c:pt>
                  <c:pt idx="3">
                    <c:v>40836.502130109984</c:v>
                  </c:pt>
                  <c:pt idx="4">
                    <c:v>40508.223188367316</c:v>
                  </c:pt>
                  <c:pt idx="5">
                    <c:v>402546.12059808703</c:v>
                  </c:pt>
                  <c:pt idx="6">
                    <c:v>84402.72248616768</c:v>
                  </c:pt>
                  <c:pt idx="7">
                    <c:v>190173.44835139695</c:v>
                  </c:pt>
                  <c:pt idx="8">
                    <c:v>32895.168192177975</c:v>
                  </c:pt>
                  <c:pt idx="9">
                    <c:v>851999.63735241117</c:v>
                  </c:pt>
                  <c:pt idx="10">
                    <c:v>522088.31289667508</c:v>
                  </c:pt>
                </c:numCache>
              </c:numRef>
            </c:plus>
            <c:minus>
              <c:numRef>
                <c:f>Sheet1!$B$9:$L$9</c:f>
                <c:numCache>
                  <c:formatCode>General</c:formatCode>
                  <c:ptCount val="11"/>
                  <c:pt idx="0">
                    <c:v>2638.1081350412069</c:v>
                  </c:pt>
                  <c:pt idx="1">
                    <c:v>132565.32542119073</c:v>
                  </c:pt>
                  <c:pt idx="2">
                    <c:v>62267.116236054193</c:v>
                  </c:pt>
                  <c:pt idx="3">
                    <c:v>40836.502130109984</c:v>
                  </c:pt>
                  <c:pt idx="4">
                    <c:v>40508.223188367316</c:v>
                  </c:pt>
                  <c:pt idx="5">
                    <c:v>402546.12059808703</c:v>
                  </c:pt>
                  <c:pt idx="6">
                    <c:v>84402.72248616768</c:v>
                  </c:pt>
                  <c:pt idx="7">
                    <c:v>190173.44835139695</c:v>
                  </c:pt>
                  <c:pt idx="8">
                    <c:v>32895.168192177975</c:v>
                  </c:pt>
                  <c:pt idx="9">
                    <c:v>851999.63735241117</c:v>
                  </c:pt>
                  <c:pt idx="10">
                    <c:v>522088.31289667508</c:v>
                  </c:pt>
                </c:numCache>
              </c:numRef>
            </c:minus>
          </c:errBars>
          <c:cat>
            <c:strRef>
              <c:f>Sheet1!$B$2:$K$2</c:f>
              <c:strCache>
                <c:ptCount val="10"/>
                <c:pt idx="0">
                  <c:v>Mock</c:v>
                </c:pt>
                <c:pt idx="1">
                  <c:v>Untreated</c:v>
                </c:pt>
                <c:pt idx="2">
                  <c:v>A8-GST</c:v>
                </c:pt>
                <c:pt idx="3">
                  <c:v>A8-GST+αA8</c:v>
                </c:pt>
                <c:pt idx="4">
                  <c:v>A8-GST+αRage</c:v>
                </c:pt>
                <c:pt idx="5">
                  <c:v>A9-GST</c:v>
                </c:pt>
                <c:pt idx="6">
                  <c:v>A9-GST+αA9</c:v>
                </c:pt>
                <c:pt idx="7">
                  <c:v>A9-GST+αRage</c:v>
                </c:pt>
                <c:pt idx="8">
                  <c:v>GST</c:v>
                </c:pt>
                <c:pt idx="9">
                  <c:v>TNF-α</c:v>
                </c:pt>
              </c:strCache>
            </c:strRef>
          </c:cat>
          <c:val>
            <c:numRef>
              <c:f>Sheet1!$B$7:$K$7</c:f>
              <c:numCache>
                <c:formatCode>General</c:formatCode>
                <c:ptCount val="10"/>
                <c:pt idx="0">
                  <c:v>23034.666666666668</c:v>
                </c:pt>
                <c:pt idx="1">
                  <c:v>783017</c:v>
                </c:pt>
                <c:pt idx="2">
                  <c:v>6253326.333333333</c:v>
                </c:pt>
                <c:pt idx="3">
                  <c:v>856415.66666666663</c:v>
                </c:pt>
                <c:pt idx="4">
                  <c:v>823245</c:v>
                </c:pt>
                <c:pt idx="5">
                  <c:v>6948047.333333333</c:v>
                </c:pt>
                <c:pt idx="6">
                  <c:v>1046441.6666666666</c:v>
                </c:pt>
                <c:pt idx="7">
                  <c:v>1341278.3333333333</c:v>
                </c:pt>
                <c:pt idx="8">
                  <c:v>996655.33333333337</c:v>
                </c:pt>
                <c:pt idx="9">
                  <c:v>26657061.333333332</c:v>
                </c:pt>
              </c:numCache>
            </c:numRef>
          </c:val>
        </c:ser>
        <c:ser>
          <c:idx val="1"/>
          <c:order val="1"/>
          <c:tx>
            <c:v>+Polymixin-b</c:v>
          </c:tx>
          <c:spPr>
            <a:pattFill prst="diagBrick">
              <a:fgClr>
                <a:srgbClr val="000000"/>
              </a:fgClr>
              <a:bgClr>
                <a:srgbClr val="FFFFFF"/>
              </a:bgClr>
            </a:patt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Sheet1!$B$18:$L$18</c:f>
                <c:numCache>
                  <c:formatCode>General</c:formatCode>
                  <c:ptCount val="11"/>
                  <c:pt idx="0">
                    <c:v>2638.1081350412069</c:v>
                  </c:pt>
                  <c:pt idx="1">
                    <c:v>133460.24557909681</c:v>
                  </c:pt>
                  <c:pt idx="2">
                    <c:v>311609.03401622345</c:v>
                  </c:pt>
                  <c:pt idx="3">
                    <c:v>52575.327385844932</c:v>
                  </c:pt>
                  <c:pt idx="4">
                    <c:v>33680.134365500417</c:v>
                  </c:pt>
                  <c:pt idx="5">
                    <c:v>1094337.3732346254</c:v>
                  </c:pt>
                  <c:pt idx="6">
                    <c:v>49963.464831283389</c:v>
                  </c:pt>
                  <c:pt idx="7">
                    <c:v>35301.249409539814</c:v>
                  </c:pt>
                  <c:pt idx="8">
                    <c:v>49988.735945952423</c:v>
                  </c:pt>
                  <c:pt idx="9">
                    <c:v>444285.96631986112</c:v>
                  </c:pt>
                  <c:pt idx="10">
                    <c:v>1415981.147774979</c:v>
                  </c:pt>
                </c:numCache>
              </c:numRef>
            </c:plus>
            <c:minus>
              <c:numRef>
                <c:f>Sheet1!$B$18:$L$18</c:f>
                <c:numCache>
                  <c:formatCode>General</c:formatCode>
                  <c:ptCount val="11"/>
                  <c:pt idx="0">
                    <c:v>2638.1081350412069</c:v>
                  </c:pt>
                  <c:pt idx="1">
                    <c:v>133460.24557909681</c:v>
                  </c:pt>
                  <c:pt idx="2">
                    <c:v>311609.03401622345</c:v>
                  </c:pt>
                  <c:pt idx="3">
                    <c:v>52575.327385844932</c:v>
                  </c:pt>
                  <c:pt idx="4">
                    <c:v>33680.134365500417</c:v>
                  </c:pt>
                  <c:pt idx="5">
                    <c:v>1094337.3732346254</c:v>
                  </c:pt>
                  <c:pt idx="6">
                    <c:v>49963.464831283389</c:v>
                  </c:pt>
                  <c:pt idx="7">
                    <c:v>35301.249409539814</c:v>
                  </c:pt>
                  <c:pt idx="8">
                    <c:v>49988.735945952423</c:v>
                  </c:pt>
                  <c:pt idx="9">
                    <c:v>444285.96631986112</c:v>
                  </c:pt>
                  <c:pt idx="10">
                    <c:v>1415981.147774979</c:v>
                  </c:pt>
                </c:numCache>
              </c:numRef>
            </c:minus>
          </c:errBars>
          <c:cat>
            <c:strRef>
              <c:f>Sheet1!$B$2:$K$2</c:f>
              <c:strCache>
                <c:ptCount val="10"/>
                <c:pt idx="0">
                  <c:v>Mock</c:v>
                </c:pt>
                <c:pt idx="1">
                  <c:v>Untreated</c:v>
                </c:pt>
                <c:pt idx="2">
                  <c:v>A8-GST</c:v>
                </c:pt>
                <c:pt idx="3">
                  <c:v>A8-GST+αA8</c:v>
                </c:pt>
                <c:pt idx="4">
                  <c:v>A8-GST+αRage</c:v>
                </c:pt>
                <c:pt idx="5">
                  <c:v>A9-GST</c:v>
                </c:pt>
                <c:pt idx="6">
                  <c:v>A9-GST+αA9</c:v>
                </c:pt>
                <c:pt idx="7">
                  <c:v>A9-GST+αRage</c:v>
                </c:pt>
                <c:pt idx="8">
                  <c:v>GST</c:v>
                </c:pt>
                <c:pt idx="9">
                  <c:v>TNF-α</c:v>
                </c:pt>
              </c:strCache>
            </c:strRef>
          </c:cat>
          <c:val>
            <c:numRef>
              <c:f>Sheet1!$B$16:$K$16</c:f>
              <c:numCache>
                <c:formatCode>General</c:formatCode>
                <c:ptCount val="10"/>
                <c:pt idx="0">
                  <c:v>23034.666666666668</c:v>
                </c:pt>
                <c:pt idx="1">
                  <c:v>986072.66666666663</c:v>
                </c:pt>
                <c:pt idx="2">
                  <c:v>6404933</c:v>
                </c:pt>
                <c:pt idx="3">
                  <c:v>1018410.6666666666</c:v>
                </c:pt>
                <c:pt idx="4">
                  <c:v>989505.66666666663</c:v>
                </c:pt>
                <c:pt idx="5">
                  <c:v>7121180.333333333</c:v>
                </c:pt>
                <c:pt idx="6">
                  <c:v>1208851.6666666667</c:v>
                </c:pt>
                <c:pt idx="7">
                  <c:v>1368236.6666666667</c:v>
                </c:pt>
                <c:pt idx="8">
                  <c:v>1113708</c:v>
                </c:pt>
                <c:pt idx="9">
                  <c:v>27421590.666666668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3030400"/>
        <c:axId val="80857344"/>
      </c:barChart>
      <c:catAx>
        <c:axId val="53030400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0857344"/>
        <c:crosses val="autoZero"/>
        <c:auto val="1"/>
        <c:lblAlgn val="ctr"/>
        <c:lblOffset val="100"/>
        <c:noMultiLvlLbl val="0"/>
      </c:catAx>
      <c:valAx>
        <c:axId val="808573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ysClr val="windowText" lastClr="000000">
                <a:alpha val="67000"/>
              </a:sysClr>
            </a:solidFill>
          </a:ln>
        </c:spPr>
        <c:crossAx val="53030400"/>
        <c:crosses val="autoZero"/>
        <c:crossBetween val="between"/>
        <c:dispUnits>
          <c:builtInUnit val="millions"/>
        </c:dispUnits>
      </c:valAx>
      <c:spPr>
        <a:pattFill prst="horzBrick">
          <a:fgClr>
            <a:srgbClr val="FFFFFF"/>
          </a:fgClr>
          <a:bgClr>
            <a:srgbClr val="FFFFFF"/>
          </a:bgClr>
        </a:pattFill>
      </c:spPr>
    </c:plotArea>
    <c:legend>
      <c:legendPos val="r"/>
      <c:layout>
        <c:manualLayout>
          <c:xMode val="edge"/>
          <c:yMode val="edge"/>
          <c:x val="0.36124064824306934"/>
          <c:y val="0.22581952325499272"/>
          <c:w val="0.25343599363099001"/>
          <c:h val="0.17689071813168261"/>
        </c:manualLayout>
      </c:layout>
      <c:overlay val="0"/>
      <c:txPr>
        <a:bodyPr/>
        <a:lstStyle/>
        <a:p>
          <a:pPr>
            <a:defRPr sz="1400" b="1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0.25548</cdr:x>
      <cdr:y>0.5</cdr:y>
    </cdr:from>
    <cdr:to>
      <cdr:x>0.28604</cdr:x>
      <cdr:y>0.55701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5583" y="3157537"/>
          <a:ext cx="21602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latin typeface="Arial" pitchFamily="34" charset="0"/>
              <a:cs typeface="Arial" pitchFamily="34" charset="0"/>
            </a:rPr>
            <a:t>*</a:t>
          </a:r>
          <a:endParaRPr lang="en-US" sz="14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A9136-2139-4910-9955-421A445C757D}" type="datetimeFigureOut">
              <a:rPr lang="en-US" smtClean="0"/>
              <a:t>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32CD7-493C-4145-B8D1-6FA10315587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6200000">
            <a:off x="-817857" y="2287614"/>
            <a:ext cx="381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latin typeface="Arial" pitchFamily="34" charset="0"/>
                <a:cs typeface="Arial" pitchFamily="34" charset="0"/>
              </a:rPr>
              <a:t>NF-</a:t>
            </a:r>
            <a:r>
              <a:rPr lang="en-GB" sz="1600" b="1" dirty="0" err="1" smtClean="0">
                <a:latin typeface="Arial" pitchFamily="34" charset="0"/>
                <a:cs typeface="Arial" pitchFamily="34" charset="0"/>
              </a:rPr>
              <a:t>kB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1600" b="1" dirty="0" err="1" smtClean="0">
                <a:latin typeface="Arial" pitchFamily="34" charset="0"/>
                <a:cs typeface="Arial" pitchFamily="34" charset="0"/>
              </a:rPr>
              <a:t>Luciferase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 activity (unit x10</a:t>
            </a:r>
            <a:r>
              <a:rPr lang="en-GB" sz="1600" b="1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GB" sz="1600" b="1" dirty="0" smtClean="0">
                <a:latin typeface="Arial" pitchFamily="34" charset="0"/>
                <a:cs typeface="Arial" pitchFamily="34" charset="0"/>
              </a:rPr>
              <a:t>)</a:t>
            </a:r>
            <a:endParaRPr lang="en-GB" sz="1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755554090"/>
              </p:ext>
            </p:extLst>
          </p:nvPr>
        </p:nvGraphicFramePr>
        <p:xfrm>
          <a:off x="1038225" y="271463"/>
          <a:ext cx="7067550" cy="6315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Left Brace 6"/>
          <p:cNvSpPr/>
          <p:nvPr/>
        </p:nvSpPr>
        <p:spPr>
          <a:xfrm rot="5400000">
            <a:off x="2861808" y="3447003"/>
            <a:ext cx="180023" cy="648072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 rot="5400000">
            <a:off x="3743907" y="2168862"/>
            <a:ext cx="216025" cy="2448271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707904" y="2996952"/>
            <a:ext cx="216024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7308304" y="548680"/>
            <a:ext cx="216024" cy="3600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6552432"/>
            <a:ext cx="32231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Nedjadi et al.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1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00059443</dc:creator>
  <cp:lastModifiedBy>Taoufik Nedjadi</cp:lastModifiedBy>
  <cp:revision>3</cp:revision>
  <dcterms:created xsi:type="dcterms:W3CDTF">2015-08-26T09:13:55Z</dcterms:created>
  <dcterms:modified xsi:type="dcterms:W3CDTF">2017-02-06T06:09:48Z</dcterms:modified>
</cp:coreProperties>
</file>