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3858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6230A-55F3-4DEC-9458-A1B5407B90E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AB4F0-CC67-42F1-84C4-0C8A0087EB1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99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6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94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6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29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24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4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07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49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7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5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43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4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370732" y="9509474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smtClean="0">
                <a:latin typeface="Arial" pitchFamily="34" charset="0"/>
                <a:cs typeface="Arial" pitchFamily="34" charset="0"/>
              </a:rPr>
              <a:t>FIGURE S1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321683" y="980849"/>
            <a:ext cx="6273233" cy="6455262"/>
            <a:chOff x="321683" y="980849"/>
            <a:chExt cx="6273233" cy="6455262"/>
          </a:xfrm>
        </p:grpSpPr>
        <p:grpSp>
          <p:nvGrpSpPr>
            <p:cNvPr id="51" name="Groupe 50"/>
            <p:cNvGrpSpPr/>
            <p:nvPr/>
          </p:nvGrpSpPr>
          <p:grpSpPr>
            <a:xfrm>
              <a:off x="3614410" y="1073688"/>
              <a:ext cx="2980506" cy="1854281"/>
              <a:chOff x="3545135" y="1226093"/>
              <a:chExt cx="2980506" cy="1854281"/>
            </a:xfrm>
          </p:grpSpPr>
          <p:sp>
            <p:nvSpPr>
              <p:cNvPr id="2098" name="Freeform 82"/>
              <p:cNvSpPr>
                <a:spLocks/>
              </p:cNvSpPr>
              <p:nvPr/>
            </p:nvSpPr>
            <p:spPr bwMode="auto">
              <a:xfrm>
                <a:off x="5117410" y="1644194"/>
                <a:ext cx="711994" cy="1288956"/>
              </a:xfrm>
              <a:custGeom>
                <a:avLst/>
                <a:gdLst>
                  <a:gd name="T0" fmla="*/ 151 w 2009"/>
                  <a:gd name="T1" fmla="*/ 1781 h 3640"/>
                  <a:gd name="T2" fmla="*/ 0 w 2009"/>
                  <a:gd name="T3" fmla="*/ 3556 h 3640"/>
                  <a:gd name="T4" fmla="*/ 1926 w 2009"/>
                  <a:gd name="T5" fmla="*/ 1933 h 3640"/>
                  <a:gd name="T6" fmla="*/ 302 w 2009"/>
                  <a:gd name="T7" fmla="*/ 7 h 3640"/>
                  <a:gd name="T8" fmla="*/ 151 w 2009"/>
                  <a:gd name="T9" fmla="*/ 0 h 3640"/>
                  <a:gd name="T10" fmla="*/ 151 w 2009"/>
                  <a:gd name="T11" fmla="*/ 1781 h 3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09" h="3640">
                    <a:moveTo>
                      <a:pt x="151" y="1781"/>
                    </a:moveTo>
                    <a:lnTo>
                      <a:pt x="0" y="3556"/>
                    </a:lnTo>
                    <a:cubicBezTo>
                      <a:pt x="980" y="3640"/>
                      <a:pt x="1842" y="2913"/>
                      <a:pt x="1926" y="1933"/>
                    </a:cubicBezTo>
                    <a:cubicBezTo>
                      <a:pt x="2009" y="952"/>
                      <a:pt x="1282" y="90"/>
                      <a:pt x="302" y="7"/>
                    </a:cubicBezTo>
                    <a:cubicBezTo>
                      <a:pt x="251" y="2"/>
                      <a:pt x="201" y="0"/>
                      <a:pt x="151" y="0"/>
                    </a:cubicBezTo>
                    <a:lnTo>
                      <a:pt x="151" y="1781"/>
                    </a:lnTo>
                    <a:close/>
                  </a:path>
                </a:pathLst>
              </a:custGeom>
              <a:solidFill>
                <a:srgbClr val="95B3D7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9" name="Freeform 83"/>
              <p:cNvSpPr>
                <a:spLocks noEditPoints="1"/>
              </p:cNvSpPr>
              <p:nvPr/>
            </p:nvSpPr>
            <p:spPr bwMode="auto">
              <a:xfrm>
                <a:off x="5114577" y="1641361"/>
                <a:ext cx="690277" cy="1267238"/>
              </a:xfrm>
              <a:custGeom>
                <a:avLst/>
                <a:gdLst>
                  <a:gd name="T0" fmla="*/ 16 w 1948"/>
                  <a:gd name="T1" fmla="*/ 3565 h 3578"/>
                  <a:gd name="T2" fmla="*/ 191 w 1948"/>
                  <a:gd name="T3" fmla="*/ 3562 h 3578"/>
                  <a:gd name="T4" fmla="*/ 541 w 1948"/>
                  <a:gd name="T5" fmla="*/ 3522 h 3578"/>
                  <a:gd name="T6" fmla="*/ 870 w 1948"/>
                  <a:gd name="T7" fmla="*/ 3415 h 3578"/>
                  <a:gd name="T8" fmla="*/ 1167 w 1948"/>
                  <a:gd name="T9" fmla="*/ 3249 h 3578"/>
                  <a:gd name="T10" fmla="*/ 1427 w 1948"/>
                  <a:gd name="T11" fmla="*/ 3030 h 3578"/>
                  <a:gd name="T12" fmla="*/ 1641 w 1948"/>
                  <a:gd name="T13" fmla="*/ 2765 h 3578"/>
                  <a:gd name="T14" fmla="*/ 1802 w 1948"/>
                  <a:gd name="T15" fmla="*/ 2459 h 3578"/>
                  <a:gd name="T16" fmla="*/ 1902 w 1948"/>
                  <a:gd name="T17" fmla="*/ 2121 h 3578"/>
                  <a:gd name="T18" fmla="*/ 1932 w 1948"/>
                  <a:gd name="T19" fmla="*/ 1759 h 3578"/>
                  <a:gd name="T20" fmla="*/ 1892 w 1948"/>
                  <a:gd name="T21" fmla="*/ 1408 h 3578"/>
                  <a:gd name="T22" fmla="*/ 1785 w 1948"/>
                  <a:gd name="T23" fmla="*/ 1079 h 3578"/>
                  <a:gd name="T24" fmla="*/ 1618 w 1948"/>
                  <a:gd name="T25" fmla="*/ 782 h 3578"/>
                  <a:gd name="T26" fmla="*/ 1399 w 1948"/>
                  <a:gd name="T27" fmla="*/ 522 h 3578"/>
                  <a:gd name="T28" fmla="*/ 1134 w 1948"/>
                  <a:gd name="T29" fmla="*/ 308 h 3578"/>
                  <a:gd name="T30" fmla="*/ 828 w 1948"/>
                  <a:gd name="T31" fmla="*/ 147 h 3578"/>
                  <a:gd name="T32" fmla="*/ 490 w 1948"/>
                  <a:gd name="T33" fmla="*/ 48 h 3578"/>
                  <a:gd name="T34" fmla="*/ 159 w 1948"/>
                  <a:gd name="T35" fmla="*/ 16 h 3578"/>
                  <a:gd name="T36" fmla="*/ 167 w 1948"/>
                  <a:gd name="T37" fmla="*/ 1789 h 3578"/>
                  <a:gd name="T38" fmla="*/ 154 w 1948"/>
                  <a:gd name="T39" fmla="*/ 3 h 3578"/>
                  <a:gd name="T40" fmla="*/ 312 w 1948"/>
                  <a:gd name="T41" fmla="*/ 8 h 3578"/>
                  <a:gd name="T42" fmla="*/ 668 w 1948"/>
                  <a:gd name="T43" fmla="*/ 74 h 3578"/>
                  <a:gd name="T44" fmla="*/ 994 w 1948"/>
                  <a:gd name="T45" fmla="*/ 207 h 3578"/>
                  <a:gd name="T46" fmla="*/ 1282 w 1948"/>
                  <a:gd name="T47" fmla="*/ 396 h 3578"/>
                  <a:gd name="T48" fmla="*/ 1528 w 1948"/>
                  <a:gd name="T49" fmla="*/ 637 h 3578"/>
                  <a:gd name="T50" fmla="*/ 1723 w 1948"/>
                  <a:gd name="T51" fmla="*/ 919 h 3578"/>
                  <a:gd name="T52" fmla="*/ 1861 w 1948"/>
                  <a:gd name="T53" fmla="*/ 1236 h 3578"/>
                  <a:gd name="T54" fmla="*/ 1936 w 1948"/>
                  <a:gd name="T55" fmla="*/ 1580 h 3578"/>
                  <a:gd name="T56" fmla="*/ 1942 w 1948"/>
                  <a:gd name="T57" fmla="*/ 1943 h 3578"/>
                  <a:gd name="T58" fmla="*/ 1875 w 1948"/>
                  <a:gd name="T59" fmla="*/ 2299 h 3578"/>
                  <a:gd name="T60" fmla="*/ 1742 w 1948"/>
                  <a:gd name="T61" fmla="*/ 2625 h 3578"/>
                  <a:gd name="T62" fmla="*/ 1552 w 1948"/>
                  <a:gd name="T63" fmla="*/ 2913 h 3578"/>
                  <a:gd name="T64" fmla="*/ 1312 w 1948"/>
                  <a:gd name="T65" fmla="*/ 3158 h 3578"/>
                  <a:gd name="T66" fmla="*/ 1030 w 1948"/>
                  <a:gd name="T67" fmla="*/ 3354 h 3578"/>
                  <a:gd name="T68" fmla="*/ 714 w 1948"/>
                  <a:gd name="T69" fmla="*/ 3492 h 3578"/>
                  <a:gd name="T70" fmla="*/ 370 w 1948"/>
                  <a:gd name="T71" fmla="*/ 3567 h 3578"/>
                  <a:gd name="T72" fmla="*/ 8 w 1948"/>
                  <a:gd name="T73" fmla="*/ 3572 h 3578"/>
                  <a:gd name="T74" fmla="*/ 0 w 1948"/>
                  <a:gd name="T75" fmla="*/ 3564 h 3578"/>
                  <a:gd name="T76" fmla="*/ 151 w 1948"/>
                  <a:gd name="T77" fmla="*/ 8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48" h="3578">
                    <a:moveTo>
                      <a:pt x="167" y="1789"/>
                    </a:moveTo>
                    <a:lnTo>
                      <a:pt x="16" y="3565"/>
                    </a:lnTo>
                    <a:lnTo>
                      <a:pt x="9" y="3556"/>
                    </a:lnTo>
                    <a:lnTo>
                      <a:pt x="191" y="3562"/>
                    </a:lnTo>
                    <a:lnTo>
                      <a:pt x="369" y="3551"/>
                    </a:lnTo>
                    <a:lnTo>
                      <a:pt x="541" y="3522"/>
                    </a:lnTo>
                    <a:lnTo>
                      <a:pt x="709" y="3477"/>
                    </a:lnTo>
                    <a:lnTo>
                      <a:pt x="870" y="3415"/>
                    </a:lnTo>
                    <a:lnTo>
                      <a:pt x="1023" y="3339"/>
                    </a:lnTo>
                    <a:lnTo>
                      <a:pt x="1167" y="3249"/>
                    </a:lnTo>
                    <a:lnTo>
                      <a:pt x="1303" y="3145"/>
                    </a:lnTo>
                    <a:lnTo>
                      <a:pt x="1427" y="3030"/>
                    </a:lnTo>
                    <a:lnTo>
                      <a:pt x="1540" y="2902"/>
                    </a:lnTo>
                    <a:lnTo>
                      <a:pt x="1641" y="2765"/>
                    </a:lnTo>
                    <a:lnTo>
                      <a:pt x="1729" y="2616"/>
                    </a:lnTo>
                    <a:lnTo>
                      <a:pt x="1802" y="2459"/>
                    </a:lnTo>
                    <a:lnTo>
                      <a:pt x="1860" y="2294"/>
                    </a:lnTo>
                    <a:lnTo>
                      <a:pt x="1902" y="2121"/>
                    </a:lnTo>
                    <a:lnTo>
                      <a:pt x="1927" y="1940"/>
                    </a:lnTo>
                    <a:lnTo>
                      <a:pt x="1932" y="1759"/>
                    </a:lnTo>
                    <a:lnTo>
                      <a:pt x="1920" y="1581"/>
                    </a:lnTo>
                    <a:lnTo>
                      <a:pt x="1892" y="1408"/>
                    </a:lnTo>
                    <a:lnTo>
                      <a:pt x="1846" y="1241"/>
                    </a:lnTo>
                    <a:lnTo>
                      <a:pt x="1785" y="1079"/>
                    </a:lnTo>
                    <a:lnTo>
                      <a:pt x="1708" y="926"/>
                    </a:lnTo>
                    <a:lnTo>
                      <a:pt x="1618" y="782"/>
                    </a:lnTo>
                    <a:lnTo>
                      <a:pt x="1515" y="646"/>
                    </a:lnTo>
                    <a:lnTo>
                      <a:pt x="1399" y="522"/>
                    </a:lnTo>
                    <a:lnTo>
                      <a:pt x="1271" y="408"/>
                    </a:lnTo>
                    <a:lnTo>
                      <a:pt x="1134" y="308"/>
                    </a:lnTo>
                    <a:lnTo>
                      <a:pt x="985" y="220"/>
                    </a:lnTo>
                    <a:lnTo>
                      <a:pt x="828" y="147"/>
                    </a:lnTo>
                    <a:lnTo>
                      <a:pt x="663" y="89"/>
                    </a:lnTo>
                    <a:lnTo>
                      <a:pt x="490" y="48"/>
                    </a:lnTo>
                    <a:lnTo>
                      <a:pt x="309" y="23"/>
                    </a:lnTo>
                    <a:lnTo>
                      <a:pt x="159" y="16"/>
                    </a:lnTo>
                    <a:lnTo>
                      <a:pt x="167" y="8"/>
                    </a:lnTo>
                    <a:lnTo>
                      <a:pt x="167" y="1789"/>
                    </a:lnTo>
                    <a:close/>
                    <a:moveTo>
                      <a:pt x="151" y="8"/>
                    </a:moveTo>
                    <a:cubicBezTo>
                      <a:pt x="151" y="6"/>
                      <a:pt x="152" y="4"/>
                      <a:pt x="154" y="3"/>
                    </a:cubicBezTo>
                    <a:cubicBezTo>
                      <a:pt x="156" y="1"/>
                      <a:pt x="158" y="0"/>
                      <a:pt x="160" y="0"/>
                    </a:cubicBezTo>
                    <a:lnTo>
                      <a:pt x="312" y="8"/>
                    </a:lnTo>
                    <a:lnTo>
                      <a:pt x="493" y="33"/>
                    </a:lnTo>
                    <a:lnTo>
                      <a:pt x="668" y="74"/>
                    </a:lnTo>
                    <a:lnTo>
                      <a:pt x="835" y="132"/>
                    </a:lnTo>
                    <a:lnTo>
                      <a:pt x="994" y="207"/>
                    </a:lnTo>
                    <a:lnTo>
                      <a:pt x="1143" y="295"/>
                    </a:lnTo>
                    <a:lnTo>
                      <a:pt x="1282" y="396"/>
                    </a:lnTo>
                    <a:lnTo>
                      <a:pt x="1410" y="511"/>
                    </a:lnTo>
                    <a:lnTo>
                      <a:pt x="1528" y="637"/>
                    </a:lnTo>
                    <a:lnTo>
                      <a:pt x="1631" y="773"/>
                    </a:lnTo>
                    <a:lnTo>
                      <a:pt x="1723" y="919"/>
                    </a:lnTo>
                    <a:lnTo>
                      <a:pt x="1800" y="1074"/>
                    </a:lnTo>
                    <a:lnTo>
                      <a:pt x="1861" y="1236"/>
                    </a:lnTo>
                    <a:lnTo>
                      <a:pt x="1907" y="1405"/>
                    </a:lnTo>
                    <a:lnTo>
                      <a:pt x="1936" y="1580"/>
                    </a:lnTo>
                    <a:lnTo>
                      <a:pt x="1948" y="1760"/>
                    </a:lnTo>
                    <a:lnTo>
                      <a:pt x="1942" y="1943"/>
                    </a:lnTo>
                    <a:lnTo>
                      <a:pt x="1917" y="2124"/>
                    </a:lnTo>
                    <a:lnTo>
                      <a:pt x="1875" y="2299"/>
                    </a:lnTo>
                    <a:lnTo>
                      <a:pt x="1817" y="2466"/>
                    </a:lnTo>
                    <a:lnTo>
                      <a:pt x="1742" y="2625"/>
                    </a:lnTo>
                    <a:lnTo>
                      <a:pt x="1654" y="2774"/>
                    </a:lnTo>
                    <a:lnTo>
                      <a:pt x="1552" y="2913"/>
                    </a:lnTo>
                    <a:lnTo>
                      <a:pt x="1438" y="3041"/>
                    </a:lnTo>
                    <a:lnTo>
                      <a:pt x="1312" y="3158"/>
                    </a:lnTo>
                    <a:lnTo>
                      <a:pt x="1176" y="3262"/>
                    </a:lnTo>
                    <a:lnTo>
                      <a:pt x="1030" y="3354"/>
                    </a:lnTo>
                    <a:lnTo>
                      <a:pt x="875" y="3430"/>
                    </a:lnTo>
                    <a:lnTo>
                      <a:pt x="714" y="3492"/>
                    </a:lnTo>
                    <a:lnTo>
                      <a:pt x="544" y="3537"/>
                    </a:lnTo>
                    <a:lnTo>
                      <a:pt x="370" y="3567"/>
                    </a:lnTo>
                    <a:lnTo>
                      <a:pt x="190" y="3578"/>
                    </a:lnTo>
                    <a:lnTo>
                      <a:pt x="8" y="3572"/>
                    </a:lnTo>
                    <a:cubicBezTo>
                      <a:pt x="6" y="3572"/>
                      <a:pt x="4" y="3571"/>
                      <a:pt x="2" y="3570"/>
                    </a:cubicBezTo>
                    <a:cubicBezTo>
                      <a:pt x="1" y="3568"/>
                      <a:pt x="0" y="3566"/>
                      <a:pt x="0" y="3564"/>
                    </a:cubicBezTo>
                    <a:lnTo>
                      <a:pt x="151" y="1789"/>
                    </a:lnTo>
                    <a:lnTo>
                      <a:pt x="151" y="8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0" name="Freeform 84"/>
              <p:cNvSpPr>
                <a:spLocks/>
              </p:cNvSpPr>
              <p:nvPr/>
            </p:nvSpPr>
            <p:spPr bwMode="auto">
              <a:xfrm>
                <a:off x="4567832" y="2274980"/>
                <a:ext cx="603402" cy="628897"/>
              </a:xfrm>
              <a:custGeom>
                <a:avLst/>
                <a:gdLst>
                  <a:gd name="T0" fmla="*/ 1704 w 1704"/>
                  <a:gd name="T1" fmla="*/ 0 h 1775"/>
                  <a:gd name="T2" fmla="*/ 0 w 1704"/>
                  <a:gd name="T3" fmla="*/ 522 h 1775"/>
                  <a:gd name="T4" fmla="*/ 1553 w 1704"/>
                  <a:gd name="T5" fmla="*/ 1775 h 1775"/>
                  <a:gd name="T6" fmla="*/ 1704 w 1704"/>
                  <a:gd name="T7" fmla="*/ 0 h 1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04" h="1775">
                    <a:moveTo>
                      <a:pt x="1704" y="0"/>
                    </a:moveTo>
                    <a:lnTo>
                      <a:pt x="0" y="522"/>
                    </a:lnTo>
                    <a:cubicBezTo>
                      <a:pt x="213" y="1218"/>
                      <a:pt x="828" y="1714"/>
                      <a:pt x="1553" y="1775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rgbClr val="D99694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1" name="Freeform 85"/>
              <p:cNvSpPr>
                <a:spLocks noEditPoints="1"/>
              </p:cNvSpPr>
              <p:nvPr/>
            </p:nvSpPr>
            <p:spPr bwMode="auto">
              <a:xfrm>
                <a:off x="4565000" y="2272146"/>
                <a:ext cx="609067" cy="634563"/>
              </a:xfrm>
              <a:custGeom>
                <a:avLst/>
                <a:gdLst>
                  <a:gd name="T0" fmla="*/ 1704 w 1721"/>
                  <a:gd name="T1" fmla="*/ 8 h 1792"/>
                  <a:gd name="T2" fmla="*/ 1715 w 1721"/>
                  <a:gd name="T3" fmla="*/ 16 h 1792"/>
                  <a:gd name="T4" fmla="*/ 11 w 1721"/>
                  <a:gd name="T5" fmla="*/ 538 h 1792"/>
                  <a:gd name="T6" fmla="*/ 16 w 1721"/>
                  <a:gd name="T7" fmla="*/ 528 h 1792"/>
                  <a:gd name="T8" fmla="*/ 61 w 1721"/>
                  <a:gd name="T9" fmla="*/ 656 h 1792"/>
                  <a:gd name="T10" fmla="*/ 114 w 1721"/>
                  <a:gd name="T11" fmla="*/ 778 h 1792"/>
                  <a:gd name="T12" fmla="*/ 176 w 1721"/>
                  <a:gd name="T13" fmla="*/ 896 h 1792"/>
                  <a:gd name="T14" fmla="*/ 246 w 1721"/>
                  <a:gd name="T15" fmla="*/ 1007 h 1792"/>
                  <a:gd name="T16" fmla="*/ 324 w 1721"/>
                  <a:gd name="T17" fmla="*/ 1113 h 1792"/>
                  <a:gd name="T18" fmla="*/ 409 w 1721"/>
                  <a:gd name="T19" fmla="*/ 1211 h 1792"/>
                  <a:gd name="T20" fmla="*/ 500 w 1721"/>
                  <a:gd name="T21" fmla="*/ 1304 h 1792"/>
                  <a:gd name="T22" fmla="*/ 599 w 1721"/>
                  <a:gd name="T23" fmla="*/ 1389 h 1792"/>
                  <a:gd name="T24" fmla="*/ 702 w 1721"/>
                  <a:gd name="T25" fmla="*/ 1467 h 1792"/>
                  <a:gd name="T26" fmla="*/ 812 w 1721"/>
                  <a:gd name="T27" fmla="*/ 1537 h 1792"/>
                  <a:gd name="T28" fmla="*/ 926 w 1721"/>
                  <a:gd name="T29" fmla="*/ 1599 h 1792"/>
                  <a:gd name="T30" fmla="*/ 1046 w 1721"/>
                  <a:gd name="T31" fmla="*/ 1652 h 1792"/>
                  <a:gd name="T32" fmla="*/ 1170 w 1721"/>
                  <a:gd name="T33" fmla="*/ 1697 h 1792"/>
                  <a:gd name="T34" fmla="*/ 1298 w 1721"/>
                  <a:gd name="T35" fmla="*/ 1733 h 1792"/>
                  <a:gd name="T36" fmla="*/ 1428 w 1721"/>
                  <a:gd name="T37" fmla="*/ 1760 h 1792"/>
                  <a:gd name="T38" fmla="*/ 1562 w 1721"/>
                  <a:gd name="T39" fmla="*/ 1776 h 1792"/>
                  <a:gd name="T40" fmla="*/ 1553 w 1721"/>
                  <a:gd name="T41" fmla="*/ 1783 h 1792"/>
                  <a:gd name="T42" fmla="*/ 1704 w 1721"/>
                  <a:gd name="T43" fmla="*/ 8 h 1792"/>
                  <a:gd name="T44" fmla="*/ 1569 w 1721"/>
                  <a:gd name="T45" fmla="*/ 1784 h 1792"/>
                  <a:gd name="T46" fmla="*/ 1567 w 1721"/>
                  <a:gd name="T47" fmla="*/ 1790 h 1792"/>
                  <a:gd name="T48" fmla="*/ 1561 w 1721"/>
                  <a:gd name="T49" fmla="*/ 1791 h 1792"/>
                  <a:gd name="T50" fmla="*/ 1425 w 1721"/>
                  <a:gd name="T51" fmla="*/ 1775 h 1792"/>
                  <a:gd name="T52" fmla="*/ 1293 w 1721"/>
                  <a:gd name="T53" fmla="*/ 1748 h 1792"/>
                  <a:gd name="T54" fmla="*/ 1165 w 1721"/>
                  <a:gd name="T55" fmla="*/ 1712 h 1792"/>
                  <a:gd name="T56" fmla="*/ 1039 w 1721"/>
                  <a:gd name="T57" fmla="*/ 1667 h 1792"/>
                  <a:gd name="T58" fmla="*/ 919 w 1721"/>
                  <a:gd name="T59" fmla="*/ 1613 h 1792"/>
                  <a:gd name="T60" fmla="*/ 803 w 1721"/>
                  <a:gd name="T61" fmla="*/ 1550 h 1792"/>
                  <a:gd name="T62" fmla="*/ 693 w 1721"/>
                  <a:gd name="T63" fmla="*/ 1480 h 1792"/>
                  <a:gd name="T64" fmla="*/ 588 w 1721"/>
                  <a:gd name="T65" fmla="*/ 1402 h 1792"/>
                  <a:gd name="T66" fmla="*/ 489 w 1721"/>
                  <a:gd name="T67" fmla="*/ 1315 h 1792"/>
                  <a:gd name="T68" fmla="*/ 396 w 1721"/>
                  <a:gd name="T69" fmla="*/ 1222 h 1792"/>
                  <a:gd name="T70" fmla="*/ 311 w 1721"/>
                  <a:gd name="T71" fmla="*/ 1122 h 1792"/>
                  <a:gd name="T72" fmla="*/ 233 w 1721"/>
                  <a:gd name="T73" fmla="*/ 1016 h 1792"/>
                  <a:gd name="T74" fmla="*/ 161 w 1721"/>
                  <a:gd name="T75" fmla="*/ 903 h 1792"/>
                  <a:gd name="T76" fmla="*/ 99 w 1721"/>
                  <a:gd name="T77" fmla="*/ 785 h 1792"/>
                  <a:gd name="T78" fmla="*/ 46 w 1721"/>
                  <a:gd name="T79" fmla="*/ 661 h 1792"/>
                  <a:gd name="T80" fmla="*/ 1 w 1721"/>
                  <a:gd name="T81" fmla="*/ 533 h 1792"/>
                  <a:gd name="T82" fmla="*/ 1 w 1721"/>
                  <a:gd name="T83" fmla="*/ 527 h 1792"/>
                  <a:gd name="T84" fmla="*/ 6 w 1721"/>
                  <a:gd name="T85" fmla="*/ 523 h 1792"/>
                  <a:gd name="T86" fmla="*/ 1710 w 1721"/>
                  <a:gd name="T87" fmla="*/ 1 h 1792"/>
                  <a:gd name="T88" fmla="*/ 1717 w 1721"/>
                  <a:gd name="T89" fmla="*/ 2 h 1792"/>
                  <a:gd name="T90" fmla="*/ 1720 w 1721"/>
                  <a:gd name="T91" fmla="*/ 9 h 1792"/>
                  <a:gd name="T92" fmla="*/ 1569 w 1721"/>
                  <a:gd name="T93" fmla="*/ 1784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21" h="1792">
                    <a:moveTo>
                      <a:pt x="1704" y="8"/>
                    </a:moveTo>
                    <a:lnTo>
                      <a:pt x="1715" y="16"/>
                    </a:lnTo>
                    <a:lnTo>
                      <a:pt x="11" y="538"/>
                    </a:lnTo>
                    <a:lnTo>
                      <a:pt x="16" y="528"/>
                    </a:lnTo>
                    <a:lnTo>
                      <a:pt x="61" y="656"/>
                    </a:lnTo>
                    <a:lnTo>
                      <a:pt x="114" y="778"/>
                    </a:lnTo>
                    <a:lnTo>
                      <a:pt x="176" y="896"/>
                    </a:lnTo>
                    <a:lnTo>
                      <a:pt x="246" y="1007"/>
                    </a:lnTo>
                    <a:lnTo>
                      <a:pt x="324" y="1113"/>
                    </a:lnTo>
                    <a:lnTo>
                      <a:pt x="409" y="1211"/>
                    </a:lnTo>
                    <a:lnTo>
                      <a:pt x="500" y="1304"/>
                    </a:lnTo>
                    <a:lnTo>
                      <a:pt x="599" y="1389"/>
                    </a:lnTo>
                    <a:lnTo>
                      <a:pt x="702" y="1467"/>
                    </a:lnTo>
                    <a:lnTo>
                      <a:pt x="812" y="1537"/>
                    </a:lnTo>
                    <a:lnTo>
                      <a:pt x="926" y="1599"/>
                    </a:lnTo>
                    <a:lnTo>
                      <a:pt x="1046" y="1652"/>
                    </a:lnTo>
                    <a:lnTo>
                      <a:pt x="1170" y="1697"/>
                    </a:lnTo>
                    <a:lnTo>
                      <a:pt x="1298" y="1733"/>
                    </a:lnTo>
                    <a:lnTo>
                      <a:pt x="1428" y="1760"/>
                    </a:lnTo>
                    <a:lnTo>
                      <a:pt x="1562" y="1776"/>
                    </a:lnTo>
                    <a:lnTo>
                      <a:pt x="1553" y="1783"/>
                    </a:lnTo>
                    <a:lnTo>
                      <a:pt x="1704" y="8"/>
                    </a:lnTo>
                    <a:close/>
                    <a:moveTo>
                      <a:pt x="1569" y="1784"/>
                    </a:moveTo>
                    <a:cubicBezTo>
                      <a:pt x="1569" y="1786"/>
                      <a:pt x="1568" y="1788"/>
                      <a:pt x="1567" y="1790"/>
                    </a:cubicBezTo>
                    <a:cubicBezTo>
                      <a:pt x="1565" y="1791"/>
                      <a:pt x="1563" y="1792"/>
                      <a:pt x="1561" y="1791"/>
                    </a:cubicBezTo>
                    <a:lnTo>
                      <a:pt x="1425" y="1775"/>
                    </a:lnTo>
                    <a:lnTo>
                      <a:pt x="1293" y="1748"/>
                    </a:lnTo>
                    <a:lnTo>
                      <a:pt x="1165" y="1712"/>
                    </a:lnTo>
                    <a:lnTo>
                      <a:pt x="1039" y="1667"/>
                    </a:lnTo>
                    <a:lnTo>
                      <a:pt x="919" y="1613"/>
                    </a:lnTo>
                    <a:lnTo>
                      <a:pt x="803" y="1550"/>
                    </a:lnTo>
                    <a:lnTo>
                      <a:pt x="693" y="1480"/>
                    </a:lnTo>
                    <a:lnTo>
                      <a:pt x="588" y="1402"/>
                    </a:lnTo>
                    <a:lnTo>
                      <a:pt x="489" y="1315"/>
                    </a:lnTo>
                    <a:lnTo>
                      <a:pt x="396" y="1222"/>
                    </a:lnTo>
                    <a:lnTo>
                      <a:pt x="311" y="1122"/>
                    </a:lnTo>
                    <a:lnTo>
                      <a:pt x="233" y="1016"/>
                    </a:lnTo>
                    <a:lnTo>
                      <a:pt x="161" y="903"/>
                    </a:lnTo>
                    <a:lnTo>
                      <a:pt x="99" y="785"/>
                    </a:lnTo>
                    <a:lnTo>
                      <a:pt x="46" y="661"/>
                    </a:lnTo>
                    <a:lnTo>
                      <a:pt x="1" y="533"/>
                    </a:lnTo>
                    <a:cubicBezTo>
                      <a:pt x="0" y="531"/>
                      <a:pt x="0" y="529"/>
                      <a:pt x="1" y="527"/>
                    </a:cubicBezTo>
                    <a:cubicBezTo>
                      <a:pt x="2" y="525"/>
                      <a:pt x="4" y="523"/>
                      <a:pt x="6" y="523"/>
                    </a:cubicBezTo>
                    <a:lnTo>
                      <a:pt x="1710" y="1"/>
                    </a:lnTo>
                    <a:cubicBezTo>
                      <a:pt x="1713" y="0"/>
                      <a:pt x="1715" y="1"/>
                      <a:pt x="1717" y="2"/>
                    </a:cubicBezTo>
                    <a:cubicBezTo>
                      <a:pt x="1720" y="4"/>
                      <a:pt x="1721" y="6"/>
                      <a:pt x="1720" y="9"/>
                    </a:cubicBezTo>
                    <a:lnTo>
                      <a:pt x="1569" y="1784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2" name="Freeform 86"/>
              <p:cNvSpPr>
                <a:spLocks/>
              </p:cNvSpPr>
              <p:nvPr/>
            </p:nvSpPr>
            <p:spPr bwMode="auto">
              <a:xfrm>
                <a:off x="4503620" y="1858547"/>
                <a:ext cx="667614" cy="601513"/>
              </a:xfrm>
              <a:custGeom>
                <a:avLst/>
                <a:gdLst>
                  <a:gd name="T0" fmla="*/ 1885 w 1885"/>
                  <a:gd name="T1" fmla="*/ 1176 h 1698"/>
                  <a:gd name="T2" fmla="*/ 547 w 1885"/>
                  <a:gd name="T3" fmla="*/ 0 h 1698"/>
                  <a:gd name="T4" fmla="*/ 181 w 1885"/>
                  <a:gd name="T5" fmla="*/ 1698 h 1698"/>
                  <a:gd name="T6" fmla="*/ 1885 w 1885"/>
                  <a:gd name="T7" fmla="*/ 1176 h 1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85" h="1698">
                    <a:moveTo>
                      <a:pt x="1885" y="1176"/>
                    </a:moveTo>
                    <a:lnTo>
                      <a:pt x="547" y="0"/>
                    </a:lnTo>
                    <a:cubicBezTo>
                      <a:pt x="139" y="464"/>
                      <a:pt x="0" y="1107"/>
                      <a:pt x="181" y="1698"/>
                    </a:cubicBezTo>
                    <a:lnTo>
                      <a:pt x="1885" y="1176"/>
                    </a:lnTo>
                    <a:close/>
                  </a:path>
                </a:pathLst>
              </a:custGeom>
              <a:solidFill>
                <a:srgbClr val="89A54E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3" name="Freeform 87"/>
              <p:cNvSpPr>
                <a:spLocks noEditPoints="1"/>
              </p:cNvSpPr>
              <p:nvPr/>
            </p:nvSpPr>
            <p:spPr bwMode="auto">
              <a:xfrm>
                <a:off x="4537615" y="1855714"/>
                <a:ext cx="636451" cy="607179"/>
              </a:xfrm>
              <a:custGeom>
                <a:avLst/>
                <a:gdLst>
                  <a:gd name="T0" fmla="*/ 1787 w 1798"/>
                  <a:gd name="T1" fmla="*/ 1177 h 1715"/>
                  <a:gd name="T2" fmla="*/ 1784 w 1798"/>
                  <a:gd name="T3" fmla="*/ 1190 h 1715"/>
                  <a:gd name="T4" fmla="*/ 446 w 1798"/>
                  <a:gd name="T5" fmla="*/ 14 h 1715"/>
                  <a:gd name="T6" fmla="*/ 458 w 1798"/>
                  <a:gd name="T7" fmla="*/ 14 h 1715"/>
                  <a:gd name="T8" fmla="*/ 385 w 1798"/>
                  <a:gd name="T9" fmla="*/ 103 h 1715"/>
                  <a:gd name="T10" fmla="*/ 318 w 1798"/>
                  <a:gd name="T11" fmla="*/ 195 h 1715"/>
                  <a:gd name="T12" fmla="*/ 257 w 1798"/>
                  <a:gd name="T13" fmla="*/ 291 h 1715"/>
                  <a:gd name="T14" fmla="*/ 204 w 1798"/>
                  <a:gd name="T15" fmla="*/ 390 h 1715"/>
                  <a:gd name="T16" fmla="*/ 157 w 1798"/>
                  <a:gd name="T17" fmla="*/ 492 h 1715"/>
                  <a:gd name="T18" fmla="*/ 116 w 1798"/>
                  <a:gd name="T19" fmla="*/ 596 h 1715"/>
                  <a:gd name="T20" fmla="*/ 82 w 1798"/>
                  <a:gd name="T21" fmla="*/ 703 h 1715"/>
                  <a:gd name="T22" fmla="*/ 55 w 1798"/>
                  <a:gd name="T23" fmla="*/ 811 h 1715"/>
                  <a:gd name="T24" fmla="*/ 35 w 1798"/>
                  <a:gd name="T25" fmla="*/ 922 h 1715"/>
                  <a:gd name="T26" fmla="*/ 22 w 1798"/>
                  <a:gd name="T27" fmla="*/ 1032 h 1715"/>
                  <a:gd name="T28" fmla="*/ 16 w 1798"/>
                  <a:gd name="T29" fmla="*/ 1145 h 1715"/>
                  <a:gd name="T30" fmla="*/ 16 w 1798"/>
                  <a:gd name="T31" fmla="*/ 1257 h 1715"/>
                  <a:gd name="T32" fmla="*/ 25 w 1798"/>
                  <a:gd name="T33" fmla="*/ 1370 h 1715"/>
                  <a:gd name="T34" fmla="*/ 40 w 1798"/>
                  <a:gd name="T35" fmla="*/ 1481 h 1715"/>
                  <a:gd name="T36" fmla="*/ 63 w 1798"/>
                  <a:gd name="T37" fmla="*/ 1594 h 1715"/>
                  <a:gd name="T38" fmla="*/ 93 w 1798"/>
                  <a:gd name="T39" fmla="*/ 1704 h 1715"/>
                  <a:gd name="T40" fmla="*/ 83 w 1798"/>
                  <a:gd name="T41" fmla="*/ 1699 h 1715"/>
                  <a:gd name="T42" fmla="*/ 1787 w 1798"/>
                  <a:gd name="T43" fmla="*/ 1177 h 1715"/>
                  <a:gd name="T44" fmla="*/ 88 w 1798"/>
                  <a:gd name="T45" fmla="*/ 1714 h 1715"/>
                  <a:gd name="T46" fmla="*/ 82 w 1798"/>
                  <a:gd name="T47" fmla="*/ 1713 h 1715"/>
                  <a:gd name="T48" fmla="*/ 78 w 1798"/>
                  <a:gd name="T49" fmla="*/ 1709 h 1715"/>
                  <a:gd name="T50" fmla="*/ 48 w 1798"/>
                  <a:gd name="T51" fmla="*/ 1597 h 1715"/>
                  <a:gd name="T52" fmla="*/ 25 w 1798"/>
                  <a:gd name="T53" fmla="*/ 1484 h 1715"/>
                  <a:gd name="T54" fmla="*/ 9 w 1798"/>
                  <a:gd name="T55" fmla="*/ 1371 h 1715"/>
                  <a:gd name="T56" fmla="*/ 0 w 1798"/>
                  <a:gd name="T57" fmla="*/ 1257 h 1715"/>
                  <a:gd name="T58" fmla="*/ 0 w 1798"/>
                  <a:gd name="T59" fmla="*/ 1144 h 1715"/>
                  <a:gd name="T60" fmla="*/ 7 w 1798"/>
                  <a:gd name="T61" fmla="*/ 1031 h 1715"/>
                  <a:gd name="T62" fmla="*/ 20 w 1798"/>
                  <a:gd name="T63" fmla="*/ 919 h 1715"/>
                  <a:gd name="T64" fmla="*/ 40 w 1798"/>
                  <a:gd name="T65" fmla="*/ 808 h 1715"/>
                  <a:gd name="T66" fmla="*/ 67 w 1798"/>
                  <a:gd name="T67" fmla="*/ 698 h 1715"/>
                  <a:gd name="T68" fmla="*/ 101 w 1798"/>
                  <a:gd name="T69" fmla="*/ 591 h 1715"/>
                  <a:gd name="T70" fmla="*/ 142 w 1798"/>
                  <a:gd name="T71" fmla="*/ 485 h 1715"/>
                  <a:gd name="T72" fmla="*/ 189 w 1798"/>
                  <a:gd name="T73" fmla="*/ 383 h 1715"/>
                  <a:gd name="T74" fmla="*/ 244 w 1798"/>
                  <a:gd name="T75" fmla="*/ 282 h 1715"/>
                  <a:gd name="T76" fmla="*/ 305 w 1798"/>
                  <a:gd name="T77" fmla="*/ 186 h 1715"/>
                  <a:gd name="T78" fmla="*/ 372 w 1798"/>
                  <a:gd name="T79" fmla="*/ 92 h 1715"/>
                  <a:gd name="T80" fmla="*/ 445 w 1798"/>
                  <a:gd name="T81" fmla="*/ 3 h 1715"/>
                  <a:gd name="T82" fmla="*/ 451 w 1798"/>
                  <a:gd name="T83" fmla="*/ 0 h 1715"/>
                  <a:gd name="T84" fmla="*/ 457 w 1798"/>
                  <a:gd name="T85" fmla="*/ 2 h 1715"/>
                  <a:gd name="T86" fmla="*/ 1795 w 1798"/>
                  <a:gd name="T87" fmla="*/ 1178 h 1715"/>
                  <a:gd name="T88" fmla="*/ 1797 w 1798"/>
                  <a:gd name="T89" fmla="*/ 1186 h 1715"/>
                  <a:gd name="T90" fmla="*/ 1792 w 1798"/>
                  <a:gd name="T91" fmla="*/ 1192 h 1715"/>
                  <a:gd name="T92" fmla="*/ 88 w 1798"/>
                  <a:gd name="T93" fmla="*/ 1714 h 1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8" h="1715">
                    <a:moveTo>
                      <a:pt x="1787" y="1177"/>
                    </a:moveTo>
                    <a:lnTo>
                      <a:pt x="1784" y="1190"/>
                    </a:lnTo>
                    <a:lnTo>
                      <a:pt x="446" y="14"/>
                    </a:lnTo>
                    <a:lnTo>
                      <a:pt x="458" y="14"/>
                    </a:lnTo>
                    <a:lnTo>
                      <a:pt x="385" y="103"/>
                    </a:lnTo>
                    <a:lnTo>
                      <a:pt x="318" y="195"/>
                    </a:lnTo>
                    <a:lnTo>
                      <a:pt x="257" y="291"/>
                    </a:lnTo>
                    <a:lnTo>
                      <a:pt x="204" y="390"/>
                    </a:lnTo>
                    <a:lnTo>
                      <a:pt x="157" y="492"/>
                    </a:lnTo>
                    <a:lnTo>
                      <a:pt x="116" y="596"/>
                    </a:lnTo>
                    <a:lnTo>
                      <a:pt x="82" y="703"/>
                    </a:lnTo>
                    <a:lnTo>
                      <a:pt x="55" y="811"/>
                    </a:lnTo>
                    <a:lnTo>
                      <a:pt x="35" y="922"/>
                    </a:lnTo>
                    <a:lnTo>
                      <a:pt x="22" y="1032"/>
                    </a:lnTo>
                    <a:lnTo>
                      <a:pt x="16" y="1145"/>
                    </a:lnTo>
                    <a:lnTo>
                      <a:pt x="16" y="1257"/>
                    </a:lnTo>
                    <a:lnTo>
                      <a:pt x="25" y="1370"/>
                    </a:lnTo>
                    <a:lnTo>
                      <a:pt x="40" y="1481"/>
                    </a:lnTo>
                    <a:lnTo>
                      <a:pt x="63" y="1594"/>
                    </a:lnTo>
                    <a:lnTo>
                      <a:pt x="93" y="1704"/>
                    </a:lnTo>
                    <a:lnTo>
                      <a:pt x="83" y="1699"/>
                    </a:lnTo>
                    <a:lnTo>
                      <a:pt x="1787" y="1177"/>
                    </a:lnTo>
                    <a:close/>
                    <a:moveTo>
                      <a:pt x="88" y="1714"/>
                    </a:moveTo>
                    <a:cubicBezTo>
                      <a:pt x="86" y="1715"/>
                      <a:pt x="83" y="1715"/>
                      <a:pt x="82" y="1713"/>
                    </a:cubicBezTo>
                    <a:cubicBezTo>
                      <a:pt x="80" y="1712"/>
                      <a:pt x="78" y="1711"/>
                      <a:pt x="78" y="1709"/>
                    </a:cubicBezTo>
                    <a:lnTo>
                      <a:pt x="48" y="1597"/>
                    </a:lnTo>
                    <a:lnTo>
                      <a:pt x="25" y="1484"/>
                    </a:lnTo>
                    <a:lnTo>
                      <a:pt x="9" y="1371"/>
                    </a:lnTo>
                    <a:lnTo>
                      <a:pt x="0" y="1257"/>
                    </a:lnTo>
                    <a:lnTo>
                      <a:pt x="0" y="1144"/>
                    </a:lnTo>
                    <a:lnTo>
                      <a:pt x="7" y="1031"/>
                    </a:lnTo>
                    <a:lnTo>
                      <a:pt x="20" y="919"/>
                    </a:lnTo>
                    <a:lnTo>
                      <a:pt x="40" y="808"/>
                    </a:lnTo>
                    <a:lnTo>
                      <a:pt x="67" y="698"/>
                    </a:lnTo>
                    <a:lnTo>
                      <a:pt x="101" y="591"/>
                    </a:lnTo>
                    <a:lnTo>
                      <a:pt x="142" y="485"/>
                    </a:lnTo>
                    <a:lnTo>
                      <a:pt x="189" y="383"/>
                    </a:lnTo>
                    <a:lnTo>
                      <a:pt x="244" y="282"/>
                    </a:lnTo>
                    <a:lnTo>
                      <a:pt x="305" y="186"/>
                    </a:lnTo>
                    <a:lnTo>
                      <a:pt x="372" y="92"/>
                    </a:lnTo>
                    <a:lnTo>
                      <a:pt x="445" y="3"/>
                    </a:lnTo>
                    <a:cubicBezTo>
                      <a:pt x="447" y="2"/>
                      <a:pt x="449" y="1"/>
                      <a:pt x="451" y="0"/>
                    </a:cubicBezTo>
                    <a:cubicBezTo>
                      <a:pt x="453" y="0"/>
                      <a:pt x="455" y="1"/>
                      <a:pt x="457" y="2"/>
                    </a:cubicBezTo>
                    <a:lnTo>
                      <a:pt x="1795" y="1178"/>
                    </a:lnTo>
                    <a:cubicBezTo>
                      <a:pt x="1797" y="1180"/>
                      <a:pt x="1798" y="1183"/>
                      <a:pt x="1797" y="1186"/>
                    </a:cubicBezTo>
                    <a:cubicBezTo>
                      <a:pt x="1797" y="1189"/>
                      <a:pt x="1795" y="1191"/>
                      <a:pt x="1792" y="1192"/>
                    </a:cubicBezTo>
                    <a:lnTo>
                      <a:pt x="88" y="1714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4" name="Freeform 88"/>
              <p:cNvSpPr>
                <a:spLocks/>
              </p:cNvSpPr>
              <p:nvPr/>
            </p:nvSpPr>
            <p:spPr bwMode="auto">
              <a:xfrm>
                <a:off x="4697200" y="1724459"/>
                <a:ext cx="474034" cy="550521"/>
              </a:xfrm>
              <a:custGeom>
                <a:avLst/>
                <a:gdLst>
                  <a:gd name="T0" fmla="*/ 1338 w 1338"/>
                  <a:gd name="T1" fmla="*/ 1555 h 1555"/>
                  <a:gd name="T2" fmla="*/ 469 w 1338"/>
                  <a:gd name="T3" fmla="*/ 0 h 1555"/>
                  <a:gd name="T4" fmla="*/ 0 w 1338"/>
                  <a:gd name="T5" fmla="*/ 379 h 1555"/>
                  <a:gd name="T6" fmla="*/ 1338 w 1338"/>
                  <a:gd name="T7" fmla="*/ 1555 h 1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8" h="1555">
                    <a:moveTo>
                      <a:pt x="1338" y="1555"/>
                    </a:moveTo>
                    <a:lnTo>
                      <a:pt x="469" y="0"/>
                    </a:lnTo>
                    <a:cubicBezTo>
                      <a:pt x="292" y="99"/>
                      <a:pt x="134" y="227"/>
                      <a:pt x="0" y="379"/>
                    </a:cubicBezTo>
                    <a:lnTo>
                      <a:pt x="1338" y="1555"/>
                    </a:lnTo>
                    <a:close/>
                  </a:path>
                </a:pathLst>
              </a:custGeom>
              <a:solidFill>
                <a:srgbClr val="71588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5" name="Freeform 89"/>
              <p:cNvSpPr>
                <a:spLocks noEditPoints="1"/>
              </p:cNvSpPr>
              <p:nvPr/>
            </p:nvSpPr>
            <p:spPr bwMode="auto">
              <a:xfrm>
                <a:off x="4694367" y="1721626"/>
                <a:ext cx="479698" cy="556188"/>
              </a:xfrm>
              <a:custGeom>
                <a:avLst/>
                <a:gdLst>
                  <a:gd name="T0" fmla="*/ 1352 w 1355"/>
                  <a:gd name="T1" fmla="*/ 1557 h 1572"/>
                  <a:gd name="T2" fmla="*/ 1339 w 1355"/>
                  <a:gd name="T3" fmla="*/ 1567 h 1572"/>
                  <a:gd name="T4" fmla="*/ 470 w 1355"/>
                  <a:gd name="T5" fmla="*/ 12 h 1572"/>
                  <a:gd name="T6" fmla="*/ 482 w 1355"/>
                  <a:gd name="T7" fmla="*/ 15 h 1572"/>
                  <a:gd name="T8" fmla="*/ 353 w 1355"/>
                  <a:gd name="T9" fmla="*/ 95 h 1572"/>
                  <a:gd name="T10" fmla="*/ 231 w 1355"/>
                  <a:gd name="T11" fmla="*/ 185 h 1572"/>
                  <a:gd name="T12" fmla="*/ 119 w 1355"/>
                  <a:gd name="T13" fmla="*/ 284 h 1572"/>
                  <a:gd name="T14" fmla="*/ 14 w 1355"/>
                  <a:gd name="T15" fmla="*/ 393 h 1572"/>
                  <a:gd name="T16" fmla="*/ 14 w 1355"/>
                  <a:gd name="T17" fmla="*/ 381 h 1572"/>
                  <a:gd name="T18" fmla="*/ 1352 w 1355"/>
                  <a:gd name="T19" fmla="*/ 1557 h 1572"/>
                  <a:gd name="T20" fmla="*/ 3 w 1355"/>
                  <a:gd name="T21" fmla="*/ 393 h 1572"/>
                  <a:gd name="T22" fmla="*/ 0 w 1355"/>
                  <a:gd name="T23" fmla="*/ 388 h 1572"/>
                  <a:gd name="T24" fmla="*/ 3 w 1355"/>
                  <a:gd name="T25" fmla="*/ 382 h 1572"/>
                  <a:gd name="T26" fmla="*/ 108 w 1355"/>
                  <a:gd name="T27" fmla="*/ 272 h 1572"/>
                  <a:gd name="T28" fmla="*/ 222 w 1355"/>
                  <a:gd name="T29" fmla="*/ 172 h 1572"/>
                  <a:gd name="T30" fmla="*/ 344 w 1355"/>
                  <a:gd name="T31" fmla="*/ 82 h 1572"/>
                  <a:gd name="T32" fmla="*/ 473 w 1355"/>
                  <a:gd name="T33" fmla="*/ 2 h 1572"/>
                  <a:gd name="T34" fmla="*/ 479 w 1355"/>
                  <a:gd name="T35" fmla="*/ 1 h 1572"/>
                  <a:gd name="T36" fmla="*/ 484 w 1355"/>
                  <a:gd name="T37" fmla="*/ 5 h 1572"/>
                  <a:gd name="T38" fmla="*/ 1353 w 1355"/>
                  <a:gd name="T39" fmla="*/ 1560 h 1572"/>
                  <a:gd name="T40" fmla="*/ 1351 w 1355"/>
                  <a:gd name="T41" fmla="*/ 1570 h 1572"/>
                  <a:gd name="T42" fmla="*/ 1341 w 1355"/>
                  <a:gd name="T43" fmla="*/ 1569 h 1572"/>
                  <a:gd name="T44" fmla="*/ 3 w 1355"/>
                  <a:gd name="T45" fmla="*/ 393 h 1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55" h="1572">
                    <a:moveTo>
                      <a:pt x="1352" y="1557"/>
                    </a:moveTo>
                    <a:lnTo>
                      <a:pt x="1339" y="1567"/>
                    </a:lnTo>
                    <a:lnTo>
                      <a:pt x="470" y="12"/>
                    </a:lnTo>
                    <a:lnTo>
                      <a:pt x="482" y="15"/>
                    </a:lnTo>
                    <a:lnTo>
                      <a:pt x="353" y="95"/>
                    </a:lnTo>
                    <a:lnTo>
                      <a:pt x="231" y="185"/>
                    </a:lnTo>
                    <a:lnTo>
                      <a:pt x="119" y="284"/>
                    </a:lnTo>
                    <a:lnTo>
                      <a:pt x="14" y="393"/>
                    </a:lnTo>
                    <a:lnTo>
                      <a:pt x="14" y="381"/>
                    </a:lnTo>
                    <a:lnTo>
                      <a:pt x="1352" y="1557"/>
                    </a:lnTo>
                    <a:close/>
                    <a:moveTo>
                      <a:pt x="3" y="393"/>
                    </a:moveTo>
                    <a:cubicBezTo>
                      <a:pt x="2" y="392"/>
                      <a:pt x="1" y="390"/>
                      <a:pt x="0" y="388"/>
                    </a:cubicBezTo>
                    <a:cubicBezTo>
                      <a:pt x="0" y="386"/>
                      <a:pt x="1" y="383"/>
                      <a:pt x="3" y="382"/>
                    </a:cubicBezTo>
                    <a:lnTo>
                      <a:pt x="108" y="272"/>
                    </a:lnTo>
                    <a:lnTo>
                      <a:pt x="222" y="172"/>
                    </a:lnTo>
                    <a:lnTo>
                      <a:pt x="344" y="82"/>
                    </a:lnTo>
                    <a:lnTo>
                      <a:pt x="473" y="2"/>
                    </a:lnTo>
                    <a:cubicBezTo>
                      <a:pt x="475" y="1"/>
                      <a:pt x="477" y="0"/>
                      <a:pt x="479" y="1"/>
                    </a:cubicBezTo>
                    <a:cubicBezTo>
                      <a:pt x="482" y="1"/>
                      <a:pt x="483" y="3"/>
                      <a:pt x="484" y="5"/>
                    </a:cubicBezTo>
                    <a:lnTo>
                      <a:pt x="1353" y="1560"/>
                    </a:lnTo>
                    <a:cubicBezTo>
                      <a:pt x="1355" y="1563"/>
                      <a:pt x="1355" y="1567"/>
                      <a:pt x="1351" y="1570"/>
                    </a:cubicBezTo>
                    <a:cubicBezTo>
                      <a:pt x="1348" y="1572"/>
                      <a:pt x="1344" y="1572"/>
                      <a:pt x="1341" y="1569"/>
                    </a:cubicBezTo>
                    <a:lnTo>
                      <a:pt x="3" y="393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6" name="Freeform 90"/>
              <p:cNvSpPr>
                <a:spLocks/>
              </p:cNvSpPr>
              <p:nvPr/>
            </p:nvSpPr>
            <p:spPr bwMode="auto">
              <a:xfrm>
                <a:off x="4863394" y="1680077"/>
                <a:ext cx="307839" cy="594903"/>
              </a:xfrm>
              <a:custGeom>
                <a:avLst/>
                <a:gdLst>
                  <a:gd name="T0" fmla="*/ 869 w 869"/>
                  <a:gd name="T1" fmla="*/ 1679 h 1679"/>
                  <a:gd name="T2" fmla="*/ 275 w 869"/>
                  <a:gd name="T3" fmla="*/ 0 h 1679"/>
                  <a:gd name="T4" fmla="*/ 0 w 869"/>
                  <a:gd name="T5" fmla="*/ 124 h 1679"/>
                  <a:gd name="T6" fmla="*/ 869 w 869"/>
                  <a:gd name="T7" fmla="*/ 1679 h 1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9" h="1679">
                    <a:moveTo>
                      <a:pt x="869" y="1679"/>
                    </a:moveTo>
                    <a:lnTo>
                      <a:pt x="275" y="0"/>
                    </a:lnTo>
                    <a:cubicBezTo>
                      <a:pt x="180" y="34"/>
                      <a:pt x="88" y="75"/>
                      <a:pt x="0" y="124"/>
                    </a:cubicBezTo>
                    <a:lnTo>
                      <a:pt x="869" y="1679"/>
                    </a:lnTo>
                    <a:close/>
                  </a:path>
                </a:pathLst>
              </a:custGeom>
              <a:solidFill>
                <a:srgbClr val="4198A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7" name="Freeform 91"/>
              <p:cNvSpPr>
                <a:spLocks noEditPoints="1"/>
              </p:cNvSpPr>
              <p:nvPr/>
            </p:nvSpPr>
            <p:spPr bwMode="auto">
              <a:xfrm>
                <a:off x="4860563" y="1677243"/>
                <a:ext cx="313504" cy="600569"/>
              </a:xfrm>
              <a:custGeom>
                <a:avLst/>
                <a:gdLst>
                  <a:gd name="T0" fmla="*/ 884 w 886"/>
                  <a:gd name="T1" fmla="*/ 1684 h 1696"/>
                  <a:gd name="T2" fmla="*/ 870 w 886"/>
                  <a:gd name="T3" fmla="*/ 1690 h 1696"/>
                  <a:gd name="T4" fmla="*/ 276 w 886"/>
                  <a:gd name="T5" fmla="*/ 11 h 1696"/>
                  <a:gd name="T6" fmla="*/ 286 w 886"/>
                  <a:gd name="T7" fmla="*/ 16 h 1696"/>
                  <a:gd name="T8" fmla="*/ 146 w 886"/>
                  <a:gd name="T9" fmla="*/ 72 h 1696"/>
                  <a:gd name="T10" fmla="*/ 12 w 886"/>
                  <a:gd name="T11" fmla="*/ 140 h 1696"/>
                  <a:gd name="T12" fmla="*/ 15 w 886"/>
                  <a:gd name="T13" fmla="*/ 129 h 1696"/>
                  <a:gd name="T14" fmla="*/ 884 w 886"/>
                  <a:gd name="T15" fmla="*/ 1684 h 1696"/>
                  <a:gd name="T16" fmla="*/ 1 w 886"/>
                  <a:gd name="T17" fmla="*/ 136 h 1696"/>
                  <a:gd name="T18" fmla="*/ 1 w 886"/>
                  <a:gd name="T19" fmla="*/ 130 h 1696"/>
                  <a:gd name="T20" fmla="*/ 5 w 886"/>
                  <a:gd name="T21" fmla="*/ 125 h 1696"/>
                  <a:gd name="T22" fmla="*/ 140 w 886"/>
                  <a:gd name="T23" fmla="*/ 57 h 1696"/>
                  <a:gd name="T24" fmla="*/ 280 w 886"/>
                  <a:gd name="T25" fmla="*/ 1 h 1696"/>
                  <a:gd name="T26" fmla="*/ 287 w 886"/>
                  <a:gd name="T27" fmla="*/ 1 h 1696"/>
                  <a:gd name="T28" fmla="*/ 291 w 886"/>
                  <a:gd name="T29" fmla="*/ 6 h 1696"/>
                  <a:gd name="T30" fmla="*/ 885 w 886"/>
                  <a:gd name="T31" fmla="*/ 1685 h 1696"/>
                  <a:gd name="T32" fmla="*/ 881 w 886"/>
                  <a:gd name="T33" fmla="*/ 1695 h 1696"/>
                  <a:gd name="T34" fmla="*/ 870 w 886"/>
                  <a:gd name="T35" fmla="*/ 1691 h 1696"/>
                  <a:gd name="T36" fmla="*/ 1 w 886"/>
                  <a:gd name="T37" fmla="*/ 136 h 1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86" h="1696">
                    <a:moveTo>
                      <a:pt x="884" y="1684"/>
                    </a:moveTo>
                    <a:lnTo>
                      <a:pt x="870" y="1690"/>
                    </a:lnTo>
                    <a:lnTo>
                      <a:pt x="276" y="11"/>
                    </a:lnTo>
                    <a:lnTo>
                      <a:pt x="286" y="16"/>
                    </a:lnTo>
                    <a:lnTo>
                      <a:pt x="146" y="72"/>
                    </a:lnTo>
                    <a:lnTo>
                      <a:pt x="12" y="140"/>
                    </a:lnTo>
                    <a:lnTo>
                      <a:pt x="15" y="129"/>
                    </a:lnTo>
                    <a:lnTo>
                      <a:pt x="884" y="1684"/>
                    </a:lnTo>
                    <a:close/>
                    <a:moveTo>
                      <a:pt x="1" y="136"/>
                    </a:moveTo>
                    <a:cubicBezTo>
                      <a:pt x="0" y="134"/>
                      <a:pt x="0" y="132"/>
                      <a:pt x="1" y="130"/>
                    </a:cubicBezTo>
                    <a:cubicBezTo>
                      <a:pt x="1" y="128"/>
                      <a:pt x="3" y="126"/>
                      <a:pt x="5" y="125"/>
                    </a:cubicBezTo>
                    <a:lnTo>
                      <a:pt x="140" y="57"/>
                    </a:lnTo>
                    <a:lnTo>
                      <a:pt x="280" y="1"/>
                    </a:lnTo>
                    <a:cubicBezTo>
                      <a:pt x="283" y="0"/>
                      <a:pt x="285" y="0"/>
                      <a:pt x="287" y="1"/>
                    </a:cubicBezTo>
                    <a:cubicBezTo>
                      <a:pt x="289" y="2"/>
                      <a:pt x="290" y="4"/>
                      <a:pt x="291" y="6"/>
                    </a:cubicBezTo>
                    <a:lnTo>
                      <a:pt x="885" y="1685"/>
                    </a:lnTo>
                    <a:cubicBezTo>
                      <a:pt x="886" y="1689"/>
                      <a:pt x="885" y="1693"/>
                      <a:pt x="881" y="1695"/>
                    </a:cubicBezTo>
                    <a:cubicBezTo>
                      <a:pt x="877" y="1696"/>
                      <a:pt x="873" y="1695"/>
                      <a:pt x="870" y="1691"/>
                    </a:cubicBezTo>
                    <a:lnTo>
                      <a:pt x="1" y="136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8" name="Freeform 92"/>
              <p:cNvSpPr>
                <a:spLocks/>
              </p:cNvSpPr>
              <p:nvPr/>
            </p:nvSpPr>
            <p:spPr bwMode="auto">
              <a:xfrm>
                <a:off x="4960657" y="1644194"/>
                <a:ext cx="210577" cy="630786"/>
              </a:xfrm>
              <a:custGeom>
                <a:avLst/>
                <a:gdLst>
                  <a:gd name="T0" fmla="*/ 594 w 594"/>
                  <a:gd name="T1" fmla="*/ 1781 h 1781"/>
                  <a:gd name="T2" fmla="*/ 594 w 594"/>
                  <a:gd name="T3" fmla="*/ 0 h 1781"/>
                  <a:gd name="T4" fmla="*/ 0 w 594"/>
                  <a:gd name="T5" fmla="*/ 102 h 1781"/>
                  <a:gd name="T6" fmla="*/ 594 w 594"/>
                  <a:gd name="T7" fmla="*/ 1781 h 1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4" h="1781">
                    <a:moveTo>
                      <a:pt x="594" y="1781"/>
                    </a:moveTo>
                    <a:lnTo>
                      <a:pt x="594" y="0"/>
                    </a:lnTo>
                    <a:cubicBezTo>
                      <a:pt x="391" y="0"/>
                      <a:pt x="191" y="35"/>
                      <a:pt x="0" y="102"/>
                    </a:cubicBezTo>
                    <a:lnTo>
                      <a:pt x="594" y="1781"/>
                    </a:lnTo>
                    <a:close/>
                  </a:path>
                </a:pathLst>
              </a:custGeom>
              <a:solidFill>
                <a:srgbClr val="DB843D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9" name="Freeform 93"/>
              <p:cNvSpPr>
                <a:spLocks noEditPoints="1"/>
              </p:cNvSpPr>
              <p:nvPr/>
            </p:nvSpPr>
            <p:spPr bwMode="auto">
              <a:xfrm>
                <a:off x="4957824" y="1641361"/>
                <a:ext cx="216243" cy="636451"/>
              </a:xfrm>
              <a:custGeom>
                <a:avLst/>
                <a:gdLst>
                  <a:gd name="T0" fmla="*/ 610 w 610"/>
                  <a:gd name="T1" fmla="*/ 1787 h 1798"/>
                  <a:gd name="T2" fmla="*/ 594 w 610"/>
                  <a:gd name="T3" fmla="*/ 1789 h 1798"/>
                  <a:gd name="T4" fmla="*/ 594 w 610"/>
                  <a:gd name="T5" fmla="*/ 8 h 1798"/>
                  <a:gd name="T6" fmla="*/ 603 w 610"/>
                  <a:gd name="T7" fmla="*/ 16 h 1798"/>
                  <a:gd name="T8" fmla="*/ 451 w 610"/>
                  <a:gd name="T9" fmla="*/ 23 h 1798"/>
                  <a:gd name="T10" fmla="*/ 302 w 610"/>
                  <a:gd name="T11" fmla="*/ 42 h 1798"/>
                  <a:gd name="T12" fmla="*/ 155 w 610"/>
                  <a:gd name="T13" fmla="*/ 74 h 1798"/>
                  <a:gd name="T14" fmla="*/ 11 w 610"/>
                  <a:gd name="T15" fmla="*/ 118 h 1798"/>
                  <a:gd name="T16" fmla="*/ 16 w 610"/>
                  <a:gd name="T17" fmla="*/ 108 h 1798"/>
                  <a:gd name="T18" fmla="*/ 610 w 610"/>
                  <a:gd name="T19" fmla="*/ 1787 h 1798"/>
                  <a:gd name="T20" fmla="*/ 1 w 610"/>
                  <a:gd name="T21" fmla="*/ 113 h 1798"/>
                  <a:gd name="T22" fmla="*/ 1 w 610"/>
                  <a:gd name="T23" fmla="*/ 107 h 1798"/>
                  <a:gd name="T24" fmla="*/ 6 w 610"/>
                  <a:gd name="T25" fmla="*/ 103 h 1798"/>
                  <a:gd name="T26" fmla="*/ 152 w 610"/>
                  <a:gd name="T27" fmla="*/ 59 h 1798"/>
                  <a:gd name="T28" fmla="*/ 300 w 610"/>
                  <a:gd name="T29" fmla="*/ 27 h 1798"/>
                  <a:gd name="T30" fmla="*/ 450 w 610"/>
                  <a:gd name="T31" fmla="*/ 7 h 1798"/>
                  <a:gd name="T32" fmla="*/ 602 w 610"/>
                  <a:gd name="T33" fmla="*/ 0 h 1798"/>
                  <a:gd name="T34" fmla="*/ 608 w 610"/>
                  <a:gd name="T35" fmla="*/ 3 h 1798"/>
                  <a:gd name="T36" fmla="*/ 610 w 610"/>
                  <a:gd name="T37" fmla="*/ 8 h 1798"/>
                  <a:gd name="T38" fmla="*/ 610 w 610"/>
                  <a:gd name="T39" fmla="*/ 1789 h 1798"/>
                  <a:gd name="T40" fmla="*/ 604 w 610"/>
                  <a:gd name="T41" fmla="*/ 1797 h 1798"/>
                  <a:gd name="T42" fmla="*/ 595 w 610"/>
                  <a:gd name="T43" fmla="*/ 1792 h 1798"/>
                  <a:gd name="T44" fmla="*/ 1 w 610"/>
                  <a:gd name="T45" fmla="*/ 113 h 1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10" h="1798">
                    <a:moveTo>
                      <a:pt x="610" y="1787"/>
                    </a:moveTo>
                    <a:lnTo>
                      <a:pt x="594" y="1789"/>
                    </a:lnTo>
                    <a:lnTo>
                      <a:pt x="594" y="8"/>
                    </a:lnTo>
                    <a:lnTo>
                      <a:pt x="603" y="16"/>
                    </a:lnTo>
                    <a:lnTo>
                      <a:pt x="451" y="23"/>
                    </a:lnTo>
                    <a:lnTo>
                      <a:pt x="302" y="42"/>
                    </a:lnTo>
                    <a:lnTo>
                      <a:pt x="155" y="74"/>
                    </a:lnTo>
                    <a:lnTo>
                      <a:pt x="11" y="118"/>
                    </a:lnTo>
                    <a:lnTo>
                      <a:pt x="16" y="108"/>
                    </a:lnTo>
                    <a:lnTo>
                      <a:pt x="610" y="1787"/>
                    </a:lnTo>
                    <a:close/>
                    <a:moveTo>
                      <a:pt x="1" y="113"/>
                    </a:moveTo>
                    <a:cubicBezTo>
                      <a:pt x="0" y="111"/>
                      <a:pt x="0" y="109"/>
                      <a:pt x="1" y="107"/>
                    </a:cubicBezTo>
                    <a:cubicBezTo>
                      <a:pt x="2" y="105"/>
                      <a:pt x="4" y="103"/>
                      <a:pt x="6" y="103"/>
                    </a:cubicBezTo>
                    <a:lnTo>
                      <a:pt x="152" y="59"/>
                    </a:lnTo>
                    <a:lnTo>
                      <a:pt x="300" y="27"/>
                    </a:lnTo>
                    <a:lnTo>
                      <a:pt x="450" y="7"/>
                    </a:lnTo>
                    <a:lnTo>
                      <a:pt x="602" y="0"/>
                    </a:lnTo>
                    <a:cubicBezTo>
                      <a:pt x="604" y="0"/>
                      <a:pt x="606" y="1"/>
                      <a:pt x="608" y="3"/>
                    </a:cubicBezTo>
                    <a:cubicBezTo>
                      <a:pt x="610" y="4"/>
                      <a:pt x="610" y="6"/>
                      <a:pt x="610" y="8"/>
                    </a:cubicBezTo>
                    <a:lnTo>
                      <a:pt x="610" y="1789"/>
                    </a:lnTo>
                    <a:cubicBezTo>
                      <a:pt x="610" y="1793"/>
                      <a:pt x="608" y="1797"/>
                      <a:pt x="604" y="1797"/>
                    </a:cubicBezTo>
                    <a:cubicBezTo>
                      <a:pt x="600" y="1798"/>
                      <a:pt x="596" y="1796"/>
                      <a:pt x="595" y="1792"/>
                    </a:cubicBezTo>
                    <a:lnTo>
                      <a:pt x="1" y="113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0" name="Freeform 94"/>
              <p:cNvSpPr>
                <a:spLocks noEditPoints="1"/>
              </p:cNvSpPr>
              <p:nvPr/>
            </p:nvSpPr>
            <p:spPr bwMode="auto">
              <a:xfrm>
                <a:off x="4400693" y="1555431"/>
                <a:ext cx="1790374" cy="1490090"/>
              </a:xfrm>
              <a:custGeom>
                <a:avLst/>
                <a:gdLst>
                  <a:gd name="T0" fmla="*/ 3957 w 5056"/>
                  <a:gd name="T1" fmla="*/ 2098 h 4208"/>
                  <a:gd name="T2" fmla="*/ 4965 w 5056"/>
                  <a:gd name="T3" fmla="*/ 2850 h 4208"/>
                  <a:gd name="T4" fmla="*/ 4960 w 5056"/>
                  <a:gd name="T5" fmla="*/ 2848 h 4208"/>
                  <a:gd name="T6" fmla="*/ 5056 w 5056"/>
                  <a:gd name="T7" fmla="*/ 2848 h 4208"/>
                  <a:gd name="T8" fmla="*/ 5056 w 5056"/>
                  <a:gd name="T9" fmla="*/ 2864 h 4208"/>
                  <a:gd name="T10" fmla="*/ 4960 w 5056"/>
                  <a:gd name="T11" fmla="*/ 2864 h 4208"/>
                  <a:gd name="T12" fmla="*/ 4956 w 5056"/>
                  <a:gd name="T13" fmla="*/ 2863 h 4208"/>
                  <a:gd name="T14" fmla="*/ 3948 w 5056"/>
                  <a:gd name="T15" fmla="*/ 2111 h 4208"/>
                  <a:gd name="T16" fmla="*/ 3957 w 5056"/>
                  <a:gd name="T17" fmla="*/ 2098 h 4208"/>
                  <a:gd name="T18" fmla="*/ 1063 w 5056"/>
                  <a:gd name="T19" fmla="*/ 3421 h 4208"/>
                  <a:gd name="T20" fmla="*/ 439 w 5056"/>
                  <a:gd name="T21" fmla="*/ 4205 h 4208"/>
                  <a:gd name="T22" fmla="*/ 432 w 5056"/>
                  <a:gd name="T23" fmla="*/ 4208 h 4208"/>
                  <a:gd name="T24" fmla="*/ 336 w 5056"/>
                  <a:gd name="T25" fmla="*/ 4208 h 4208"/>
                  <a:gd name="T26" fmla="*/ 336 w 5056"/>
                  <a:gd name="T27" fmla="*/ 4192 h 4208"/>
                  <a:gd name="T28" fmla="*/ 432 w 5056"/>
                  <a:gd name="T29" fmla="*/ 4192 h 4208"/>
                  <a:gd name="T30" fmla="*/ 426 w 5056"/>
                  <a:gd name="T31" fmla="*/ 4195 h 4208"/>
                  <a:gd name="T32" fmla="*/ 1050 w 5056"/>
                  <a:gd name="T33" fmla="*/ 3411 h 4208"/>
                  <a:gd name="T34" fmla="*/ 1063 w 5056"/>
                  <a:gd name="T35" fmla="*/ 3421 h 4208"/>
                  <a:gd name="T36" fmla="*/ 429 w 5056"/>
                  <a:gd name="T37" fmla="*/ 1664 h 4208"/>
                  <a:gd name="T38" fmla="*/ 93 w 5056"/>
                  <a:gd name="T39" fmla="*/ 1520 h 4208"/>
                  <a:gd name="T40" fmla="*/ 96 w 5056"/>
                  <a:gd name="T41" fmla="*/ 1520 h 4208"/>
                  <a:gd name="T42" fmla="*/ 0 w 5056"/>
                  <a:gd name="T43" fmla="*/ 1520 h 4208"/>
                  <a:gd name="T44" fmla="*/ 0 w 5056"/>
                  <a:gd name="T45" fmla="*/ 1504 h 4208"/>
                  <a:gd name="T46" fmla="*/ 96 w 5056"/>
                  <a:gd name="T47" fmla="*/ 1504 h 4208"/>
                  <a:gd name="T48" fmla="*/ 100 w 5056"/>
                  <a:gd name="T49" fmla="*/ 1505 h 4208"/>
                  <a:gd name="T50" fmla="*/ 436 w 5056"/>
                  <a:gd name="T51" fmla="*/ 1649 h 4208"/>
                  <a:gd name="T52" fmla="*/ 429 w 5056"/>
                  <a:gd name="T53" fmla="*/ 1664 h 4208"/>
                  <a:gd name="T54" fmla="*/ 1051 w 5056"/>
                  <a:gd name="T55" fmla="*/ 655 h 4208"/>
                  <a:gd name="T56" fmla="*/ 283 w 5056"/>
                  <a:gd name="T57" fmla="*/ 15 h 4208"/>
                  <a:gd name="T58" fmla="*/ 288 w 5056"/>
                  <a:gd name="T59" fmla="*/ 16 h 4208"/>
                  <a:gd name="T60" fmla="*/ 192 w 5056"/>
                  <a:gd name="T61" fmla="*/ 16 h 4208"/>
                  <a:gd name="T62" fmla="*/ 192 w 5056"/>
                  <a:gd name="T63" fmla="*/ 0 h 4208"/>
                  <a:gd name="T64" fmla="*/ 288 w 5056"/>
                  <a:gd name="T65" fmla="*/ 0 h 4208"/>
                  <a:gd name="T66" fmla="*/ 294 w 5056"/>
                  <a:gd name="T67" fmla="*/ 2 h 4208"/>
                  <a:gd name="T68" fmla="*/ 1062 w 5056"/>
                  <a:gd name="T69" fmla="*/ 642 h 4208"/>
                  <a:gd name="T70" fmla="*/ 1051 w 5056"/>
                  <a:gd name="T71" fmla="*/ 655 h 4208"/>
                  <a:gd name="T72" fmla="*/ 1435 w 5056"/>
                  <a:gd name="T73" fmla="*/ 414 h 4208"/>
                  <a:gd name="T74" fmla="*/ 1051 w 5056"/>
                  <a:gd name="T75" fmla="*/ 14 h 4208"/>
                  <a:gd name="T76" fmla="*/ 1056 w 5056"/>
                  <a:gd name="T77" fmla="*/ 16 h 4208"/>
                  <a:gd name="T78" fmla="*/ 960 w 5056"/>
                  <a:gd name="T79" fmla="*/ 16 h 4208"/>
                  <a:gd name="T80" fmla="*/ 960 w 5056"/>
                  <a:gd name="T81" fmla="*/ 0 h 4208"/>
                  <a:gd name="T82" fmla="*/ 1056 w 5056"/>
                  <a:gd name="T83" fmla="*/ 0 h 4208"/>
                  <a:gd name="T84" fmla="*/ 1062 w 5056"/>
                  <a:gd name="T85" fmla="*/ 3 h 4208"/>
                  <a:gd name="T86" fmla="*/ 1446 w 5056"/>
                  <a:gd name="T87" fmla="*/ 403 h 4208"/>
                  <a:gd name="T88" fmla="*/ 1435 w 5056"/>
                  <a:gd name="T89" fmla="*/ 414 h 4208"/>
                  <a:gd name="T90" fmla="*/ 1865 w 5056"/>
                  <a:gd name="T91" fmla="*/ 283 h 4208"/>
                  <a:gd name="T92" fmla="*/ 1785 w 5056"/>
                  <a:gd name="T93" fmla="*/ 11 h 4208"/>
                  <a:gd name="T94" fmla="*/ 1800 w 5056"/>
                  <a:gd name="T95" fmla="*/ 6 h 4208"/>
                  <a:gd name="T96" fmla="*/ 1880 w 5056"/>
                  <a:gd name="T97" fmla="*/ 278 h 4208"/>
                  <a:gd name="T98" fmla="*/ 1865 w 5056"/>
                  <a:gd name="T99" fmla="*/ 283 h 4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056" h="4208">
                    <a:moveTo>
                      <a:pt x="3957" y="2098"/>
                    </a:moveTo>
                    <a:lnTo>
                      <a:pt x="4965" y="2850"/>
                    </a:lnTo>
                    <a:lnTo>
                      <a:pt x="4960" y="2848"/>
                    </a:lnTo>
                    <a:lnTo>
                      <a:pt x="5056" y="2848"/>
                    </a:lnTo>
                    <a:lnTo>
                      <a:pt x="5056" y="2864"/>
                    </a:lnTo>
                    <a:lnTo>
                      <a:pt x="4960" y="2864"/>
                    </a:lnTo>
                    <a:cubicBezTo>
                      <a:pt x="4959" y="2864"/>
                      <a:pt x="4957" y="2864"/>
                      <a:pt x="4956" y="2863"/>
                    </a:cubicBezTo>
                    <a:lnTo>
                      <a:pt x="3948" y="2111"/>
                    </a:lnTo>
                    <a:lnTo>
                      <a:pt x="3957" y="2098"/>
                    </a:lnTo>
                    <a:close/>
                    <a:moveTo>
                      <a:pt x="1063" y="3421"/>
                    </a:moveTo>
                    <a:lnTo>
                      <a:pt x="439" y="4205"/>
                    </a:lnTo>
                    <a:cubicBezTo>
                      <a:pt x="437" y="4207"/>
                      <a:pt x="435" y="4208"/>
                      <a:pt x="432" y="4208"/>
                    </a:cubicBezTo>
                    <a:lnTo>
                      <a:pt x="336" y="4208"/>
                    </a:lnTo>
                    <a:lnTo>
                      <a:pt x="336" y="4192"/>
                    </a:lnTo>
                    <a:lnTo>
                      <a:pt x="432" y="4192"/>
                    </a:lnTo>
                    <a:lnTo>
                      <a:pt x="426" y="4195"/>
                    </a:lnTo>
                    <a:lnTo>
                      <a:pt x="1050" y="3411"/>
                    </a:lnTo>
                    <a:lnTo>
                      <a:pt x="1063" y="3421"/>
                    </a:lnTo>
                    <a:close/>
                    <a:moveTo>
                      <a:pt x="429" y="1664"/>
                    </a:moveTo>
                    <a:lnTo>
                      <a:pt x="93" y="1520"/>
                    </a:lnTo>
                    <a:lnTo>
                      <a:pt x="96" y="1520"/>
                    </a:lnTo>
                    <a:lnTo>
                      <a:pt x="0" y="1520"/>
                    </a:lnTo>
                    <a:lnTo>
                      <a:pt x="0" y="1504"/>
                    </a:lnTo>
                    <a:lnTo>
                      <a:pt x="96" y="1504"/>
                    </a:lnTo>
                    <a:cubicBezTo>
                      <a:pt x="98" y="1504"/>
                      <a:pt x="99" y="1505"/>
                      <a:pt x="100" y="1505"/>
                    </a:cubicBezTo>
                    <a:lnTo>
                      <a:pt x="436" y="1649"/>
                    </a:lnTo>
                    <a:lnTo>
                      <a:pt x="429" y="1664"/>
                    </a:lnTo>
                    <a:close/>
                    <a:moveTo>
                      <a:pt x="1051" y="655"/>
                    </a:moveTo>
                    <a:lnTo>
                      <a:pt x="283" y="15"/>
                    </a:lnTo>
                    <a:lnTo>
                      <a:pt x="288" y="16"/>
                    </a:lnTo>
                    <a:lnTo>
                      <a:pt x="192" y="16"/>
                    </a:lnTo>
                    <a:lnTo>
                      <a:pt x="192" y="0"/>
                    </a:lnTo>
                    <a:lnTo>
                      <a:pt x="288" y="0"/>
                    </a:lnTo>
                    <a:cubicBezTo>
                      <a:pt x="290" y="0"/>
                      <a:pt x="292" y="1"/>
                      <a:pt x="294" y="2"/>
                    </a:cubicBezTo>
                    <a:lnTo>
                      <a:pt x="1062" y="642"/>
                    </a:lnTo>
                    <a:lnTo>
                      <a:pt x="1051" y="655"/>
                    </a:lnTo>
                    <a:close/>
                    <a:moveTo>
                      <a:pt x="1435" y="414"/>
                    </a:moveTo>
                    <a:lnTo>
                      <a:pt x="1051" y="14"/>
                    </a:lnTo>
                    <a:lnTo>
                      <a:pt x="1056" y="16"/>
                    </a:lnTo>
                    <a:lnTo>
                      <a:pt x="960" y="16"/>
                    </a:lnTo>
                    <a:lnTo>
                      <a:pt x="960" y="0"/>
                    </a:lnTo>
                    <a:lnTo>
                      <a:pt x="1056" y="0"/>
                    </a:lnTo>
                    <a:cubicBezTo>
                      <a:pt x="1059" y="0"/>
                      <a:pt x="1061" y="1"/>
                      <a:pt x="1062" y="3"/>
                    </a:cubicBezTo>
                    <a:lnTo>
                      <a:pt x="1446" y="403"/>
                    </a:lnTo>
                    <a:lnTo>
                      <a:pt x="1435" y="414"/>
                    </a:lnTo>
                    <a:close/>
                    <a:moveTo>
                      <a:pt x="1865" y="283"/>
                    </a:moveTo>
                    <a:lnTo>
                      <a:pt x="1785" y="11"/>
                    </a:lnTo>
                    <a:lnTo>
                      <a:pt x="1800" y="6"/>
                    </a:lnTo>
                    <a:lnTo>
                      <a:pt x="1880" y="278"/>
                    </a:lnTo>
                    <a:lnTo>
                      <a:pt x="1865" y="283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1" name="Rectangle 95"/>
              <p:cNvSpPr>
                <a:spLocks noChangeArrowheads="1"/>
              </p:cNvSpPr>
              <p:nvPr/>
            </p:nvSpPr>
            <p:spPr bwMode="auto">
              <a:xfrm>
                <a:off x="6221454" y="2508975"/>
                <a:ext cx="151609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53%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2" name="Rectangle 96"/>
              <p:cNvSpPr>
                <a:spLocks noChangeArrowheads="1"/>
              </p:cNvSpPr>
              <p:nvPr/>
            </p:nvSpPr>
            <p:spPr bwMode="auto">
              <a:xfrm>
                <a:off x="4271087" y="2988837"/>
                <a:ext cx="151609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19%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3" name="Rectangle 97"/>
              <p:cNvSpPr>
                <a:spLocks noChangeArrowheads="1"/>
              </p:cNvSpPr>
              <p:nvPr/>
            </p:nvSpPr>
            <p:spPr bwMode="auto">
              <a:xfrm>
                <a:off x="4154344" y="2029145"/>
                <a:ext cx="151609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17%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4" name="Rectangle 98"/>
              <p:cNvSpPr>
                <a:spLocks noChangeArrowheads="1"/>
              </p:cNvSpPr>
              <p:nvPr/>
            </p:nvSpPr>
            <p:spPr bwMode="auto">
              <a:xfrm>
                <a:off x="4284596" y="1489617"/>
                <a:ext cx="109654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6%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5" name="Rectangle 99"/>
              <p:cNvSpPr>
                <a:spLocks noChangeArrowheads="1"/>
              </p:cNvSpPr>
              <p:nvPr/>
            </p:nvSpPr>
            <p:spPr bwMode="auto">
              <a:xfrm>
                <a:off x="4639599" y="1403422"/>
                <a:ext cx="109654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3%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6" name="Rectangle 100"/>
              <p:cNvSpPr>
                <a:spLocks noChangeArrowheads="1"/>
              </p:cNvSpPr>
              <p:nvPr/>
            </p:nvSpPr>
            <p:spPr bwMode="auto">
              <a:xfrm>
                <a:off x="4954088" y="1418272"/>
                <a:ext cx="109654" cy="91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6%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" name="Rectangle 103"/>
              <p:cNvSpPr>
                <a:spLocks noChangeArrowheads="1"/>
              </p:cNvSpPr>
              <p:nvPr/>
            </p:nvSpPr>
            <p:spPr bwMode="auto">
              <a:xfrm>
                <a:off x="5872674" y="2650661"/>
                <a:ext cx="652967" cy="143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Osteoblastic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2" name="Rectangle 106"/>
              <p:cNvSpPr>
                <a:spLocks noChangeArrowheads="1"/>
              </p:cNvSpPr>
              <p:nvPr/>
            </p:nvSpPr>
            <p:spPr bwMode="auto">
              <a:xfrm>
                <a:off x="3701115" y="2833598"/>
                <a:ext cx="791610" cy="143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Chondroblastic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6" name="Rectangle 109"/>
              <p:cNvSpPr>
                <a:spLocks noChangeArrowheads="1"/>
              </p:cNvSpPr>
              <p:nvPr/>
            </p:nvSpPr>
            <p:spPr bwMode="auto">
              <a:xfrm>
                <a:off x="3545135" y="2044525"/>
                <a:ext cx="82234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Osteo</a:t>
                </a: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chondroblastic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9" name="Rectangle 112"/>
              <p:cNvSpPr>
                <a:spLocks noChangeArrowheads="1"/>
              </p:cNvSpPr>
              <p:nvPr/>
            </p:nvSpPr>
            <p:spPr bwMode="auto">
              <a:xfrm>
                <a:off x="3730798" y="1504971"/>
                <a:ext cx="500906" cy="143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Parosteal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2" name="Rectangle 115"/>
              <p:cNvSpPr>
                <a:spLocks noChangeArrowheads="1"/>
              </p:cNvSpPr>
              <p:nvPr/>
            </p:nvSpPr>
            <p:spPr bwMode="auto">
              <a:xfrm>
                <a:off x="4062226" y="1226093"/>
                <a:ext cx="731980" cy="143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Telangiectatic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5" name="Rectangle 118"/>
              <p:cNvSpPr>
                <a:spLocks noChangeArrowheads="1"/>
              </p:cNvSpPr>
              <p:nvPr/>
            </p:nvSpPr>
            <p:spPr bwMode="auto">
              <a:xfrm>
                <a:off x="5137392" y="1340538"/>
                <a:ext cx="296668" cy="143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1" name="ZoneTexte 140"/>
            <p:cNvSpPr txBox="1"/>
            <p:nvPr/>
          </p:nvSpPr>
          <p:spPr>
            <a:xfrm>
              <a:off x="321683" y="980849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43" name="ZoneTexte 142"/>
            <p:cNvSpPr txBox="1"/>
            <p:nvPr/>
          </p:nvSpPr>
          <p:spPr>
            <a:xfrm>
              <a:off x="321683" y="3064785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2160" name="Groupe 2159"/>
            <p:cNvGrpSpPr/>
            <p:nvPr/>
          </p:nvGrpSpPr>
          <p:grpSpPr>
            <a:xfrm>
              <a:off x="503663" y="1083213"/>
              <a:ext cx="2693607" cy="1889311"/>
              <a:chOff x="1051270" y="1052850"/>
              <a:chExt cx="2693607" cy="1889311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1449468" y="1265244"/>
                <a:ext cx="8393" cy="1316097"/>
              </a:xfrm>
              <a:prstGeom prst="rect">
                <a:avLst/>
              </a:prstGeom>
              <a:solidFill>
                <a:srgbClr val="868686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Freeform 7"/>
              <p:cNvSpPr>
                <a:spLocks noEditPoints="1"/>
              </p:cNvSpPr>
              <p:nvPr/>
            </p:nvSpPr>
            <p:spPr bwMode="auto">
              <a:xfrm>
                <a:off x="1420093" y="1260971"/>
                <a:ext cx="33571" cy="1324643"/>
              </a:xfrm>
              <a:custGeom>
                <a:avLst/>
                <a:gdLst>
                  <a:gd name="T0" fmla="*/ 0 w 24"/>
                  <a:gd name="T1" fmla="*/ 924 h 930"/>
                  <a:gd name="T2" fmla="*/ 24 w 24"/>
                  <a:gd name="T3" fmla="*/ 924 h 930"/>
                  <a:gd name="T4" fmla="*/ 24 w 24"/>
                  <a:gd name="T5" fmla="*/ 930 h 930"/>
                  <a:gd name="T6" fmla="*/ 0 w 24"/>
                  <a:gd name="T7" fmla="*/ 930 h 930"/>
                  <a:gd name="T8" fmla="*/ 0 w 24"/>
                  <a:gd name="T9" fmla="*/ 924 h 930"/>
                  <a:gd name="T10" fmla="*/ 0 w 24"/>
                  <a:gd name="T11" fmla="*/ 792 h 930"/>
                  <a:gd name="T12" fmla="*/ 24 w 24"/>
                  <a:gd name="T13" fmla="*/ 792 h 930"/>
                  <a:gd name="T14" fmla="*/ 24 w 24"/>
                  <a:gd name="T15" fmla="*/ 798 h 930"/>
                  <a:gd name="T16" fmla="*/ 0 w 24"/>
                  <a:gd name="T17" fmla="*/ 798 h 930"/>
                  <a:gd name="T18" fmla="*/ 0 w 24"/>
                  <a:gd name="T19" fmla="*/ 792 h 930"/>
                  <a:gd name="T20" fmla="*/ 0 w 24"/>
                  <a:gd name="T21" fmla="*/ 660 h 930"/>
                  <a:gd name="T22" fmla="*/ 24 w 24"/>
                  <a:gd name="T23" fmla="*/ 660 h 930"/>
                  <a:gd name="T24" fmla="*/ 24 w 24"/>
                  <a:gd name="T25" fmla="*/ 666 h 930"/>
                  <a:gd name="T26" fmla="*/ 0 w 24"/>
                  <a:gd name="T27" fmla="*/ 666 h 930"/>
                  <a:gd name="T28" fmla="*/ 0 w 24"/>
                  <a:gd name="T29" fmla="*/ 660 h 930"/>
                  <a:gd name="T30" fmla="*/ 0 w 24"/>
                  <a:gd name="T31" fmla="*/ 528 h 930"/>
                  <a:gd name="T32" fmla="*/ 24 w 24"/>
                  <a:gd name="T33" fmla="*/ 528 h 930"/>
                  <a:gd name="T34" fmla="*/ 24 w 24"/>
                  <a:gd name="T35" fmla="*/ 534 h 930"/>
                  <a:gd name="T36" fmla="*/ 0 w 24"/>
                  <a:gd name="T37" fmla="*/ 534 h 930"/>
                  <a:gd name="T38" fmla="*/ 0 w 24"/>
                  <a:gd name="T39" fmla="*/ 528 h 930"/>
                  <a:gd name="T40" fmla="*/ 0 w 24"/>
                  <a:gd name="T41" fmla="*/ 396 h 930"/>
                  <a:gd name="T42" fmla="*/ 24 w 24"/>
                  <a:gd name="T43" fmla="*/ 396 h 930"/>
                  <a:gd name="T44" fmla="*/ 24 w 24"/>
                  <a:gd name="T45" fmla="*/ 402 h 930"/>
                  <a:gd name="T46" fmla="*/ 0 w 24"/>
                  <a:gd name="T47" fmla="*/ 402 h 930"/>
                  <a:gd name="T48" fmla="*/ 0 w 24"/>
                  <a:gd name="T49" fmla="*/ 396 h 930"/>
                  <a:gd name="T50" fmla="*/ 0 w 24"/>
                  <a:gd name="T51" fmla="*/ 264 h 930"/>
                  <a:gd name="T52" fmla="*/ 24 w 24"/>
                  <a:gd name="T53" fmla="*/ 264 h 930"/>
                  <a:gd name="T54" fmla="*/ 24 w 24"/>
                  <a:gd name="T55" fmla="*/ 270 h 930"/>
                  <a:gd name="T56" fmla="*/ 0 w 24"/>
                  <a:gd name="T57" fmla="*/ 270 h 930"/>
                  <a:gd name="T58" fmla="*/ 0 w 24"/>
                  <a:gd name="T59" fmla="*/ 264 h 930"/>
                  <a:gd name="T60" fmla="*/ 0 w 24"/>
                  <a:gd name="T61" fmla="*/ 132 h 930"/>
                  <a:gd name="T62" fmla="*/ 24 w 24"/>
                  <a:gd name="T63" fmla="*/ 132 h 930"/>
                  <a:gd name="T64" fmla="*/ 24 w 24"/>
                  <a:gd name="T65" fmla="*/ 138 h 930"/>
                  <a:gd name="T66" fmla="*/ 0 w 24"/>
                  <a:gd name="T67" fmla="*/ 138 h 930"/>
                  <a:gd name="T68" fmla="*/ 0 w 24"/>
                  <a:gd name="T69" fmla="*/ 132 h 930"/>
                  <a:gd name="T70" fmla="*/ 0 w 24"/>
                  <a:gd name="T71" fmla="*/ 0 h 930"/>
                  <a:gd name="T72" fmla="*/ 24 w 24"/>
                  <a:gd name="T73" fmla="*/ 0 h 930"/>
                  <a:gd name="T74" fmla="*/ 24 w 24"/>
                  <a:gd name="T75" fmla="*/ 6 h 930"/>
                  <a:gd name="T76" fmla="*/ 0 w 24"/>
                  <a:gd name="T77" fmla="*/ 6 h 930"/>
                  <a:gd name="T78" fmla="*/ 0 w 24"/>
                  <a:gd name="T79" fmla="*/ 0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" h="930">
                    <a:moveTo>
                      <a:pt x="0" y="924"/>
                    </a:moveTo>
                    <a:lnTo>
                      <a:pt x="24" y="924"/>
                    </a:lnTo>
                    <a:lnTo>
                      <a:pt x="24" y="930"/>
                    </a:lnTo>
                    <a:lnTo>
                      <a:pt x="0" y="930"/>
                    </a:lnTo>
                    <a:lnTo>
                      <a:pt x="0" y="924"/>
                    </a:lnTo>
                    <a:close/>
                    <a:moveTo>
                      <a:pt x="0" y="792"/>
                    </a:moveTo>
                    <a:lnTo>
                      <a:pt x="24" y="792"/>
                    </a:lnTo>
                    <a:lnTo>
                      <a:pt x="24" y="798"/>
                    </a:lnTo>
                    <a:lnTo>
                      <a:pt x="0" y="798"/>
                    </a:lnTo>
                    <a:lnTo>
                      <a:pt x="0" y="792"/>
                    </a:lnTo>
                    <a:close/>
                    <a:moveTo>
                      <a:pt x="0" y="660"/>
                    </a:moveTo>
                    <a:lnTo>
                      <a:pt x="24" y="660"/>
                    </a:lnTo>
                    <a:lnTo>
                      <a:pt x="24" y="666"/>
                    </a:lnTo>
                    <a:lnTo>
                      <a:pt x="0" y="666"/>
                    </a:lnTo>
                    <a:lnTo>
                      <a:pt x="0" y="660"/>
                    </a:lnTo>
                    <a:close/>
                    <a:moveTo>
                      <a:pt x="0" y="528"/>
                    </a:moveTo>
                    <a:lnTo>
                      <a:pt x="24" y="528"/>
                    </a:lnTo>
                    <a:lnTo>
                      <a:pt x="24" y="534"/>
                    </a:lnTo>
                    <a:lnTo>
                      <a:pt x="0" y="534"/>
                    </a:lnTo>
                    <a:lnTo>
                      <a:pt x="0" y="528"/>
                    </a:lnTo>
                    <a:close/>
                    <a:moveTo>
                      <a:pt x="0" y="396"/>
                    </a:moveTo>
                    <a:lnTo>
                      <a:pt x="24" y="396"/>
                    </a:lnTo>
                    <a:lnTo>
                      <a:pt x="24" y="402"/>
                    </a:lnTo>
                    <a:lnTo>
                      <a:pt x="0" y="402"/>
                    </a:lnTo>
                    <a:lnTo>
                      <a:pt x="0" y="396"/>
                    </a:lnTo>
                    <a:close/>
                    <a:moveTo>
                      <a:pt x="0" y="264"/>
                    </a:moveTo>
                    <a:lnTo>
                      <a:pt x="24" y="264"/>
                    </a:lnTo>
                    <a:lnTo>
                      <a:pt x="24" y="270"/>
                    </a:lnTo>
                    <a:lnTo>
                      <a:pt x="0" y="270"/>
                    </a:lnTo>
                    <a:lnTo>
                      <a:pt x="0" y="264"/>
                    </a:lnTo>
                    <a:close/>
                    <a:moveTo>
                      <a:pt x="0" y="132"/>
                    </a:moveTo>
                    <a:lnTo>
                      <a:pt x="24" y="132"/>
                    </a:lnTo>
                    <a:lnTo>
                      <a:pt x="24" y="138"/>
                    </a:lnTo>
                    <a:lnTo>
                      <a:pt x="0" y="138"/>
                    </a:lnTo>
                    <a:lnTo>
                      <a:pt x="0" y="132"/>
                    </a:lnTo>
                    <a:close/>
                    <a:moveTo>
                      <a:pt x="0" y="0"/>
                    </a:moveTo>
                    <a:lnTo>
                      <a:pt x="24" y="0"/>
                    </a:lnTo>
                    <a:lnTo>
                      <a:pt x="24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Rectangle 8"/>
              <p:cNvSpPr>
                <a:spLocks noChangeArrowheads="1"/>
              </p:cNvSpPr>
              <p:nvPr/>
            </p:nvSpPr>
            <p:spPr bwMode="auto">
              <a:xfrm>
                <a:off x="1453664" y="2577068"/>
                <a:ext cx="2291213" cy="8546"/>
              </a:xfrm>
              <a:prstGeom prst="rect">
                <a:avLst/>
              </a:prstGeom>
              <a:solidFill>
                <a:srgbClr val="868686"/>
              </a:solidFill>
              <a:ln w="12700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Freeform 10"/>
              <p:cNvSpPr>
                <a:spLocks/>
              </p:cNvSpPr>
              <p:nvPr/>
            </p:nvSpPr>
            <p:spPr bwMode="auto">
              <a:xfrm>
                <a:off x="1523603" y="1335346"/>
                <a:ext cx="2152734" cy="1249153"/>
              </a:xfrm>
              <a:custGeom>
                <a:avLst/>
                <a:gdLst>
                  <a:gd name="T0" fmla="*/ 39 w 4103"/>
                  <a:gd name="T1" fmla="*/ 2115 h 2339"/>
                  <a:gd name="T2" fmla="*/ 359 w 4103"/>
                  <a:gd name="T3" fmla="*/ 2291 h 2339"/>
                  <a:gd name="T4" fmla="*/ 324 w 4103"/>
                  <a:gd name="T5" fmla="*/ 2309 h 2339"/>
                  <a:gd name="T6" fmla="*/ 628 w 4103"/>
                  <a:gd name="T7" fmla="*/ 21 h 2339"/>
                  <a:gd name="T8" fmla="*/ 650 w 4103"/>
                  <a:gd name="T9" fmla="*/ 1 h 2339"/>
                  <a:gd name="T10" fmla="*/ 675 w 4103"/>
                  <a:gd name="T11" fmla="*/ 19 h 2339"/>
                  <a:gd name="T12" fmla="*/ 979 w 4103"/>
                  <a:gd name="T13" fmla="*/ 1251 h 2339"/>
                  <a:gd name="T14" fmla="*/ 955 w 4103"/>
                  <a:gd name="T15" fmla="*/ 1232 h 2339"/>
                  <a:gd name="T16" fmla="*/ 1275 w 4103"/>
                  <a:gd name="T17" fmla="*/ 1232 h 2339"/>
                  <a:gd name="T18" fmla="*/ 1296 w 4103"/>
                  <a:gd name="T19" fmla="*/ 1244 h 2339"/>
                  <a:gd name="T20" fmla="*/ 1600 w 4103"/>
                  <a:gd name="T21" fmla="*/ 1772 h 2339"/>
                  <a:gd name="T22" fmla="*/ 1920 w 4103"/>
                  <a:gd name="T23" fmla="*/ 2300 h 2339"/>
                  <a:gd name="T24" fmla="*/ 1899 w 4103"/>
                  <a:gd name="T25" fmla="*/ 2288 h 2339"/>
                  <a:gd name="T26" fmla="*/ 2203 w 4103"/>
                  <a:gd name="T27" fmla="*/ 2288 h 2339"/>
                  <a:gd name="T28" fmla="*/ 2523 w 4103"/>
                  <a:gd name="T29" fmla="*/ 2288 h 2339"/>
                  <a:gd name="T30" fmla="*/ 2511 w 4103"/>
                  <a:gd name="T31" fmla="*/ 2292 h 2339"/>
                  <a:gd name="T32" fmla="*/ 2815 w 4103"/>
                  <a:gd name="T33" fmla="*/ 2116 h 2339"/>
                  <a:gd name="T34" fmla="*/ 2839 w 4103"/>
                  <a:gd name="T35" fmla="*/ 2115 h 2339"/>
                  <a:gd name="T36" fmla="*/ 3159 w 4103"/>
                  <a:gd name="T37" fmla="*/ 2291 h 2339"/>
                  <a:gd name="T38" fmla="*/ 3129 w 4103"/>
                  <a:gd name="T39" fmla="*/ 2297 h 2339"/>
                  <a:gd name="T40" fmla="*/ 3433 w 4103"/>
                  <a:gd name="T41" fmla="*/ 1945 h 2339"/>
                  <a:gd name="T42" fmla="*/ 3463 w 4103"/>
                  <a:gd name="T43" fmla="*/ 1939 h 2339"/>
                  <a:gd name="T44" fmla="*/ 3783 w 4103"/>
                  <a:gd name="T45" fmla="*/ 2115 h 2339"/>
                  <a:gd name="T46" fmla="*/ 3759 w 4103"/>
                  <a:gd name="T47" fmla="*/ 2116 h 2339"/>
                  <a:gd name="T48" fmla="*/ 4063 w 4103"/>
                  <a:gd name="T49" fmla="*/ 1940 h 2339"/>
                  <a:gd name="T50" fmla="*/ 4096 w 4103"/>
                  <a:gd name="T51" fmla="*/ 1948 h 2339"/>
                  <a:gd name="T52" fmla="*/ 4087 w 4103"/>
                  <a:gd name="T53" fmla="*/ 1981 h 2339"/>
                  <a:gd name="T54" fmla="*/ 3783 w 4103"/>
                  <a:gd name="T55" fmla="*/ 2157 h 2339"/>
                  <a:gd name="T56" fmla="*/ 3760 w 4103"/>
                  <a:gd name="T57" fmla="*/ 2157 h 2339"/>
                  <a:gd name="T58" fmla="*/ 3440 w 4103"/>
                  <a:gd name="T59" fmla="*/ 1981 h 2339"/>
                  <a:gd name="T60" fmla="*/ 3470 w 4103"/>
                  <a:gd name="T61" fmla="*/ 1976 h 2339"/>
                  <a:gd name="T62" fmla="*/ 3166 w 4103"/>
                  <a:gd name="T63" fmla="*/ 2328 h 2339"/>
                  <a:gd name="T64" fmla="*/ 3136 w 4103"/>
                  <a:gd name="T65" fmla="*/ 2333 h 2339"/>
                  <a:gd name="T66" fmla="*/ 2816 w 4103"/>
                  <a:gd name="T67" fmla="*/ 2157 h 2339"/>
                  <a:gd name="T68" fmla="*/ 2839 w 4103"/>
                  <a:gd name="T69" fmla="*/ 2157 h 2339"/>
                  <a:gd name="T70" fmla="*/ 2535 w 4103"/>
                  <a:gd name="T71" fmla="*/ 2333 h 2339"/>
                  <a:gd name="T72" fmla="*/ 2523 w 4103"/>
                  <a:gd name="T73" fmla="*/ 2336 h 2339"/>
                  <a:gd name="T74" fmla="*/ 2203 w 4103"/>
                  <a:gd name="T75" fmla="*/ 2336 h 2339"/>
                  <a:gd name="T76" fmla="*/ 1899 w 4103"/>
                  <a:gd name="T77" fmla="*/ 2336 h 2339"/>
                  <a:gd name="T78" fmla="*/ 1879 w 4103"/>
                  <a:gd name="T79" fmla="*/ 2325 h 2339"/>
                  <a:gd name="T80" fmla="*/ 1559 w 4103"/>
                  <a:gd name="T81" fmla="*/ 1796 h 2339"/>
                  <a:gd name="T82" fmla="*/ 1255 w 4103"/>
                  <a:gd name="T83" fmla="*/ 1268 h 2339"/>
                  <a:gd name="T84" fmla="*/ 1275 w 4103"/>
                  <a:gd name="T85" fmla="*/ 1280 h 2339"/>
                  <a:gd name="T86" fmla="*/ 955 w 4103"/>
                  <a:gd name="T87" fmla="*/ 1280 h 2339"/>
                  <a:gd name="T88" fmla="*/ 932 w 4103"/>
                  <a:gd name="T89" fmla="*/ 1262 h 2339"/>
                  <a:gd name="T90" fmla="*/ 628 w 4103"/>
                  <a:gd name="T91" fmla="*/ 30 h 2339"/>
                  <a:gd name="T92" fmla="*/ 675 w 4103"/>
                  <a:gd name="T93" fmla="*/ 28 h 2339"/>
                  <a:gd name="T94" fmla="*/ 371 w 4103"/>
                  <a:gd name="T95" fmla="*/ 2316 h 2339"/>
                  <a:gd name="T96" fmla="*/ 358 w 4103"/>
                  <a:gd name="T97" fmla="*/ 2334 h 2339"/>
                  <a:gd name="T98" fmla="*/ 336 w 4103"/>
                  <a:gd name="T99" fmla="*/ 2333 h 2339"/>
                  <a:gd name="T100" fmla="*/ 16 w 4103"/>
                  <a:gd name="T101" fmla="*/ 2157 h 2339"/>
                  <a:gd name="T102" fmla="*/ 6 w 4103"/>
                  <a:gd name="T103" fmla="*/ 2125 h 2339"/>
                  <a:gd name="T104" fmla="*/ 39 w 4103"/>
                  <a:gd name="T105" fmla="*/ 2115 h 2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103" h="2339">
                    <a:moveTo>
                      <a:pt x="39" y="2115"/>
                    </a:moveTo>
                    <a:lnTo>
                      <a:pt x="359" y="2291"/>
                    </a:lnTo>
                    <a:lnTo>
                      <a:pt x="324" y="2309"/>
                    </a:lnTo>
                    <a:lnTo>
                      <a:pt x="628" y="21"/>
                    </a:lnTo>
                    <a:cubicBezTo>
                      <a:pt x="629" y="10"/>
                      <a:pt x="639" y="1"/>
                      <a:pt x="650" y="1"/>
                    </a:cubicBezTo>
                    <a:cubicBezTo>
                      <a:pt x="662" y="0"/>
                      <a:pt x="672" y="8"/>
                      <a:pt x="675" y="19"/>
                    </a:cubicBezTo>
                    <a:lnTo>
                      <a:pt x="979" y="1251"/>
                    </a:lnTo>
                    <a:lnTo>
                      <a:pt x="955" y="1232"/>
                    </a:lnTo>
                    <a:lnTo>
                      <a:pt x="1275" y="1232"/>
                    </a:lnTo>
                    <a:cubicBezTo>
                      <a:pt x="1284" y="1232"/>
                      <a:pt x="1292" y="1237"/>
                      <a:pt x="1296" y="1244"/>
                    </a:cubicBezTo>
                    <a:lnTo>
                      <a:pt x="1600" y="1772"/>
                    </a:lnTo>
                    <a:lnTo>
                      <a:pt x="1920" y="2300"/>
                    </a:lnTo>
                    <a:lnTo>
                      <a:pt x="1899" y="2288"/>
                    </a:lnTo>
                    <a:lnTo>
                      <a:pt x="2203" y="2288"/>
                    </a:lnTo>
                    <a:lnTo>
                      <a:pt x="2523" y="2288"/>
                    </a:lnTo>
                    <a:lnTo>
                      <a:pt x="2511" y="2292"/>
                    </a:lnTo>
                    <a:lnTo>
                      <a:pt x="2815" y="2116"/>
                    </a:lnTo>
                    <a:cubicBezTo>
                      <a:pt x="2823" y="2111"/>
                      <a:pt x="2832" y="2111"/>
                      <a:pt x="2839" y="2115"/>
                    </a:cubicBezTo>
                    <a:lnTo>
                      <a:pt x="3159" y="2291"/>
                    </a:lnTo>
                    <a:lnTo>
                      <a:pt x="3129" y="2297"/>
                    </a:lnTo>
                    <a:lnTo>
                      <a:pt x="3433" y="1945"/>
                    </a:lnTo>
                    <a:cubicBezTo>
                      <a:pt x="3441" y="1936"/>
                      <a:pt x="3453" y="1934"/>
                      <a:pt x="3463" y="1939"/>
                    </a:cubicBezTo>
                    <a:lnTo>
                      <a:pt x="3783" y="2115"/>
                    </a:lnTo>
                    <a:lnTo>
                      <a:pt x="3759" y="2116"/>
                    </a:lnTo>
                    <a:lnTo>
                      <a:pt x="4063" y="1940"/>
                    </a:lnTo>
                    <a:cubicBezTo>
                      <a:pt x="4075" y="1933"/>
                      <a:pt x="4090" y="1937"/>
                      <a:pt x="4096" y="1948"/>
                    </a:cubicBezTo>
                    <a:cubicBezTo>
                      <a:pt x="4103" y="1960"/>
                      <a:pt x="4099" y="1975"/>
                      <a:pt x="4087" y="1981"/>
                    </a:cubicBezTo>
                    <a:lnTo>
                      <a:pt x="3783" y="2157"/>
                    </a:lnTo>
                    <a:cubicBezTo>
                      <a:pt x="3776" y="2161"/>
                      <a:pt x="3767" y="2162"/>
                      <a:pt x="3760" y="2157"/>
                    </a:cubicBezTo>
                    <a:lnTo>
                      <a:pt x="3440" y="1981"/>
                    </a:lnTo>
                    <a:lnTo>
                      <a:pt x="3470" y="1976"/>
                    </a:lnTo>
                    <a:lnTo>
                      <a:pt x="3166" y="2328"/>
                    </a:lnTo>
                    <a:cubicBezTo>
                      <a:pt x="3158" y="2337"/>
                      <a:pt x="3146" y="2339"/>
                      <a:pt x="3136" y="2333"/>
                    </a:cubicBezTo>
                    <a:lnTo>
                      <a:pt x="2816" y="2157"/>
                    </a:lnTo>
                    <a:lnTo>
                      <a:pt x="2839" y="2157"/>
                    </a:lnTo>
                    <a:lnTo>
                      <a:pt x="2535" y="2333"/>
                    </a:lnTo>
                    <a:cubicBezTo>
                      <a:pt x="2532" y="2335"/>
                      <a:pt x="2528" y="2336"/>
                      <a:pt x="2523" y="2336"/>
                    </a:cubicBezTo>
                    <a:lnTo>
                      <a:pt x="2203" y="2336"/>
                    </a:lnTo>
                    <a:lnTo>
                      <a:pt x="1899" y="2336"/>
                    </a:lnTo>
                    <a:cubicBezTo>
                      <a:pt x="1891" y="2336"/>
                      <a:pt x="1883" y="2332"/>
                      <a:pt x="1879" y="2325"/>
                    </a:cubicBezTo>
                    <a:lnTo>
                      <a:pt x="1559" y="1796"/>
                    </a:lnTo>
                    <a:lnTo>
                      <a:pt x="1255" y="1268"/>
                    </a:lnTo>
                    <a:lnTo>
                      <a:pt x="1275" y="1280"/>
                    </a:lnTo>
                    <a:lnTo>
                      <a:pt x="955" y="1280"/>
                    </a:lnTo>
                    <a:cubicBezTo>
                      <a:pt x="944" y="1280"/>
                      <a:pt x="935" y="1273"/>
                      <a:pt x="932" y="1262"/>
                    </a:cubicBezTo>
                    <a:lnTo>
                      <a:pt x="628" y="30"/>
                    </a:lnTo>
                    <a:lnTo>
                      <a:pt x="675" y="28"/>
                    </a:lnTo>
                    <a:lnTo>
                      <a:pt x="371" y="2316"/>
                    </a:lnTo>
                    <a:cubicBezTo>
                      <a:pt x="370" y="2323"/>
                      <a:pt x="365" y="2330"/>
                      <a:pt x="358" y="2334"/>
                    </a:cubicBezTo>
                    <a:cubicBezTo>
                      <a:pt x="351" y="2337"/>
                      <a:pt x="343" y="2337"/>
                      <a:pt x="336" y="2333"/>
                    </a:cubicBezTo>
                    <a:lnTo>
                      <a:pt x="16" y="2157"/>
                    </a:lnTo>
                    <a:cubicBezTo>
                      <a:pt x="4" y="2151"/>
                      <a:pt x="0" y="2137"/>
                      <a:pt x="6" y="2125"/>
                    </a:cubicBezTo>
                    <a:cubicBezTo>
                      <a:pt x="13" y="2113"/>
                      <a:pt x="27" y="2109"/>
                      <a:pt x="39" y="2115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Rectangle 11"/>
              <p:cNvSpPr>
                <a:spLocks noChangeArrowheads="1"/>
              </p:cNvSpPr>
              <p:nvPr/>
            </p:nvSpPr>
            <p:spPr bwMode="auto">
              <a:xfrm>
                <a:off x="1316880" y="2490954"/>
                <a:ext cx="6214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>
                <a:off x="1316880" y="2302940"/>
                <a:ext cx="6214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1316880" y="2114926"/>
                <a:ext cx="6214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Rectangle 14"/>
              <p:cNvSpPr>
                <a:spLocks noChangeArrowheads="1"/>
              </p:cNvSpPr>
              <p:nvPr/>
            </p:nvSpPr>
            <p:spPr bwMode="auto">
              <a:xfrm>
                <a:off x="1316880" y="1926912"/>
                <a:ext cx="6214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1316880" y="1738898"/>
                <a:ext cx="6214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Rectangle 16"/>
              <p:cNvSpPr>
                <a:spLocks noChangeArrowheads="1"/>
              </p:cNvSpPr>
              <p:nvPr/>
            </p:nvSpPr>
            <p:spPr bwMode="auto">
              <a:xfrm>
                <a:off x="1254733" y="1550885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Rectangle 17"/>
              <p:cNvSpPr>
                <a:spLocks noChangeArrowheads="1"/>
              </p:cNvSpPr>
              <p:nvPr/>
            </p:nvSpPr>
            <p:spPr bwMode="auto">
              <a:xfrm>
                <a:off x="1254733" y="1362871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18"/>
              <p:cNvSpPr>
                <a:spLocks noChangeArrowheads="1"/>
              </p:cNvSpPr>
              <p:nvPr/>
            </p:nvSpPr>
            <p:spPr bwMode="auto">
              <a:xfrm>
                <a:off x="1254733" y="11748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20"/>
              <p:cNvSpPr>
                <a:spLocks noChangeArrowheads="1"/>
              </p:cNvSpPr>
              <p:nvPr/>
            </p:nvSpPr>
            <p:spPr bwMode="auto">
              <a:xfrm>
                <a:off x="1633163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22"/>
              <p:cNvSpPr>
                <a:spLocks noChangeArrowheads="1"/>
              </p:cNvSpPr>
              <p:nvPr/>
            </p:nvSpPr>
            <p:spPr bwMode="auto">
              <a:xfrm>
                <a:off x="1959081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>
                <a:off x="2286397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Rectangle 26"/>
              <p:cNvSpPr>
                <a:spLocks noChangeArrowheads="1"/>
              </p:cNvSpPr>
              <p:nvPr/>
            </p:nvSpPr>
            <p:spPr bwMode="auto">
              <a:xfrm>
                <a:off x="2612314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Rectangle 28"/>
              <p:cNvSpPr>
                <a:spLocks noChangeArrowheads="1"/>
              </p:cNvSpPr>
              <p:nvPr/>
            </p:nvSpPr>
            <p:spPr bwMode="auto">
              <a:xfrm>
                <a:off x="2939630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Rectangle 30"/>
              <p:cNvSpPr>
                <a:spLocks noChangeArrowheads="1"/>
              </p:cNvSpPr>
              <p:nvPr/>
            </p:nvSpPr>
            <p:spPr bwMode="auto">
              <a:xfrm>
                <a:off x="3266946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" name="Rectangle 32"/>
              <p:cNvSpPr>
                <a:spLocks noChangeArrowheads="1"/>
              </p:cNvSpPr>
              <p:nvPr/>
            </p:nvSpPr>
            <p:spPr bwMode="auto">
              <a:xfrm>
                <a:off x="3592864" y="2622457"/>
                <a:ext cx="124295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9" name="Rectangle 33"/>
              <p:cNvSpPr>
                <a:spLocks noChangeArrowheads="1"/>
              </p:cNvSpPr>
              <p:nvPr/>
            </p:nvSpPr>
            <p:spPr bwMode="auto">
              <a:xfrm rot="16200000">
                <a:off x="848676" y="1843726"/>
                <a:ext cx="540784" cy="135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Frequency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1" name="Rectangle 34"/>
              <p:cNvSpPr>
                <a:spLocks noChangeArrowheads="1"/>
              </p:cNvSpPr>
              <p:nvPr/>
            </p:nvSpPr>
            <p:spPr bwMode="auto">
              <a:xfrm>
                <a:off x="2315197" y="2804089"/>
                <a:ext cx="581928" cy="138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(years)</a:t>
                </a:r>
                <a:endParaRPr kumimoji="0" lang="fr-FR" sz="10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157" name="Connecteur droit avec flèche 2156"/>
              <p:cNvCxnSpPr/>
              <p:nvPr/>
            </p:nvCxnSpPr>
            <p:spPr>
              <a:xfrm>
                <a:off x="1515406" y="1257726"/>
                <a:ext cx="895286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8" name="ZoneTexte 2157"/>
              <p:cNvSpPr txBox="1"/>
              <p:nvPr/>
            </p:nvSpPr>
            <p:spPr>
              <a:xfrm>
                <a:off x="1743277" y="1052850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81%</a:t>
                </a:r>
              </a:p>
            </p:txBody>
          </p:sp>
        </p:grpSp>
        <p:sp>
          <p:nvSpPr>
            <p:cNvPr id="55" name="ZoneTexte 54"/>
            <p:cNvSpPr txBox="1"/>
            <p:nvPr/>
          </p:nvSpPr>
          <p:spPr>
            <a:xfrm>
              <a:off x="3454077" y="3064785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3454077" y="980849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139" name="ZoneTexte 138"/>
            <p:cNvSpPr txBox="1"/>
            <p:nvPr/>
          </p:nvSpPr>
          <p:spPr>
            <a:xfrm>
              <a:off x="326492" y="5343048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 smtClean="0"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grpSp>
          <p:nvGrpSpPr>
            <p:cNvPr id="5" name="Groupe 4"/>
            <p:cNvGrpSpPr>
              <a:grpSpLocks noChangeAspect="1"/>
            </p:cNvGrpSpPr>
            <p:nvPr/>
          </p:nvGrpSpPr>
          <p:grpSpPr>
            <a:xfrm>
              <a:off x="3636899" y="3303657"/>
              <a:ext cx="2702002" cy="1845162"/>
              <a:chOff x="3623044" y="3663887"/>
              <a:chExt cx="2702002" cy="1845162"/>
            </a:xfrm>
          </p:grpSpPr>
          <p:sp>
            <p:nvSpPr>
              <p:cNvPr id="142" name="Rectangle 14"/>
              <p:cNvSpPr>
                <a:spLocks noChangeArrowheads="1"/>
              </p:cNvSpPr>
              <p:nvPr/>
            </p:nvSpPr>
            <p:spPr bwMode="auto">
              <a:xfrm>
                <a:off x="3840002" y="4668944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" name="Rectangle 30"/>
              <p:cNvSpPr>
                <a:spLocks noChangeArrowheads="1"/>
              </p:cNvSpPr>
              <p:nvPr/>
            </p:nvSpPr>
            <p:spPr bwMode="auto">
              <a:xfrm>
                <a:off x="5760739" y="5181437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" name="Rectangle 33"/>
              <p:cNvSpPr>
                <a:spLocks noChangeArrowheads="1"/>
              </p:cNvSpPr>
              <p:nvPr/>
            </p:nvSpPr>
            <p:spPr bwMode="auto">
              <a:xfrm rot="16200000">
                <a:off x="3092707" y="4395896"/>
                <a:ext cx="1202252" cy="141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Overall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Survival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(OS)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" name="Rectangle 34"/>
              <p:cNvSpPr>
                <a:spLocks noChangeArrowheads="1"/>
              </p:cNvSpPr>
              <p:nvPr/>
            </p:nvSpPr>
            <p:spPr bwMode="auto">
              <a:xfrm>
                <a:off x="4814210" y="5355161"/>
                <a:ext cx="66216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 (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years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" name="Rectangle 30"/>
              <p:cNvSpPr>
                <a:spLocks noChangeArrowheads="1"/>
              </p:cNvSpPr>
              <p:nvPr/>
            </p:nvSpPr>
            <p:spPr bwMode="auto">
              <a:xfrm>
                <a:off x="4383166" y="5181437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" name="Rectangle 30"/>
              <p:cNvSpPr>
                <a:spLocks noChangeArrowheads="1"/>
              </p:cNvSpPr>
              <p:nvPr/>
            </p:nvSpPr>
            <p:spPr bwMode="auto">
              <a:xfrm>
                <a:off x="4734731" y="5181437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" name="Rectangle 30"/>
              <p:cNvSpPr>
                <a:spLocks noChangeArrowheads="1"/>
              </p:cNvSpPr>
              <p:nvPr/>
            </p:nvSpPr>
            <p:spPr bwMode="auto">
              <a:xfrm>
                <a:off x="4031602" y="5181437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" name="Rectangle 30"/>
              <p:cNvSpPr>
                <a:spLocks noChangeArrowheads="1"/>
              </p:cNvSpPr>
              <p:nvPr/>
            </p:nvSpPr>
            <p:spPr bwMode="auto">
              <a:xfrm>
                <a:off x="5086295" y="5181437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" name="Rectangle 30"/>
              <p:cNvSpPr>
                <a:spLocks noChangeArrowheads="1"/>
              </p:cNvSpPr>
              <p:nvPr/>
            </p:nvSpPr>
            <p:spPr bwMode="auto">
              <a:xfrm>
                <a:off x="5437857" y="5181437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169" name="Rectangle 30"/>
              <p:cNvSpPr>
                <a:spLocks noChangeArrowheads="1"/>
              </p:cNvSpPr>
              <p:nvPr/>
            </p:nvSpPr>
            <p:spPr bwMode="auto">
              <a:xfrm>
                <a:off x="6117921" y="5181437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" name="Rectangle 14"/>
              <p:cNvSpPr>
                <a:spLocks noChangeArrowheads="1"/>
              </p:cNvSpPr>
              <p:nvPr/>
            </p:nvSpPr>
            <p:spPr bwMode="auto">
              <a:xfrm>
                <a:off x="3840002" y="3998906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0.8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" name="Rectangle 14"/>
              <p:cNvSpPr>
                <a:spLocks noChangeArrowheads="1"/>
              </p:cNvSpPr>
              <p:nvPr/>
            </p:nvSpPr>
            <p:spPr bwMode="auto">
              <a:xfrm>
                <a:off x="3854108" y="3663887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1.0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" name="Rectangle 14"/>
              <p:cNvSpPr>
                <a:spLocks noChangeArrowheads="1"/>
              </p:cNvSpPr>
              <p:nvPr/>
            </p:nvSpPr>
            <p:spPr bwMode="auto">
              <a:xfrm>
                <a:off x="3840002" y="4333925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" name="Rectangle 14"/>
              <p:cNvSpPr>
                <a:spLocks noChangeArrowheads="1"/>
              </p:cNvSpPr>
              <p:nvPr/>
            </p:nvSpPr>
            <p:spPr bwMode="auto">
              <a:xfrm>
                <a:off x="3840002" y="5003964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76" name="Connecteur droit 175"/>
              <p:cNvCxnSpPr/>
              <p:nvPr/>
            </p:nvCxnSpPr>
            <p:spPr>
              <a:xfrm flipV="1">
                <a:off x="4048887" y="3777634"/>
                <a:ext cx="2172567" cy="2896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cteur droit 186"/>
              <p:cNvCxnSpPr/>
              <p:nvPr/>
            </p:nvCxnSpPr>
            <p:spPr>
              <a:xfrm>
                <a:off x="4061304" y="3782094"/>
                <a:ext cx="162485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/>
              <p:cNvCxnSpPr/>
              <p:nvPr/>
            </p:nvCxnSpPr>
            <p:spPr>
              <a:xfrm>
                <a:off x="4579875" y="4603012"/>
                <a:ext cx="751824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Connecteur droit 192"/>
              <p:cNvCxnSpPr/>
              <p:nvPr/>
            </p:nvCxnSpPr>
            <p:spPr>
              <a:xfrm flipH="1">
                <a:off x="4303942" y="3883218"/>
                <a:ext cx="605" cy="222738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Connecteur droit 195"/>
              <p:cNvCxnSpPr/>
              <p:nvPr/>
            </p:nvCxnSpPr>
            <p:spPr>
              <a:xfrm>
                <a:off x="5634652" y="4038606"/>
                <a:ext cx="8953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cteur droit 196"/>
              <p:cNvCxnSpPr/>
              <p:nvPr/>
            </p:nvCxnSpPr>
            <p:spPr>
              <a:xfrm>
                <a:off x="5634652" y="4191933"/>
                <a:ext cx="8953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8" name="ZoneTexte 207"/>
              <p:cNvSpPr txBox="1"/>
              <p:nvPr/>
            </p:nvSpPr>
            <p:spPr>
              <a:xfrm>
                <a:off x="5743155" y="3950502"/>
                <a:ext cx="53860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err="1" smtClean="0"/>
                  <a:t>Localized</a:t>
                </a:r>
                <a:endParaRPr lang="fr-FR" dirty="0"/>
              </a:p>
            </p:txBody>
          </p:sp>
          <p:sp>
            <p:nvSpPr>
              <p:cNvPr id="211" name="ZoneTexte 210"/>
              <p:cNvSpPr txBox="1"/>
              <p:nvPr/>
            </p:nvSpPr>
            <p:spPr>
              <a:xfrm>
                <a:off x="5743155" y="4102902"/>
                <a:ext cx="58189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err="1" smtClean="0"/>
                  <a:t>Metastatic</a:t>
                </a:r>
                <a:endParaRPr lang="fr-FR" dirty="0"/>
              </a:p>
            </p:txBody>
          </p:sp>
          <p:sp>
            <p:nvSpPr>
              <p:cNvPr id="212" name="ZoneTexte 211"/>
              <p:cNvSpPr txBox="1"/>
              <p:nvPr/>
            </p:nvSpPr>
            <p:spPr>
              <a:xfrm>
                <a:off x="5513568" y="4677235"/>
                <a:ext cx="70788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r>
                  <a:rPr lang="fr-FR" sz="900" i="1" dirty="0"/>
                  <a:t>P value </a:t>
                </a:r>
                <a:r>
                  <a:rPr lang="fr-FR" sz="900" i="1" dirty="0" smtClean="0"/>
                  <a:t>0.0003</a:t>
                </a:r>
                <a:endParaRPr lang="fr-FR" sz="900" i="1" dirty="0"/>
              </a:p>
            </p:txBody>
          </p:sp>
          <p:cxnSp>
            <p:nvCxnSpPr>
              <p:cNvPr id="213" name="Connecteur droit 212"/>
              <p:cNvCxnSpPr/>
              <p:nvPr/>
            </p:nvCxnSpPr>
            <p:spPr>
              <a:xfrm>
                <a:off x="4028280" y="3777634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Connecteur droit 213"/>
              <p:cNvCxnSpPr/>
              <p:nvPr/>
            </p:nvCxnSpPr>
            <p:spPr>
              <a:xfrm>
                <a:off x="4028280" y="4433644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Connecteur droit 214"/>
              <p:cNvCxnSpPr/>
              <p:nvPr/>
            </p:nvCxnSpPr>
            <p:spPr>
              <a:xfrm>
                <a:off x="4028280" y="4105639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necteur droit 215"/>
              <p:cNvCxnSpPr/>
              <p:nvPr/>
            </p:nvCxnSpPr>
            <p:spPr>
              <a:xfrm>
                <a:off x="4028280" y="5089652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Connecteur droit 216"/>
              <p:cNvCxnSpPr/>
              <p:nvPr/>
            </p:nvCxnSpPr>
            <p:spPr>
              <a:xfrm>
                <a:off x="4028280" y="4761649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Connecteur droit 217"/>
              <p:cNvCxnSpPr/>
              <p:nvPr/>
            </p:nvCxnSpPr>
            <p:spPr>
              <a:xfrm>
                <a:off x="4058566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Connecteur droit 218"/>
              <p:cNvCxnSpPr/>
              <p:nvPr/>
            </p:nvCxnSpPr>
            <p:spPr>
              <a:xfrm>
                <a:off x="4413205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Connecteur droit 219"/>
              <p:cNvCxnSpPr/>
              <p:nvPr/>
            </p:nvCxnSpPr>
            <p:spPr>
              <a:xfrm>
                <a:off x="4767846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Connecteur droit 220"/>
              <p:cNvCxnSpPr/>
              <p:nvPr/>
            </p:nvCxnSpPr>
            <p:spPr>
              <a:xfrm>
                <a:off x="5122486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Connecteur droit 221"/>
              <p:cNvCxnSpPr/>
              <p:nvPr/>
            </p:nvCxnSpPr>
            <p:spPr>
              <a:xfrm>
                <a:off x="5477125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Connecteur droit 222"/>
              <p:cNvCxnSpPr/>
              <p:nvPr/>
            </p:nvCxnSpPr>
            <p:spPr>
              <a:xfrm>
                <a:off x="5831766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Connecteur droit 223"/>
              <p:cNvCxnSpPr/>
              <p:nvPr/>
            </p:nvCxnSpPr>
            <p:spPr>
              <a:xfrm>
                <a:off x="6186406" y="5134259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Connecteur droit 224"/>
              <p:cNvCxnSpPr/>
              <p:nvPr/>
            </p:nvCxnSpPr>
            <p:spPr>
              <a:xfrm>
                <a:off x="4061358" y="3680599"/>
                <a:ext cx="0" cy="145366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cteur droit 225"/>
              <p:cNvCxnSpPr/>
              <p:nvPr/>
            </p:nvCxnSpPr>
            <p:spPr>
              <a:xfrm flipH="1" flipV="1">
                <a:off x="4061963" y="5134260"/>
                <a:ext cx="2182051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Connecteur droit 226"/>
              <p:cNvCxnSpPr/>
              <p:nvPr/>
            </p:nvCxnSpPr>
            <p:spPr>
              <a:xfrm>
                <a:off x="4218325" y="3890548"/>
                <a:ext cx="88407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Connecteur droit 227"/>
              <p:cNvCxnSpPr/>
              <p:nvPr/>
            </p:nvCxnSpPr>
            <p:spPr>
              <a:xfrm>
                <a:off x="4308407" y="4098155"/>
                <a:ext cx="81242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Connecteur droit 228"/>
              <p:cNvCxnSpPr/>
              <p:nvPr/>
            </p:nvCxnSpPr>
            <p:spPr>
              <a:xfrm>
                <a:off x="4480604" y="4466684"/>
                <a:ext cx="102672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Connecteur droit 229"/>
              <p:cNvCxnSpPr/>
              <p:nvPr/>
            </p:nvCxnSpPr>
            <p:spPr>
              <a:xfrm>
                <a:off x="4390653" y="4202265"/>
                <a:ext cx="81242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Connecteur droit 230"/>
              <p:cNvCxnSpPr/>
              <p:nvPr/>
            </p:nvCxnSpPr>
            <p:spPr>
              <a:xfrm>
                <a:off x="5352660" y="4991674"/>
                <a:ext cx="672329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Connecteur droit 231"/>
              <p:cNvCxnSpPr/>
              <p:nvPr/>
            </p:nvCxnSpPr>
            <p:spPr>
              <a:xfrm flipH="1">
                <a:off x="4485583" y="4327780"/>
                <a:ext cx="605" cy="132154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Connecteur droit 232"/>
              <p:cNvCxnSpPr/>
              <p:nvPr/>
            </p:nvCxnSpPr>
            <p:spPr>
              <a:xfrm flipH="1">
                <a:off x="4472439" y="4196481"/>
                <a:ext cx="605" cy="132154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Connecteur droit 233"/>
              <p:cNvCxnSpPr/>
              <p:nvPr/>
            </p:nvCxnSpPr>
            <p:spPr>
              <a:xfrm>
                <a:off x="4218341" y="3784103"/>
                <a:ext cx="0" cy="110905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Connecteur droit 234"/>
              <p:cNvCxnSpPr/>
              <p:nvPr/>
            </p:nvCxnSpPr>
            <p:spPr>
              <a:xfrm>
                <a:off x="4388727" y="4095549"/>
                <a:ext cx="0" cy="110905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Connecteur droit 235"/>
              <p:cNvCxnSpPr/>
              <p:nvPr/>
            </p:nvCxnSpPr>
            <p:spPr>
              <a:xfrm>
                <a:off x="4583595" y="4462337"/>
                <a:ext cx="0" cy="14400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Connecteur droit 236"/>
              <p:cNvCxnSpPr/>
              <p:nvPr/>
            </p:nvCxnSpPr>
            <p:spPr>
              <a:xfrm>
                <a:off x="5333958" y="4597602"/>
                <a:ext cx="0" cy="193233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Connecteur droit 237"/>
              <p:cNvCxnSpPr/>
              <p:nvPr/>
            </p:nvCxnSpPr>
            <p:spPr>
              <a:xfrm>
                <a:off x="5357638" y="4796245"/>
                <a:ext cx="0" cy="193233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Connecteur droit 238"/>
              <p:cNvCxnSpPr/>
              <p:nvPr/>
            </p:nvCxnSpPr>
            <p:spPr>
              <a:xfrm>
                <a:off x="4469406" y="4327780"/>
                <a:ext cx="23184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necteur droit 239"/>
              <p:cNvCxnSpPr/>
              <p:nvPr/>
            </p:nvCxnSpPr>
            <p:spPr>
              <a:xfrm>
                <a:off x="5329211" y="4790835"/>
                <a:ext cx="3312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e 1"/>
            <p:cNvGrpSpPr>
              <a:grpSpLocks noChangeAspect="1"/>
            </p:cNvGrpSpPr>
            <p:nvPr/>
          </p:nvGrpSpPr>
          <p:grpSpPr>
            <a:xfrm>
              <a:off x="496659" y="5528564"/>
              <a:ext cx="2776467" cy="1907547"/>
              <a:chOff x="247269" y="6082764"/>
              <a:chExt cx="2776467" cy="1907547"/>
            </a:xfrm>
          </p:grpSpPr>
          <p:sp>
            <p:nvSpPr>
              <p:cNvPr id="242" name="Rectangle 14"/>
              <p:cNvSpPr>
                <a:spLocks noChangeArrowheads="1"/>
              </p:cNvSpPr>
              <p:nvPr/>
            </p:nvSpPr>
            <p:spPr bwMode="auto">
              <a:xfrm>
                <a:off x="464227" y="7157742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" name="Rectangle 30"/>
              <p:cNvSpPr>
                <a:spLocks noChangeArrowheads="1"/>
              </p:cNvSpPr>
              <p:nvPr/>
            </p:nvSpPr>
            <p:spPr bwMode="auto">
              <a:xfrm>
                <a:off x="2384964" y="7662699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" name="Rectangle 33"/>
              <p:cNvSpPr>
                <a:spLocks noChangeArrowheads="1"/>
              </p:cNvSpPr>
              <p:nvPr/>
            </p:nvSpPr>
            <p:spPr bwMode="auto">
              <a:xfrm rot="16200000">
                <a:off x="-283068" y="6877158"/>
                <a:ext cx="1202252" cy="141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Overall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Survival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(OS)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" name="Rectangle 34"/>
              <p:cNvSpPr>
                <a:spLocks noChangeArrowheads="1"/>
              </p:cNvSpPr>
              <p:nvPr/>
            </p:nvSpPr>
            <p:spPr bwMode="auto">
              <a:xfrm>
                <a:off x="1438435" y="7836423"/>
                <a:ext cx="66216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 (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years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" name="Rectangle 30"/>
              <p:cNvSpPr>
                <a:spLocks noChangeArrowheads="1"/>
              </p:cNvSpPr>
              <p:nvPr/>
            </p:nvSpPr>
            <p:spPr bwMode="auto">
              <a:xfrm>
                <a:off x="1007391" y="7662699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" name="Rectangle 30"/>
              <p:cNvSpPr>
                <a:spLocks noChangeArrowheads="1"/>
              </p:cNvSpPr>
              <p:nvPr/>
            </p:nvSpPr>
            <p:spPr bwMode="auto">
              <a:xfrm>
                <a:off x="1358956" y="7662699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" name="Rectangle 30"/>
              <p:cNvSpPr>
                <a:spLocks noChangeArrowheads="1"/>
              </p:cNvSpPr>
              <p:nvPr/>
            </p:nvSpPr>
            <p:spPr bwMode="auto">
              <a:xfrm>
                <a:off x="655827" y="7662699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" name="Rectangle 30"/>
              <p:cNvSpPr>
                <a:spLocks noChangeArrowheads="1"/>
              </p:cNvSpPr>
              <p:nvPr/>
            </p:nvSpPr>
            <p:spPr bwMode="auto">
              <a:xfrm>
                <a:off x="1710520" y="7662699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" name="Rectangle 30"/>
              <p:cNvSpPr>
                <a:spLocks noChangeArrowheads="1"/>
              </p:cNvSpPr>
              <p:nvPr/>
            </p:nvSpPr>
            <p:spPr bwMode="auto">
              <a:xfrm>
                <a:off x="2062082" y="7662699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251" name="Rectangle 30"/>
              <p:cNvSpPr>
                <a:spLocks noChangeArrowheads="1"/>
              </p:cNvSpPr>
              <p:nvPr/>
            </p:nvSpPr>
            <p:spPr bwMode="auto">
              <a:xfrm>
                <a:off x="2742146" y="7662699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" name="Rectangle 14"/>
              <p:cNvSpPr>
                <a:spLocks noChangeArrowheads="1"/>
              </p:cNvSpPr>
              <p:nvPr/>
            </p:nvSpPr>
            <p:spPr bwMode="auto">
              <a:xfrm>
                <a:off x="464227" y="6482680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0.8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" name="Rectangle 14"/>
              <p:cNvSpPr>
                <a:spLocks noChangeArrowheads="1"/>
              </p:cNvSpPr>
              <p:nvPr/>
            </p:nvSpPr>
            <p:spPr bwMode="auto">
              <a:xfrm>
                <a:off x="478333" y="6145149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1.0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" name="Rectangle 14"/>
              <p:cNvSpPr>
                <a:spLocks noChangeArrowheads="1"/>
              </p:cNvSpPr>
              <p:nvPr/>
            </p:nvSpPr>
            <p:spPr bwMode="auto">
              <a:xfrm>
                <a:off x="464227" y="6820211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" name="Rectangle 14"/>
              <p:cNvSpPr>
                <a:spLocks noChangeArrowheads="1"/>
              </p:cNvSpPr>
              <p:nvPr/>
            </p:nvSpPr>
            <p:spPr bwMode="auto">
              <a:xfrm>
                <a:off x="464227" y="7495274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>
              <a:xfrm>
                <a:off x="1972394" y="6638238"/>
                <a:ext cx="730334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Connecteur droit 256"/>
              <p:cNvCxnSpPr/>
              <p:nvPr/>
            </p:nvCxnSpPr>
            <p:spPr>
              <a:xfrm flipV="1">
                <a:off x="691133" y="6260568"/>
                <a:ext cx="244647" cy="2498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Connecteur droit 257"/>
              <p:cNvCxnSpPr/>
              <p:nvPr/>
            </p:nvCxnSpPr>
            <p:spPr>
              <a:xfrm>
                <a:off x="1207946" y="7167202"/>
                <a:ext cx="751824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Connecteur droit 258"/>
              <p:cNvCxnSpPr/>
              <p:nvPr/>
            </p:nvCxnSpPr>
            <p:spPr>
              <a:xfrm>
                <a:off x="935781" y="6253439"/>
                <a:ext cx="666" cy="423274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Connecteur droit 259"/>
              <p:cNvCxnSpPr/>
              <p:nvPr/>
            </p:nvCxnSpPr>
            <p:spPr>
              <a:xfrm>
                <a:off x="2258877" y="6170868"/>
                <a:ext cx="8953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Connecteur droit 260"/>
              <p:cNvCxnSpPr/>
              <p:nvPr/>
            </p:nvCxnSpPr>
            <p:spPr>
              <a:xfrm>
                <a:off x="2258877" y="6324195"/>
                <a:ext cx="8953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2" name="ZoneTexte 261"/>
              <p:cNvSpPr txBox="1"/>
              <p:nvPr/>
            </p:nvSpPr>
            <p:spPr>
              <a:xfrm>
                <a:off x="2406579" y="6082764"/>
                <a:ext cx="61715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smtClean="0"/>
                  <a:t>No relapse</a:t>
                </a:r>
                <a:endParaRPr lang="fr-FR" dirty="0"/>
              </a:p>
            </p:txBody>
          </p:sp>
          <p:sp>
            <p:nvSpPr>
              <p:cNvPr id="263" name="ZoneTexte 262"/>
              <p:cNvSpPr txBox="1"/>
              <p:nvPr/>
            </p:nvSpPr>
            <p:spPr>
              <a:xfrm>
                <a:off x="2406579" y="6235164"/>
                <a:ext cx="46807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smtClean="0"/>
                  <a:t>Relapse</a:t>
                </a:r>
                <a:endParaRPr lang="fr-FR" dirty="0"/>
              </a:p>
            </p:txBody>
          </p:sp>
          <p:sp>
            <p:nvSpPr>
              <p:cNvPr id="264" name="ZoneTexte 263"/>
              <p:cNvSpPr txBox="1"/>
              <p:nvPr/>
            </p:nvSpPr>
            <p:spPr>
              <a:xfrm>
                <a:off x="2107015" y="7047969"/>
                <a:ext cx="769441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r>
                  <a:rPr lang="fr-FR" sz="900" i="1" dirty="0"/>
                  <a:t>P value </a:t>
                </a:r>
                <a:r>
                  <a:rPr lang="fr-FR" sz="900" i="1" dirty="0" smtClean="0"/>
                  <a:t>0.0305</a:t>
                </a:r>
                <a:endParaRPr lang="fr-FR" sz="900" i="1" dirty="0"/>
              </a:p>
            </p:txBody>
          </p:sp>
          <p:cxnSp>
            <p:nvCxnSpPr>
              <p:cNvPr id="265" name="Connecteur droit 264"/>
              <p:cNvCxnSpPr/>
              <p:nvPr/>
            </p:nvCxnSpPr>
            <p:spPr>
              <a:xfrm>
                <a:off x="652505" y="6258896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Connecteur droit 265"/>
              <p:cNvCxnSpPr/>
              <p:nvPr/>
            </p:nvCxnSpPr>
            <p:spPr>
              <a:xfrm>
                <a:off x="652505" y="6919930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Connecteur droit 266"/>
              <p:cNvCxnSpPr/>
              <p:nvPr/>
            </p:nvCxnSpPr>
            <p:spPr>
              <a:xfrm>
                <a:off x="652505" y="6589413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Connecteur droit 267"/>
              <p:cNvCxnSpPr/>
              <p:nvPr/>
            </p:nvCxnSpPr>
            <p:spPr>
              <a:xfrm>
                <a:off x="652505" y="7580962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Connecteur droit 268"/>
              <p:cNvCxnSpPr/>
              <p:nvPr/>
            </p:nvCxnSpPr>
            <p:spPr>
              <a:xfrm>
                <a:off x="652505" y="7250447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Connecteur droit 269"/>
              <p:cNvCxnSpPr/>
              <p:nvPr/>
            </p:nvCxnSpPr>
            <p:spPr>
              <a:xfrm>
                <a:off x="682791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Connecteur droit 270"/>
              <p:cNvCxnSpPr/>
              <p:nvPr/>
            </p:nvCxnSpPr>
            <p:spPr>
              <a:xfrm>
                <a:off x="1037430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Connecteur droit 271"/>
              <p:cNvCxnSpPr/>
              <p:nvPr/>
            </p:nvCxnSpPr>
            <p:spPr>
              <a:xfrm>
                <a:off x="1392071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Connecteur droit 272"/>
              <p:cNvCxnSpPr/>
              <p:nvPr/>
            </p:nvCxnSpPr>
            <p:spPr>
              <a:xfrm>
                <a:off x="1746711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Connecteur droit 273"/>
              <p:cNvCxnSpPr/>
              <p:nvPr/>
            </p:nvCxnSpPr>
            <p:spPr>
              <a:xfrm>
                <a:off x="2101350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Connecteur droit 274"/>
              <p:cNvCxnSpPr/>
              <p:nvPr/>
            </p:nvCxnSpPr>
            <p:spPr>
              <a:xfrm>
                <a:off x="2455991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Connecteur droit 275"/>
              <p:cNvCxnSpPr/>
              <p:nvPr/>
            </p:nvCxnSpPr>
            <p:spPr>
              <a:xfrm>
                <a:off x="2810631" y="7615521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Connecteur droit 276"/>
              <p:cNvCxnSpPr/>
              <p:nvPr/>
            </p:nvCxnSpPr>
            <p:spPr>
              <a:xfrm>
                <a:off x="685583" y="6161861"/>
                <a:ext cx="0" cy="145366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Connecteur droit 277"/>
              <p:cNvCxnSpPr/>
              <p:nvPr/>
            </p:nvCxnSpPr>
            <p:spPr>
              <a:xfrm flipH="1" flipV="1">
                <a:off x="686188" y="7615522"/>
                <a:ext cx="2182051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Connecteur droit 280"/>
              <p:cNvCxnSpPr/>
              <p:nvPr/>
            </p:nvCxnSpPr>
            <p:spPr>
              <a:xfrm>
                <a:off x="1116789" y="6921196"/>
                <a:ext cx="102672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Connecteur droit 281"/>
              <p:cNvCxnSpPr/>
              <p:nvPr/>
            </p:nvCxnSpPr>
            <p:spPr>
              <a:xfrm>
                <a:off x="930741" y="6676713"/>
                <a:ext cx="186048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Connecteur droit 282"/>
              <p:cNvCxnSpPr/>
              <p:nvPr/>
            </p:nvCxnSpPr>
            <p:spPr>
              <a:xfrm>
                <a:off x="1956444" y="7415494"/>
                <a:ext cx="672329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Connecteur droit 288"/>
              <p:cNvCxnSpPr/>
              <p:nvPr/>
            </p:nvCxnSpPr>
            <p:spPr>
              <a:xfrm>
                <a:off x="1116789" y="6673516"/>
                <a:ext cx="0" cy="25365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Connecteur droit 289"/>
              <p:cNvCxnSpPr/>
              <p:nvPr/>
            </p:nvCxnSpPr>
            <p:spPr>
              <a:xfrm>
                <a:off x="1214340" y="6917575"/>
                <a:ext cx="0" cy="249627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Connecteur droit 292"/>
              <p:cNvCxnSpPr/>
              <p:nvPr/>
            </p:nvCxnSpPr>
            <p:spPr>
              <a:xfrm>
                <a:off x="1095363" y="6530868"/>
                <a:ext cx="877066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Connecteur droit 293"/>
              <p:cNvCxnSpPr/>
              <p:nvPr/>
            </p:nvCxnSpPr>
            <p:spPr>
              <a:xfrm>
                <a:off x="1959641" y="7162087"/>
                <a:ext cx="0" cy="253407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1978172" y="6524474"/>
                <a:ext cx="0" cy="110567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103522" y="6427924"/>
                <a:ext cx="0" cy="110567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Connecteur droit 296"/>
              <p:cNvCxnSpPr/>
              <p:nvPr/>
            </p:nvCxnSpPr>
            <p:spPr>
              <a:xfrm>
                <a:off x="849129" y="6264780"/>
                <a:ext cx="0" cy="8280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Connecteur droit 297"/>
              <p:cNvCxnSpPr/>
              <p:nvPr/>
            </p:nvCxnSpPr>
            <p:spPr>
              <a:xfrm>
                <a:off x="1023765" y="6350777"/>
                <a:ext cx="0" cy="8280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Connecteur droit 298"/>
              <p:cNvCxnSpPr/>
              <p:nvPr/>
            </p:nvCxnSpPr>
            <p:spPr>
              <a:xfrm rot="5400000">
                <a:off x="1062122" y="6390254"/>
                <a:ext cx="0" cy="8280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Connecteur droit 299"/>
              <p:cNvCxnSpPr/>
              <p:nvPr/>
            </p:nvCxnSpPr>
            <p:spPr>
              <a:xfrm flipH="1">
                <a:off x="842734" y="6350184"/>
                <a:ext cx="18000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Connecteur droit 300"/>
              <p:cNvCxnSpPr/>
              <p:nvPr/>
            </p:nvCxnSpPr>
            <p:spPr>
              <a:xfrm flipH="1">
                <a:off x="693344" y="6263066"/>
                <a:ext cx="155785" cy="3161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e 3"/>
            <p:cNvGrpSpPr>
              <a:grpSpLocks noChangeAspect="1"/>
            </p:cNvGrpSpPr>
            <p:nvPr/>
          </p:nvGrpSpPr>
          <p:grpSpPr>
            <a:xfrm>
              <a:off x="504917" y="3303657"/>
              <a:ext cx="2663282" cy="1845162"/>
              <a:chOff x="310947" y="3609284"/>
              <a:chExt cx="2663282" cy="1845162"/>
            </a:xfrm>
          </p:grpSpPr>
          <p:sp>
            <p:nvSpPr>
              <p:cNvPr id="59" name="Rectangle 14"/>
              <p:cNvSpPr>
                <a:spLocks noChangeArrowheads="1"/>
              </p:cNvSpPr>
              <p:nvPr/>
            </p:nvSpPr>
            <p:spPr bwMode="auto">
              <a:xfrm>
                <a:off x="542011" y="4408310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0.7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Rectangle 30"/>
              <p:cNvSpPr>
                <a:spLocks noChangeArrowheads="1"/>
              </p:cNvSpPr>
              <p:nvPr/>
            </p:nvSpPr>
            <p:spPr bwMode="auto">
              <a:xfrm>
                <a:off x="2448642" y="5126834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Rectangle 33"/>
              <p:cNvSpPr>
                <a:spLocks noChangeArrowheads="1"/>
              </p:cNvSpPr>
              <p:nvPr/>
            </p:nvSpPr>
            <p:spPr bwMode="auto">
              <a:xfrm rot="16200000">
                <a:off x="-219390" y="4341293"/>
                <a:ext cx="1202252" cy="141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Overall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Survival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(OS)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1502113" y="5300558"/>
                <a:ext cx="66216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 (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years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Rectangle 30"/>
              <p:cNvSpPr>
                <a:spLocks noChangeArrowheads="1"/>
              </p:cNvSpPr>
              <p:nvPr/>
            </p:nvSpPr>
            <p:spPr bwMode="auto">
              <a:xfrm>
                <a:off x="1071069" y="5126834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Rectangle 30"/>
              <p:cNvSpPr>
                <a:spLocks noChangeArrowheads="1"/>
              </p:cNvSpPr>
              <p:nvPr/>
            </p:nvSpPr>
            <p:spPr bwMode="auto">
              <a:xfrm>
                <a:off x="1422633" y="5126834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Rectangle 30"/>
              <p:cNvSpPr>
                <a:spLocks noChangeArrowheads="1"/>
              </p:cNvSpPr>
              <p:nvPr/>
            </p:nvSpPr>
            <p:spPr bwMode="auto">
              <a:xfrm>
                <a:off x="719505" y="5126834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tangle 30"/>
              <p:cNvSpPr>
                <a:spLocks noChangeArrowheads="1"/>
              </p:cNvSpPr>
              <p:nvPr/>
            </p:nvSpPr>
            <p:spPr bwMode="auto">
              <a:xfrm>
                <a:off x="1774197" y="5126834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Rectangle 30"/>
              <p:cNvSpPr>
                <a:spLocks noChangeArrowheads="1"/>
              </p:cNvSpPr>
              <p:nvPr/>
            </p:nvSpPr>
            <p:spPr bwMode="auto">
              <a:xfrm>
                <a:off x="2125759" y="5126834"/>
                <a:ext cx="648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68" name="Rectangle 30"/>
              <p:cNvSpPr>
                <a:spLocks noChangeArrowheads="1"/>
              </p:cNvSpPr>
              <p:nvPr/>
            </p:nvSpPr>
            <p:spPr bwMode="auto">
              <a:xfrm>
                <a:off x="2805823" y="5126834"/>
                <a:ext cx="12977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Rectangle 14"/>
              <p:cNvSpPr>
                <a:spLocks noChangeArrowheads="1"/>
              </p:cNvSpPr>
              <p:nvPr/>
            </p:nvSpPr>
            <p:spPr bwMode="auto">
              <a:xfrm>
                <a:off x="542011" y="3875626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0.9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Rectangle 14"/>
              <p:cNvSpPr>
                <a:spLocks noChangeArrowheads="1"/>
              </p:cNvSpPr>
              <p:nvPr/>
            </p:nvSpPr>
            <p:spPr bwMode="auto">
              <a:xfrm>
                <a:off x="542011" y="3609284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1.0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Rectangle 14"/>
              <p:cNvSpPr>
                <a:spLocks noChangeArrowheads="1"/>
              </p:cNvSpPr>
              <p:nvPr/>
            </p:nvSpPr>
            <p:spPr bwMode="auto">
              <a:xfrm>
                <a:off x="542011" y="4141968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" name="Rectangle 14"/>
              <p:cNvSpPr>
                <a:spLocks noChangeArrowheads="1"/>
              </p:cNvSpPr>
              <p:nvPr/>
            </p:nvSpPr>
            <p:spPr bwMode="auto">
              <a:xfrm>
                <a:off x="542011" y="4674652"/>
                <a:ext cx="16222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9" name="Connecteur droit 8"/>
              <p:cNvCxnSpPr/>
              <p:nvPr/>
            </p:nvCxnSpPr>
            <p:spPr>
              <a:xfrm>
                <a:off x="751599" y="3721397"/>
                <a:ext cx="157868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/>
              <p:cNvCxnSpPr/>
              <p:nvPr/>
            </p:nvCxnSpPr>
            <p:spPr>
              <a:xfrm>
                <a:off x="912358" y="3948043"/>
                <a:ext cx="8953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/>
              <p:nvPr/>
            </p:nvCxnSpPr>
            <p:spPr>
              <a:xfrm>
                <a:off x="1001888" y="4170781"/>
                <a:ext cx="150651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/>
              <p:cNvCxnSpPr/>
              <p:nvPr/>
            </p:nvCxnSpPr>
            <p:spPr>
              <a:xfrm>
                <a:off x="1152539" y="4393519"/>
                <a:ext cx="109495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/>
              <p:cNvCxnSpPr/>
              <p:nvPr/>
            </p:nvCxnSpPr>
            <p:spPr>
              <a:xfrm>
                <a:off x="1267236" y="4616257"/>
                <a:ext cx="758547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80"/>
              <p:cNvCxnSpPr/>
              <p:nvPr/>
            </p:nvCxnSpPr>
            <p:spPr>
              <a:xfrm flipV="1">
                <a:off x="2025783" y="4865537"/>
                <a:ext cx="844929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/>
              <p:cNvCxnSpPr/>
              <p:nvPr/>
            </p:nvCxnSpPr>
            <p:spPr>
              <a:xfrm>
                <a:off x="909468" y="3721397"/>
                <a:ext cx="0" cy="226646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/>
              <p:cNvCxnSpPr/>
              <p:nvPr/>
            </p:nvCxnSpPr>
            <p:spPr>
              <a:xfrm flipH="1">
                <a:off x="998293" y="3948043"/>
                <a:ext cx="605" cy="222738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/>
              <p:nvPr/>
            </p:nvCxnSpPr>
            <p:spPr>
              <a:xfrm>
                <a:off x="1152539" y="4170781"/>
                <a:ext cx="0" cy="222738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cteur droit 88"/>
              <p:cNvCxnSpPr/>
              <p:nvPr/>
            </p:nvCxnSpPr>
            <p:spPr>
              <a:xfrm>
                <a:off x="1263641" y="4391297"/>
                <a:ext cx="3595" cy="22496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/>
              <p:cNvCxnSpPr/>
              <p:nvPr/>
            </p:nvCxnSpPr>
            <p:spPr>
              <a:xfrm>
                <a:off x="2025783" y="4616257"/>
                <a:ext cx="3115" cy="24928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100"/>
              <p:cNvCxnSpPr/>
              <p:nvPr/>
            </p:nvCxnSpPr>
            <p:spPr>
              <a:xfrm>
                <a:off x="748221" y="3721397"/>
                <a:ext cx="24753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necteur droit 101"/>
              <p:cNvCxnSpPr/>
              <p:nvPr/>
            </p:nvCxnSpPr>
            <p:spPr>
              <a:xfrm>
                <a:off x="998642" y="3924595"/>
                <a:ext cx="8953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102"/>
              <p:cNvCxnSpPr/>
              <p:nvPr/>
            </p:nvCxnSpPr>
            <p:spPr>
              <a:xfrm>
                <a:off x="1088172" y="4143425"/>
                <a:ext cx="75325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Connecteur droit 103"/>
              <p:cNvCxnSpPr/>
              <p:nvPr/>
            </p:nvCxnSpPr>
            <p:spPr>
              <a:xfrm>
                <a:off x="1170511" y="4389611"/>
                <a:ext cx="837916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105"/>
              <p:cNvCxnSpPr/>
              <p:nvPr/>
            </p:nvCxnSpPr>
            <p:spPr>
              <a:xfrm flipV="1">
                <a:off x="2008427" y="4708801"/>
                <a:ext cx="844929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995752" y="3721397"/>
                <a:ext cx="0" cy="203198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necteur droit 107"/>
              <p:cNvCxnSpPr/>
              <p:nvPr/>
            </p:nvCxnSpPr>
            <p:spPr>
              <a:xfrm flipH="1">
                <a:off x="1084577" y="3924595"/>
                <a:ext cx="605" cy="222738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necteur droit 108"/>
              <p:cNvCxnSpPr/>
              <p:nvPr/>
            </p:nvCxnSpPr>
            <p:spPr>
              <a:xfrm>
                <a:off x="1166916" y="4139517"/>
                <a:ext cx="0" cy="25178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necteur droit 109"/>
              <p:cNvCxnSpPr/>
              <p:nvPr/>
            </p:nvCxnSpPr>
            <p:spPr>
              <a:xfrm>
                <a:off x="2004832" y="4392529"/>
                <a:ext cx="3595" cy="32018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120"/>
              <p:cNvCxnSpPr/>
              <p:nvPr/>
            </p:nvCxnSpPr>
            <p:spPr>
              <a:xfrm>
                <a:off x="2420750" y="3776109"/>
                <a:ext cx="89530" cy="0"/>
              </a:xfrm>
              <a:prstGeom prst="line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cteur droit 121"/>
              <p:cNvCxnSpPr/>
              <p:nvPr/>
            </p:nvCxnSpPr>
            <p:spPr>
              <a:xfrm>
                <a:off x="2420750" y="3929436"/>
                <a:ext cx="89530" cy="0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6" name="ZoneTexte 2065"/>
              <p:cNvSpPr txBox="1"/>
              <p:nvPr/>
            </p:nvSpPr>
            <p:spPr>
              <a:xfrm>
                <a:off x="2547829" y="3688005"/>
                <a:ext cx="27732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smtClean="0"/>
                  <a:t>Male</a:t>
                </a:r>
                <a:endParaRPr lang="fr-FR" dirty="0"/>
              </a:p>
            </p:txBody>
          </p:sp>
          <p:sp>
            <p:nvSpPr>
              <p:cNvPr id="125" name="ZoneTexte 124"/>
              <p:cNvSpPr txBox="1"/>
              <p:nvPr/>
            </p:nvSpPr>
            <p:spPr>
              <a:xfrm>
                <a:off x="2547830" y="3840405"/>
                <a:ext cx="42639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pPr algn="l"/>
                <a:r>
                  <a:rPr lang="fr-FR" dirty="0" err="1" smtClean="0"/>
                  <a:t>Female</a:t>
                </a:r>
                <a:endParaRPr lang="fr-FR" dirty="0"/>
              </a:p>
            </p:txBody>
          </p:sp>
          <p:sp>
            <p:nvSpPr>
              <p:cNvPr id="2067" name="ZoneTexte 2066"/>
              <p:cNvSpPr txBox="1"/>
              <p:nvPr/>
            </p:nvSpPr>
            <p:spPr>
              <a:xfrm>
                <a:off x="2201470" y="4512104"/>
                <a:ext cx="707885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defPPr>
                  <a:defRPr lang="fr-FR"/>
                </a:defPPr>
                <a:lvl1pPr marR="0" lvl="0" indent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kumimoji="0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defRPr>
                </a:lvl1pPr>
              </a:lstStyle>
              <a:p>
                <a:r>
                  <a:rPr lang="fr-FR" sz="900" i="1" dirty="0"/>
                  <a:t>P value 0.7396</a:t>
                </a:r>
              </a:p>
            </p:txBody>
          </p:sp>
          <p:cxnSp>
            <p:nvCxnSpPr>
              <p:cNvPr id="2070" name="Connecteur droit 2069"/>
              <p:cNvCxnSpPr/>
              <p:nvPr/>
            </p:nvCxnSpPr>
            <p:spPr>
              <a:xfrm>
                <a:off x="716183" y="372303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necteur droit 129"/>
              <p:cNvCxnSpPr/>
              <p:nvPr/>
            </p:nvCxnSpPr>
            <p:spPr>
              <a:xfrm>
                <a:off x="716183" y="424449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131"/>
              <p:cNvCxnSpPr/>
              <p:nvPr/>
            </p:nvCxnSpPr>
            <p:spPr>
              <a:xfrm>
                <a:off x="716183" y="398376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132"/>
              <p:cNvCxnSpPr/>
              <p:nvPr/>
            </p:nvCxnSpPr>
            <p:spPr>
              <a:xfrm>
                <a:off x="716183" y="476595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/>
              <p:cNvCxnSpPr/>
              <p:nvPr/>
            </p:nvCxnSpPr>
            <p:spPr>
              <a:xfrm>
                <a:off x="716183" y="450522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4" name="Connecteur droit 2073"/>
              <p:cNvCxnSpPr/>
              <p:nvPr/>
            </p:nvCxnSpPr>
            <p:spPr>
              <a:xfrm>
                <a:off x="74646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necteur droit 143"/>
              <p:cNvCxnSpPr/>
              <p:nvPr/>
            </p:nvCxnSpPr>
            <p:spPr>
              <a:xfrm>
                <a:off x="110110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Connecteur droit 144"/>
              <p:cNvCxnSpPr/>
              <p:nvPr/>
            </p:nvCxnSpPr>
            <p:spPr>
              <a:xfrm>
                <a:off x="1455749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/>
              <p:cNvCxnSpPr/>
              <p:nvPr/>
            </p:nvCxnSpPr>
            <p:spPr>
              <a:xfrm>
                <a:off x="181038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necteur droit 146"/>
              <p:cNvCxnSpPr/>
              <p:nvPr/>
            </p:nvCxnSpPr>
            <p:spPr>
              <a:xfrm>
                <a:off x="216502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/>
              <p:cNvCxnSpPr/>
              <p:nvPr/>
            </p:nvCxnSpPr>
            <p:spPr>
              <a:xfrm>
                <a:off x="251966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/>
              <p:cNvCxnSpPr/>
              <p:nvPr/>
            </p:nvCxnSpPr>
            <p:spPr>
              <a:xfrm>
                <a:off x="2874308" y="5079656"/>
                <a:ext cx="0" cy="471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8" name="Connecteur droit 2077"/>
              <p:cNvCxnSpPr/>
              <p:nvPr/>
            </p:nvCxnSpPr>
            <p:spPr>
              <a:xfrm>
                <a:off x="749261" y="3625996"/>
                <a:ext cx="0" cy="145366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necteur droit 153"/>
              <p:cNvCxnSpPr/>
              <p:nvPr/>
            </p:nvCxnSpPr>
            <p:spPr>
              <a:xfrm flipH="1" flipV="1">
                <a:off x="749866" y="5079657"/>
                <a:ext cx="218205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5" name="Rectangle 14"/>
              <p:cNvSpPr>
                <a:spLocks noChangeArrowheads="1"/>
              </p:cNvSpPr>
              <p:nvPr/>
            </p:nvSpPr>
            <p:spPr bwMode="auto">
              <a:xfrm>
                <a:off x="529585" y="4940993"/>
                <a:ext cx="17633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6" name="Connecteur droit 345"/>
              <p:cNvCxnSpPr/>
              <p:nvPr/>
            </p:nvCxnSpPr>
            <p:spPr>
              <a:xfrm>
                <a:off x="717863" y="5026681"/>
                <a:ext cx="331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716307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128</Words>
  <Application>Microsoft Office PowerPoint</Application>
  <PresentationFormat>A4 Paper (210x297 mm)</PresentationFormat>
  <Paragraphs>89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Company>Institut de Cancérologie Gustave ROUSSY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Adique, John Miklos</cp:lastModifiedBy>
  <cp:revision>79</cp:revision>
  <cp:lastPrinted>2018-06-28T08:19:05Z</cp:lastPrinted>
  <dcterms:created xsi:type="dcterms:W3CDTF">2018-01-22T12:46:56Z</dcterms:created>
  <dcterms:modified xsi:type="dcterms:W3CDTF">2019-01-08T01:52:28Z</dcterms:modified>
</cp:coreProperties>
</file>