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3858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6230A-55F3-4DEC-9458-A1B5407B90E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AB4F0-CC67-42F1-84C4-0C8A0087EB1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995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4C2AA7-9898-4671-BE0B-C6E0DA4B690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522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796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94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63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290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24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54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807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749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78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53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7433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DC810-FCD2-49DF-8E16-BEAC415089C4}" type="datetimeFigureOut">
              <a:rPr lang="fr-FR" smtClean="0"/>
              <a:pPr/>
              <a:t>08/01/2019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BFEEA-6354-4B90-B346-4D1853E6DF4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14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18" Type="http://schemas.openxmlformats.org/officeDocument/2006/relationships/image" Target="../media/image11.png"/><Relationship Id="rId26" Type="http://schemas.microsoft.com/office/2007/relationships/hdphoto" Target="../media/hdphoto7.wdp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17" Type="http://schemas.openxmlformats.org/officeDocument/2006/relationships/image" Target="../media/image10.png"/><Relationship Id="rId25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24" Type="http://schemas.microsoft.com/office/2007/relationships/hdphoto" Target="../media/hdphoto6.wdp"/><Relationship Id="rId5" Type="http://schemas.openxmlformats.org/officeDocument/2006/relationships/image" Target="../media/image2.tiff"/><Relationship Id="rId15" Type="http://schemas.openxmlformats.org/officeDocument/2006/relationships/image" Target="../media/image8.png"/><Relationship Id="rId23" Type="http://schemas.openxmlformats.org/officeDocument/2006/relationships/image" Target="../media/image16.png"/><Relationship Id="rId28" Type="http://schemas.microsoft.com/office/2007/relationships/hdphoto" Target="../media/hdphoto8.wdp"/><Relationship Id="rId10" Type="http://schemas.openxmlformats.org/officeDocument/2006/relationships/image" Target="../media/image5.png"/><Relationship Id="rId19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7.png"/><Relationship Id="rId22" Type="http://schemas.openxmlformats.org/officeDocument/2006/relationships/image" Target="../media/image15.png"/><Relationship Id="rId2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ZoneTexte 357"/>
          <p:cNvSpPr txBox="1"/>
          <p:nvPr/>
        </p:nvSpPr>
        <p:spPr>
          <a:xfrm>
            <a:off x="2334365" y="9515367"/>
            <a:ext cx="10406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smtClean="0">
                <a:latin typeface="Arial" pitchFamily="34" charset="0"/>
                <a:cs typeface="Arial" pitchFamily="34" charset="0"/>
              </a:rPr>
              <a:t>FIGURE  S2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4" name="ZoneTexte 363"/>
          <p:cNvSpPr txBox="1"/>
          <p:nvPr/>
        </p:nvSpPr>
        <p:spPr>
          <a:xfrm>
            <a:off x="176611" y="254476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365" name="ZoneTexte 364"/>
          <p:cNvSpPr txBox="1"/>
          <p:nvPr/>
        </p:nvSpPr>
        <p:spPr>
          <a:xfrm>
            <a:off x="3106907" y="254476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B</a:t>
            </a:r>
          </a:p>
        </p:txBody>
      </p:sp>
      <p:grpSp>
        <p:nvGrpSpPr>
          <p:cNvPr id="302" name="Groupe 301"/>
          <p:cNvGrpSpPr/>
          <p:nvPr/>
        </p:nvGrpSpPr>
        <p:grpSpPr>
          <a:xfrm>
            <a:off x="292987" y="371368"/>
            <a:ext cx="2691703" cy="3736694"/>
            <a:chOff x="332657" y="893428"/>
            <a:chExt cx="2691703" cy="3736694"/>
          </a:xfrm>
        </p:grpSpPr>
        <p:sp>
          <p:nvSpPr>
            <p:cNvPr id="726" name="ZoneTexte 725"/>
            <p:cNvSpPr txBox="1"/>
            <p:nvPr/>
          </p:nvSpPr>
          <p:spPr>
            <a:xfrm rot="16200000">
              <a:off x="113226" y="1535574"/>
              <a:ext cx="747229" cy="308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>
                  <a:latin typeface="Arial" pitchFamily="34" charset="0"/>
                  <a:cs typeface="Arial" pitchFamily="34" charset="0"/>
                </a:rPr>
                <a:t>C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ontrol</a:t>
              </a:r>
            </a:p>
          </p:txBody>
        </p:sp>
        <p:sp>
          <p:nvSpPr>
            <p:cNvPr id="727" name="ZoneTexte 726"/>
            <p:cNvSpPr txBox="1"/>
            <p:nvPr/>
          </p:nvSpPr>
          <p:spPr>
            <a:xfrm rot="16200000">
              <a:off x="28908" y="2732673"/>
              <a:ext cx="915866" cy="308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shCYR61</a:t>
              </a:r>
            </a:p>
          </p:txBody>
        </p:sp>
        <p:sp>
          <p:nvSpPr>
            <p:cNvPr id="728" name="ZoneTexte 727"/>
            <p:cNvSpPr txBox="1"/>
            <p:nvPr/>
          </p:nvSpPr>
          <p:spPr>
            <a:xfrm rot="16200000" flipH="1">
              <a:off x="-29314" y="3910212"/>
              <a:ext cx="1032310" cy="308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OE-CYR61</a:t>
              </a:r>
            </a:p>
          </p:txBody>
        </p:sp>
        <p:sp>
          <p:nvSpPr>
            <p:cNvPr id="731" name="ZoneTexte 730"/>
            <p:cNvSpPr txBox="1"/>
            <p:nvPr/>
          </p:nvSpPr>
          <p:spPr>
            <a:xfrm>
              <a:off x="1864342" y="1902212"/>
              <a:ext cx="481836" cy="2228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100µm</a:t>
              </a:r>
            </a:p>
          </p:txBody>
        </p:sp>
        <p:pic>
          <p:nvPicPr>
            <p:cNvPr id="732" name="Picture 7" descr="C:\Users\Olivia\Documents\ARTICLES\MOI\manuscrit cyr\morphologie vivantes\morpho fort grossmt\POL MORPHO_0001.t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" contrast="31000"/>
                      </a14:imgEffect>
                    </a14:imgLayer>
                  </a14:imgProps>
                </a:ext>
              </a:extLst>
            </a:blip>
            <a:srcRect t="12303" r="32296" b="1251"/>
            <a:stretch>
              <a:fillRect/>
            </a:stretch>
          </p:blipFill>
          <p:spPr bwMode="auto">
            <a:xfrm>
              <a:off x="562773" y="1133568"/>
              <a:ext cx="1190938" cy="11404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pic>
          <p:nvPicPr>
            <p:cNvPr id="733" name="Picture 8" descr="C:\Users\Olivia\Documents\ARTICLES\MOI\manuscrit cyr\morphologie vivantes\morpho fort grossmt\LV  MORPHO_0002.tif"/>
            <p:cNvPicPr>
              <a:picLocks noChangeAspect="1" noChangeArrowheads="1"/>
            </p:cNvPicPr>
            <p:nvPr/>
          </p:nvPicPr>
          <p:blipFill>
            <a:blip r:embed="rId5" cstate="print"/>
            <a:srcRect l="923" t="11565" r="31373" b="1993"/>
            <a:stretch>
              <a:fillRect/>
            </a:stretch>
          </p:blipFill>
          <p:spPr bwMode="auto">
            <a:xfrm>
              <a:off x="562777" y="3489669"/>
              <a:ext cx="1190931" cy="11404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pic>
          <p:nvPicPr>
            <p:cNvPr id="734" name="Picture 10" descr="C:\Users\Olivia\Documents\ARTICLES\MOI\manuscrit cyr\morphologie vivantes\morpho fort grossmt\SH  MORPHO_0003.tif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10000" contrast="31000"/>
                      </a14:imgEffect>
                    </a14:imgLayer>
                  </a14:imgProps>
                </a:ext>
              </a:extLst>
            </a:blip>
            <a:srcRect t="12624" r="32296" b="774"/>
            <a:stretch>
              <a:fillRect/>
            </a:stretch>
          </p:blipFill>
          <p:spPr bwMode="auto">
            <a:xfrm>
              <a:off x="562792" y="2312132"/>
              <a:ext cx="1190902" cy="11394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735" name="ZoneTexte 734"/>
            <p:cNvSpPr txBox="1"/>
            <p:nvPr/>
          </p:nvSpPr>
          <p:spPr>
            <a:xfrm>
              <a:off x="518319" y="2061387"/>
              <a:ext cx="536431" cy="231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600" b="1" dirty="0" smtClean="0">
                  <a:latin typeface="Arial" pitchFamily="34" charset="0"/>
                  <a:cs typeface="Arial" pitchFamily="34" charset="0"/>
                </a:rPr>
                <a:t>200µm</a:t>
              </a:r>
            </a:p>
          </p:txBody>
        </p:sp>
        <p:cxnSp>
          <p:nvCxnSpPr>
            <p:cNvPr id="736" name="Connecteur droit 735"/>
            <p:cNvCxnSpPr/>
            <p:nvPr/>
          </p:nvCxnSpPr>
          <p:spPr>
            <a:xfrm flipV="1">
              <a:off x="600011" y="2250365"/>
              <a:ext cx="373316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41" name="Picture 2" descr="C:\Users\o_fromigue\Bureau\Mes Documents\ARTICLES\MOI\manuscrit cyr EMT\morphologie U2OS vivantes\U2 plxcyr 3.tif"/>
            <p:cNvPicPr preferRelativeResize="0">
              <a:picLocks noChangeArrowheads="1"/>
            </p:cNvPicPr>
            <p:nvPr/>
          </p:nvPicPr>
          <p:blipFill rotWithShape="1">
            <a:blip r:embed="rId8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" contrast="7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5852" r="26000"/>
            <a:stretch/>
          </p:blipFill>
          <p:spPr bwMode="auto">
            <a:xfrm>
              <a:off x="1830000" y="3490698"/>
              <a:ext cx="1194143" cy="11394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2" name="Picture 3" descr="C:\Users\o_fromigue\Bureau\Mes Documents\ARTICLES\MOI\manuscrit cyr EMT\morphologie U2OS vivantes\U2 shcyr 2.tif"/>
            <p:cNvPicPr preferRelativeResize="0">
              <a:picLocks noChangeArrowheads="1"/>
            </p:cNvPicPr>
            <p:nvPr/>
          </p:nvPicPr>
          <p:blipFill rotWithShape="1">
            <a:blip r:embed="rId10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10000" contrast="7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5" t="4147" r="20553" b="2076"/>
            <a:stretch/>
          </p:blipFill>
          <p:spPr bwMode="auto">
            <a:xfrm>
              <a:off x="1829782" y="2312132"/>
              <a:ext cx="1194578" cy="11394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3" name="Picture 4" descr="C:\Users\o_fromigue\Bureau\Mes Documents\ARTICLES\MOI\manuscrit cyr EMT\morphologie U2OS vivantes\U2 parent 2.tif"/>
            <p:cNvPicPr preferRelativeResize="0">
              <a:picLocks noChangeArrowheads="1"/>
            </p:cNvPicPr>
            <p:nvPr/>
          </p:nvPicPr>
          <p:blipFill rotWithShape="1">
            <a:blip r:embed="rId1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10000" contrast="7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6371" r="26494"/>
            <a:stretch/>
          </p:blipFill>
          <p:spPr bwMode="auto">
            <a:xfrm>
              <a:off x="1829782" y="1134596"/>
              <a:ext cx="1194578" cy="113942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44" name="ZoneTexte 743"/>
            <p:cNvSpPr txBox="1"/>
            <p:nvPr/>
          </p:nvSpPr>
          <p:spPr>
            <a:xfrm>
              <a:off x="1815605" y="2063398"/>
              <a:ext cx="386230" cy="1665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600" b="1" dirty="0">
                  <a:latin typeface="Arial" pitchFamily="34" charset="0"/>
                  <a:cs typeface="Arial" pitchFamily="34" charset="0"/>
                </a:rPr>
                <a:t>4</a:t>
              </a:r>
              <a:r>
                <a:rPr lang="fr-FR" sz="600" b="1" dirty="0" smtClean="0">
                  <a:latin typeface="Arial" pitchFamily="34" charset="0"/>
                  <a:cs typeface="Arial" pitchFamily="34" charset="0"/>
                </a:rPr>
                <a:t>00µm</a:t>
              </a:r>
            </a:p>
          </p:txBody>
        </p:sp>
        <p:cxnSp>
          <p:nvCxnSpPr>
            <p:cNvPr id="745" name="Connecteur droit 744"/>
            <p:cNvCxnSpPr/>
            <p:nvPr/>
          </p:nvCxnSpPr>
          <p:spPr>
            <a:xfrm flipV="1">
              <a:off x="1904885" y="2250933"/>
              <a:ext cx="227236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6" name="ZoneTexte 765"/>
            <p:cNvSpPr txBox="1"/>
            <p:nvPr/>
          </p:nvSpPr>
          <p:spPr>
            <a:xfrm>
              <a:off x="833813" y="893428"/>
              <a:ext cx="648859" cy="308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K7M2</a:t>
              </a:r>
            </a:p>
          </p:txBody>
        </p:sp>
        <p:sp>
          <p:nvSpPr>
            <p:cNvPr id="767" name="ZoneTexte 766"/>
            <p:cNvSpPr txBox="1"/>
            <p:nvPr/>
          </p:nvSpPr>
          <p:spPr>
            <a:xfrm>
              <a:off x="2093608" y="893428"/>
              <a:ext cx="666926" cy="308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U2OS</a:t>
              </a:r>
            </a:p>
          </p:txBody>
        </p:sp>
      </p:grpSp>
      <p:grpSp>
        <p:nvGrpSpPr>
          <p:cNvPr id="110" name="Groupe 109"/>
          <p:cNvGrpSpPr/>
          <p:nvPr/>
        </p:nvGrpSpPr>
        <p:grpSpPr>
          <a:xfrm>
            <a:off x="3394005" y="326484"/>
            <a:ext cx="3263427" cy="3926406"/>
            <a:chOff x="3333925" y="848544"/>
            <a:chExt cx="3263427" cy="3926406"/>
          </a:xfrm>
        </p:grpSpPr>
        <p:sp>
          <p:nvSpPr>
            <p:cNvPr id="2" name="ZoneTexte 1"/>
            <p:cNvSpPr txBox="1"/>
            <p:nvPr/>
          </p:nvSpPr>
          <p:spPr>
            <a:xfrm>
              <a:off x="5494165" y="1064568"/>
              <a:ext cx="11031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R²=0.9992</a:t>
              </a:r>
            </a:p>
            <a:p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P value 0.02543</a:t>
              </a:r>
            </a:p>
          </p:txBody>
        </p:sp>
        <p:sp>
          <p:nvSpPr>
            <p:cNvPr id="78" name="ZoneTexte 77"/>
            <p:cNvSpPr txBox="1"/>
            <p:nvPr/>
          </p:nvSpPr>
          <p:spPr>
            <a:xfrm>
              <a:off x="5494165" y="3035293"/>
              <a:ext cx="11031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R²=0.999</a:t>
              </a:r>
            </a:p>
            <a:p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P value 0.02809</a:t>
              </a:r>
            </a:p>
          </p:txBody>
        </p:sp>
        <p:sp>
          <p:nvSpPr>
            <p:cNvPr id="127" name="ZoneTexte 126"/>
            <p:cNvSpPr txBox="1"/>
            <p:nvPr/>
          </p:nvSpPr>
          <p:spPr>
            <a:xfrm>
              <a:off x="4268437" y="848544"/>
              <a:ext cx="5180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K7M2</a:t>
              </a: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3890472" y="1060280"/>
              <a:ext cx="1548260" cy="13350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10"/>
            <p:cNvSpPr>
              <a:spLocks noEditPoints="1"/>
            </p:cNvSpPr>
            <p:nvPr/>
          </p:nvSpPr>
          <p:spPr bwMode="auto">
            <a:xfrm>
              <a:off x="3858672" y="1053930"/>
              <a:ext cx="28267" cy="1341438"/>
            </a:xfrm>
            <a:custGeom>
              <a:avLst/>
              <a:gdLst>
                <a:gd name="T0" fmla="*/ 0 w 16"/>
                <a:gd name="T1" fmla="*/ 841 h 845"/>
                <a:gd name="T2" fmla="*/ 16 w 16"/>
                <a:gd name="T3" fmla="*/ 841 h 845"/>
                <a:gd name="T4" fmla="*/ 16 w 16"/>
                <a:gd name="T5" fmla="*/ 845 h 845"/>
                <a:gd name="T6" fmla="*/ 0 w 16"/>
                <a:gd name="T7" fmla="*/ 845 h 845"/>
                <a:gd name="T8" fmla="*/ 0 w 16"/>
                <a:gd name="T9" fmla="*/ 841 h 845"/>
                <a:gd name="T10" fmla="*/ 0 w 16"/>
                <a:gd name="T11" fmla="*/ 704 h 845"/>
                <a:gd name="T12" fmla="*/ 16 w 16"/>
                <a:gd name="T13" fmla="*/ 704 h 845"/>
                <a:gd name="T14" fmla="*/ 16 w 16"/>
                <a:gd name="T15" fmla="*/ 708 h 845"/>
                <a:gd name="T16" fmla="*/ 0 w 16"/>
                <a:gd name="T17" fmla="*/ 708 h 845"/>
                <a:gd name="T18" fmla="*/ 0 w 16"/>
                <a:gd name="T19" fmla="*/ 704 h 845"/>
                <a:gd name="T20" fmla="*/ 0 w 16"/>
                <a:gd name="T21" fmla="*/ 562 h 845"/>
                <a:gd name="T22" fmla="*/ 16 w 16"/>
                <a:gd name="T23" fmla="*/ 562 h 845"/>
                <a:gd name="T24" fmla="*/ 16 w 16"/>
                <a:gd name="T25" fmla="*/ 566 h 845"/>
                <a:gd name="T26" fmla="*/ 0 w 16"/>
                <a:gd name="T27" fmla="*/ 566 h 845"/>
                <a:gd name="T28" fmla="*/ 0 w 16"/>
                <a:gd name="T29" fmla="*/ 562 h 845"/>
                <a:gd name="T30" fmla="*/ 0 w 16"/>
                <a:gd name="T31" fmla="*/ 421 h 845"/>
                <a:gd name="T32" fmla="*/ 16 w 16"/>
                <a:gd name="T33" fmla="*/ 421 h 845"/>
                <a:gd name="T34" fmla="*/ 16 w 16"/>
                <a:gd name="T35" fmla="*/ 425 h 845"/>
                <a:gd name="T36" fmla="*/ 0 w 16"/>
                <a:gd name="T37" fmla="*/ 425 h 845"/>
                <a:gd name="T38" fmla="*/ 0 w 16"/>
                <a:gd name="T39" fmla="*/ 421 h 845"/>
                <a:gd name="T40" fmla="*/ 0 w 16"/>
                <a:gd name="T41" fmla="*/ 283 h 845"/>
                <a:gd name="T42" fmla="*/ 16 w 16"/>
                <a:gd name="T43" fmla="*/ 283 h 845"/>
                <a:gd name="T44" fmla="*/ 16 w 16"/>
                <a:gd name="T45" fmla="*/ 287 h 845"/>
                <a:gd name="T46" fmla="*/ 0 w 16"/>
                <a:gd name="T47" fmla="*/ 287 h 845"/>
                <a:gd name="T48" fmla="*/ 0 w 16"/>
                <a:gd name="T49" fmla="*/ 283 h 845"/>
                <a:gd name="T50" fmla="*/ 0 w 16"/>
                <a:gd name="T51" fmla="*/ 142 h 845"/>
                <a:gd name="T52" fmla="*/ 16 w 16"/>
                <a:gd name="T53" fmla="*/ 142 h 845"/>
                <a:gd name="T54" fmla="*/ 16 w 16"/>
                <a:gd name="T55" fmla="*/ 146 h 845"/>
                <a:gd name="T56" fmla="*/ 0 w 16"/>
                <a:gd name="T57" fmla="*/ 146 h 845"/>
                <a:gd name="T58" fmla="*/ 0 w 16"/>
                <a:gd name="T59" fmla="*/ 142 h 845"/>
                <a:gd name="T60" fmla="*/ 0 w 16"/>
                <a:gd name="T61" fmla="*/ 0 h 845"/>
                <a:gd name="T62" fmla="*/ 16 w 16"/>
                <a:gd name="T63" fmla="*/ 0 h 845"/>
                <a:gd name="T64" fmla="*/ 16 w 16"/>
                <a:gd name="T65" fmla="*/ 4 h 845"/>
                <a:gd name="T66" fmla="*/ 0 w 16"/>
                <a:gd name="T67" fmla="*/ 4 h 845"/>
                <a:gd name="T68" fmla="*/ 0 w 16"/>
                <a:gd name="T69" fmla="*/ 0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" h="845">
                  <a:moveTo>
                    <a:pt x="0" y="841"/>
                  </a:moveTo>
                  <a:lnTo>
                    <a:pt x="16" y="841"/>
                  </a:lnTo>
                  <a:lnTo>
                    <a:pt x="16" y="845"/>
                  </a:lnTo>
                  <a:lnTo>
                    <a:pt x="0" y="845"/>
                  </a:lnTo>
                  <a:lnTo>
                    <a:pt x="0" y="841"/>
                  </a:lnTo>
                  <a:close/>
                  <a:moveTo>
                    <a:pt x="0" y="704"/>
                  </a:moveTo>
                  <a:lnTo>
                    <a:pt x="16" y="704"/>
                  </a:lnTo>
                  <a:lnTo>
                    <a:pt x="16" y="708"/>
                  </a:lnTo>
                  <a:lnTo>
                    <a:pt x="0" y="708"/>
                  </a:lnTo>
                  <a:lnTo>
                    <a:pt x="0" y="704"/>
                  </a:lnTo>
                  <a:close/>
                  <a:moveTo>
                    <a:pt x="0" y="562"/>
                  </a:moveTo>
                  <a:lnTo>
                    <a:pt x="16" y="562"/>
                  </a:lnTo>
                  <a:lnTo>
                    <a:pt x="16" y="566"/>
                  </a:lnTo>
                  <a:lnTo>
                    <a:pt x="0" y="566"/>
                  </a:lnTo>
                  <a:lnTo>
                    <a:pt x="0" y="562"/>
                  </a:lnTo>
                  <a:close/>
                  <a:moveTo>
                    <a:pt x="0" y="421"/>
                  </a:moveTo>
                  <a:lnTo>
                    <a:pt x="16" y="421"/>
                  </a:lnTo>
                  <a:lnTo>
                    <a:pt x="16" y="425"/>
                  </a:lnTo>
                  <a:lnTo>
                    <a:pt x="0" y="425"/>
                  </a:lnTo>
                  <a:lnTo>
                    <a:pt x="0" y="421"/>
                  </a:lnTo>
                  <a:close/>
                  <a:moveTo>
                    <a:pt x="0" y="283"/>
                  </a:moveTo>
                  <a:lnTo>
                    <a:pt x="16" y="283"/>
                  </a:lnTo>
                  <a:lnTo>
                    <a:pt x="16" y="287"/>
                  </a:lnTo>
                  <a:lnTo>
                    <a:pt x="0" y="287"/>
                  </a:lnTo>
                  <a:lnTo>
                    <a:pt x="0" y="283"/>
                  </a:lnTo>
                  <a:close/>
                  <a:moveTo>
                    <a:pt x="0" y="142"/>
                  </a:moveTo>
                  <a:lnTo>
                    <a:pt x="16" y="142"/>
                  </a:lnTo>
                  <a:lnTo>
                    <a:pt x="16" y="146"/>
                  </a:lnTo>
                  <a:lnTo>
                    <a:pt x="0" y="146"/>
                  </a:lnTo>
                  <a:lnTo>
                    <a:pt x="0" y="142"/>
                  </a:lnTo>
                  <a:close/>
                  <a:moveTo>
                    <a:pt x="0" y="0"/>
                  </a:moveTo>
                  <a:lnTo>
                    <a:pt x="16" y="0"/>
                  </a:lnTo>
                  <a:lnTo>
                    <a:pt x="16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4361979" y="1895305"/>
              <a:ext cx="44167" cy="109538"/>
            </a:xfrm>
            <a:custGeom>
              <a:avLst/>
              <a:gdLst>
                <a:gd name="T0" fmla="*/ 10 w 25"/>
                <a:gd name="T1" fmla="*/ 67 h 69"/>
                <a:gd name="T2" fmla="*/ 10 w 25"/>
                <a:gd name="T3" fmla="*/ 34 h 69"/>
                <a:gd name="T4" fmla="*/ 10 w 25"/>
                <a:gd name="T5" fmla="*/ 2 h 69"/>
                <a:gd name="T6" fmla="*/ 15 w 25"/>
                <a:gd name="T7" fmla="*/ 2 h 69"/>
                <a:gd name="T8" fmla="*/ 15 w 25"/>
                <a:gd name="T9" fmla="*/ 34 h 69"/>
                <a:gd name="T10" fmla="*/ 15 w 25"/>
                <a:gd name="T11" fmla="*/ 67 h 69"/>
                <a:gd name="T12" fmla="*/ 10 w 25"/>
                <a:gd name="T13" fmla="*/ 67 h 69"/>
                <a:gd name="T14" fmla="*/ 0 w 25"/>
                <a:gd name="T15" fmla="*/ 65 h 69"/>
                <a:gd name="T16" fmla="*/ 25 w 25"/>
                <a:gd name="T17" fmla="*/ 65 h 69"/>
                <a:gd name="T18" fmla="*/ 25 w 25"/>
                <a:gd name="T19" fmla="*/ 69 h 69"/>
                <a:gd name="T20" fmla="*/ 0 w 25"/>
                <a:gd name="T21" fmla="*/ 69 h 69"/>
                <a:gd name="T22" fmla="*/ 0 w 25"/>
                <a:gd name="T23" fmla="*/ 65 h 69"/>
                <a:gd name="T24" fmla="*/ 0 w 25"/>
                <a:gd name="T25" fmla="*/ 0 h 69"/>
                <a:gd name="T26" fmla="*/ 25 w 25"/>
                <a:gd name="T27" fmla="*/ 0 h 69"/>
                <a:gd name="T28" fmla="*/ 25 w 25"/>
                <a:gd name="T29" fmla="*/ 4 h 69"/>
                <a:gd name="T30" fmla="*/ 0 w 25"/>
                <a:gd name="T31" fmla="*/ 4 h 69"/>
                <a:gd name="T32" fmla="*/ 0 w 25"/>
                <a:gd name="T3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69">
                  <a:moveTo>
                    <a:pt x="10" y="67"/>
                  </a:moveTo>
                  <a:lnTo>
                    <a:pt x="10" y="34"/>
                  </a:lnTo>
                  <a:lnTo>
                    <a:pt x="10" y="2"/>
                  </a:lnTo>
                  <a:lnTo>
                    <a:pt x="15" y="2"/>
                  </a:lnTo>
                  <a:lnTo>
                    <a:pt x="15" y="34"/>
                  </a:lnTo>
                  <a:lnTo>
                    <a:pt x="15" y="67"/>
                  </a:lnTo>
                  <a:lnTo>
                    <a:pt x="10" y="67"/>
                  </a:lnTo>
                  <a:close/>
                  <a:moveTo>
                    <a:pt x="0" y="65"/>
                  </a:moveTo>
                  <a:lnTo>
                    <a:pt x="25" y="65"/>
                  </a:lnTo>
                  <a:lnTo>
                    <a:pt x="25" y="69"/>
                  </a:lnTo>
                  <a:lnTo>
                    <a:pt x="0" y="69"/>
                  </a:lnTo>
                  <a:lnTo>
                    <a:pt x="0" y="65"/>
                  </a:lnTo>
                  <a:close/>
                  <a:moveTo>
                    <a:pt x="0" y="0"/>
                  </a:moveTo>
                  <a:lnTo>
                    <a:pt x="25" y="0"/>
                  </a:lnTo>
                  <a:lnTo>
                    <a:pt x="25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4148212" y="2055643"/>
              <a:ext cx="42400" cy="192088"/>
            </a:xfrm>
            <a:custGeom>
              <a:avLst/>
              <a:gdLst>
                <a:gd name="T0" fmla="*/ 10 w 24"/>
                <a:gd name="T1" fmla="*/ 119 h 121"/>
                <a:gd name="T2" fmla="*/ 10 w 24"/>
                <a:gd name="T3" fmla="*/ 63 h 121"/>
                <a:gd name="T4" fmla="*/ 10 w 24"/>
                <a:gd name="T5" fmla="*/ 2 h 121"/>
                <a:gd name="T6" fmla="*/ 14 w 24"/>
                <a:gd name="T7" fmla="*/ 2 h 121"/>
                <a:gd name="T8" fmla="*/ 14 w 24"/>
                <a:gd name="T9" fmla="*/ 63 h 121"/>
                <a:gd name="T10" fmla="*/ 14 w 24"/>
                <a:gd name="T11" fmla="*/ 119 h 121"/>
                <a:gd name="T12" fmla="*/ 10 w 24"/>
                <a:gd name="T13" fmla="*/ 119 h 121"/>
                <a:gd name="T14" fmla="*/ 0 w 24"/>
                <a:gd name="T15" fmla="*/ 117 h 121"/>
                <a:gd name="T16" fmla="*/ 24 w 24"/>
                <a:gd name="T17" fmla="*/ 117 h 121"/>
                <a:gd name="T18" fmla="*/ 24 w 24"/>
                <a:gd name="T19" fmla="*/ 121 h 121"/>
                <a:gd name="T20" fmla="*/ 0 w 24"/>
                <a:gd name="T21" fmla="*/ 121 h 121"/>
                <a:gd name="T22" fmla="*/ 0 w 24"/>
                <a:gd name="T23" fmla="*/ 117 h 121"/>
                <a:gd name="T24" fmla="*/ 0 w 24"/>
                <a:gd name="T25" fmla="*/ 0 h 121"/>
                <a:gd name="T26" fmla="*/ 24 w 24"/>
                <a:gd name="T27" fmla="*/ 0 h 121"/>
                <a:gd name="T28" fmla="*/ 24 w 24"/>
                <a:gd name="T29" fmla="*/ 4 h 121"/>
                <a:gd name="T30" fmla="*/ 0 w 24"/>
                <a:gd name="T31" fmla="*/ 4 h 121"/>
                <a:gd name="T32" fmla="*/ 0 w 24"/>
                <a:gd name="T3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121">
                  <a:moveTo>
                    <a:pt x="10" y="119"/>
                  </a:moveTo>
                  <a:lnTo>
                    <a:pt x="10" y="63"/>
                  </a:lnTo>
                  <a:lnTo>
                    <a:pt x="10" y="2"/>
                  </a:lnTo>
                  <a:lnTo>
                    <a:pt x="14" y="2"/>
                  </a:lnTo>
                  <a:lnTo>
                    <a:pt x="14" y="63"/>
                  </a:lnTo>
                  <a:lnTo>
                    <a:pt x="14" y="119"/>
                  </a:lnTo>
                  <a:lnTo>
                    <a:pt x="10" y="119"/>
                  </a:lnTo>
                  <a:close/>
                  <a:moveTo>
                    <a:pt x="0" y="117"/>
                  </a:moveTo>
                  <a:lnTo>
                    <a:pt x="24" y="117"/>
                  </a:lnTo>
                  <a:lnTo>
                    <a:pt x="24" y="121"/>
                  </a:lnTo>
                  <a:lnTo>
                    <a:pt x="0" y="121"/>
                  </a:lnTo>
                  <a:lnTo>
                    <a:pt x="0" y="117"/>
                  </a:lnTo>
                  <a:close/>
                  <a:moveTo>
                    <a:pt x="0" y="0"/>
                  </a:moveTo>
                  <a:lnTo>
                    <a:pt x="24" y="0"/>
                  </a:lnTo>
                  <a:lnTo>
                    <a:pt x="24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15"/>
            <p:cNvSpPr>
              <a:spLocks noEditPoints="1"/>
            </p:cNvSpPr>
            <p:nvPr/>
          </p:nvSpPr>
          <p:spPr bwMode="auto">
            <a:xfrm>
              <a:off x="4899049" y="1163468"/>
              <a:ext cx="42400" cy="339725"/>
            </a:xfrm>
            <a:custGeom>
              <a:avLst/>
              <a:gdLst>
                <a:gd name="T0" fmla="*/ 10 w 24"/>
                <a:gd name="T1" fmla="*/ 212 h 214"/>
                <a:gd name="T2" fmla="*/ 10 w 24"/>
                <a:gd name="T3" fmla="*/ 107 h 214"/>
                <a:gd name="T4" fmla="*/ 10 w 24"/>
                <a:gd name="T5" fmla="*/ 2 h 214"/>
                <a:gd name="T6" fmla="*/ 14 w 24"/>
                <a:gd name="T7" fmla="*/ 2 h 214"/>
                <a:gd name="T8" fmla="*/ 14 w 24"/>
                <a:gd name="T9" fmla="*/ 107 h 214"/>
                <a:gd name="T10" fmla="*/ 14 w 24"/>
                <a:gd name="T11" fmla="*/ 212 h 214"/>
                <a:gd name="T12" fmla="*/ 10 w 24"/>
                <a:gd name="T13" fmla="*/ 212 h 214"/>
                <a:gd name="T14" fmla="*/ 0 w 24"/>
                <a:gd name="T15" fmla="*/ 210 h 214"/>
                <a:gd name="T16" fmla="*/ 24 w 24"/>
                <a:gd name="T17" fmla="*/ 210 h 214"/>
                <a:gd name="T18" fmla="*/ 24 w 24"/>
                <a:gd name="T19" fmla="*/ 214 h 214"/>
                <a:gd name="T20" fmla="*/ 0 w 24"/>
                <a:gd name="T21" fmla="*/ 214 h 214"/>
                <a:gd name="T22" fmla="*/ 0 w 24"/>
                <a:gd name="T23" fmla="*/ 210 h 214"/>
                <a:gd name="T24" fmla="*/ 0 w 24"/>
                <a:gd name="T25" fmla="*/ 0 h 214"/>
                <a:gd name="T26" fmla="*/ 24 w 24"/>
                <a:gd name="T27" fmla="*/ 0 h 214"/>
                <a:gd name="T28" fmla="*/ 24 w 24"/>
                <a:gd name="T29" fmla="*/ 4 h 214"/>
                <a:gd name="T30" fmla="*/ 0 w 24"/>
                <a:gd name="T31" fmla="*/ 4 h 214"/>
                <a:gd name="T32" fmla="*/ 0 w 24"/>
                <a:gd name="T33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214">
                  <a:moveTo>
                    <a:pt x="10" y="212"/>
                  </a:moveTo>
                  <a:lnTo>
                    <a:pt x="10" y="107"/>
                  </a:lnTo>
                  <a:lnTo>
                    <a:pt x="10" y="2"/>
                  </a:lnTo>
                  <a:lnTo>
                    <a:pt x="14" y="2"/>
                  </a:lnTo>
                  <a:lnTo>
                    <a:pt x="14" y="107"/>
                  </a:lnTo>
                  <a:lnTo>
                    <a:pt x="14" y="212"/>
                  </a:lnTo>
                  <a:lnTo>
                    <a:pt x="10" y="212"/>
                  </a:lnTo>
                  <a:close/>
                  <a:moveTo>
                    <a:pt x="0" y="210"/>
                  </a:moveTo>
                  <a:lnTo>
                    <a:pt x="24" y="210"/>
                  </a:lnTo>
                  <a:lnTo>
                    <a:pt x="24" y="214"/>
                  </a:lnTo>
                  <a:lnTo>
                    <a:pt x="0" y="214"/>
                  </a:lnTo>
                  <a:lnTo>
                    <a:pt x="0" y="210"/>
                  </a:lnTo>
                  <a:close/>
                  <a:moveTo>
                    <a:pt x="0" y="0"/>
                  </a:moveTo>
                  <a:lnTo>
                    <a:pt x="24" y="0"/>
                  </a:lnTo>
                  <a:lnTo>
                    <a:pt x="24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Freeform 16"/>
            <p:cNvSpPr>
              <a:spLocks noEditPoints="1"/>
            </p:cNvSpPr>
            <p:nvPr/>
          </p:nvSpPr>
          <p:spPr bwMode="auto">
            <a:xfrm>
              <a:off x="4204746" y="1930230"/>
              <a:ext cx="365703" cy="38100"/>
            </a:xfrm>
            <a:custGeom>
              <a:avLst/>
              <a:gdLst>
                <a:gd name="T0" fmla="*/ 2 w 207"/>
                <a:gd name="T1" fmla="*/ 10 h 24"/>
                <a:gd name="T2" fmla="*/ 104 w 207"/>
                <a:gd name="T3" fmla="*/ 10 h 24"/>
                <a:gd name="T4" fmla="*/ 205 w 207"/>
                <a:gd name="T5" fmla="*/ 10 h 24"/>
                <a:gd name="T6" fmla="*/ 205 w 207"/>
                <a:gd name="T7" fmla="*/ 14 h 24"/>
                <a:gd name="T8" fmla="*/ 104 w 207"/>
                <a:gd name="T9" fmla="*/ 14 h 24"/>
                <a:gd name="T10" fmla="*/ 2 w 207"/>
                <a:gd name="T11" fmla="*/ 14 h 24"/>
                <a:gd name="T12" fmla="*/ 2 w 207"/>
                <a:gd name="T13" fmla="*/ 10 h 24"/>
                <a:gd name="T14" fmla="*/ 4 w 207"/>
                <a:gd name="T15" fmla="*/ 0 h 24"/>
                <a:gd name="T16" fmla="*/ 4 w 207"/>
                <a:gd name="T17" fmla="*/ 24 h 24"/>
                <a:gd name="T18" fmla="*/ 0 w 207"/>
                <a:gd name="T19" fmla="*/ 24 h 24"/>
                <a:gd name="T20" fmla="*/ 0 w 207"/>
                <a:gd name="T21" fmla="*/ 0 h 24"/>
                <a:gd name="T22" fmla="*/ 4 w 207"/>
                <a:gd name="T23" fmla="*/ 0 h 24"/>
                <a:gd name="T24" fmla="*/ 207 w 207"/>
                <a:gd name="T25" fmla="*/ 0 h 24"/>
                <a:gd name="T26" fmla="*/ 207 w 207"/>
                <a:gd name="T27" fmla="*/ 24 h 24"/>
                <a:gd name="T28" fmla="*/ 203 w 207"/>
                <a:gd name="T29" fmla="*/ 24 h 24"/>
                <a:gd name="T30" fmla="*/ 203 w 207"/>
                <a:gd name="T31" fmla="*/ 0 h 24"/>
                <a:gd name="T32" fmla="*/ 207 w 207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4">
                  <a:moveTo>
                    <a:pt x="2" y="10"/>
                  </a:moveTo>
                  <a:lnTo>
                    <a:pt x="104" y="10"/>
                  </a:lnTo>
                  <a:lnTo>
                    <a:pt x="205" y="10"/>
                  </a:lnTo>
                  <a:lnTo>
                    <a:pt x="205" y="14"/>
                  </a:lnTo>
                  <a:lnTo>
                    <a:pt x="104" y="14"/>
                  </a:lnTo>
                  <a:lnTo>
                    <a:pt x="2" y="14"/>
                  </a:lnTo>
                  <a:lnTo>
                    <a:pt x="2" y="10"/>
                  </a:lnTo>
                  <a:close/>
                  <a:moveTo>
                    <a:pt x="4" y="0"/>
                  </a:moveTo>
                  <a:lnTo>
                    <a:pt x="4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" y="0"/>
                  </a:lnTo>
                  <a:close/>
                  <a:moveTo>
                    <a:pt x="207" y="0"/>
                  </a:moveTo>
                  <a:lnTo>
                    <a:pt x="207" y="24"/>
                  </a:lnTo>
                  <a:lnTo>
                    <a:pt x="203" y="24"/>
                  </a:lnTo>
                  <a:lnTo>
                    <a:pt x="203" y="0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000000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auto">
            <a:xfrm>
              <a:off x="4101249" y="2132637"/>
              <a:ext cx="143101" cy="38100"/>
            </a:xfrm>
            <a:custGeom>
              <a:avLst/>
              <a:gdLst>
                <a:gd name="T0" fmla="*/ 2 w 81"/>
                <a:gd name="T1" fmla="*/ 10 h 24"/>
                <a:gd name="T2" fmla="*/ 38 w 81"/>
                <a:gd name="T3" fmla="*/ 10 h 24"/>
                <a:gd name="T4" fmla="*/ 79 w 81"/>
                <a:gd name="T5" fmla="*/ 10 h 24"/>
                <a:gd name="T6" fmla="*/ 79 w 81"/>
                <a:gd name="T7" fmla="*/ 14 h 24"/>
                <a:gd name="T8" fmla="*/ 38 w 81"/>
                <a:gd name="T9" fmla="*/ 14 h 24"/>
                <a:gd name="T10" fmla="*/ 2 w 81"/>
                <a:gd name="T11" fmla="*/ 14 h 24"/>
                <a:gd name="T12" fmla="*/ 2 w 81"/>
                <a:gd name="T13" fmla="*/ 10 h 24"/>
                <a:gd name="T14" fmla="*/ 4 w 81"/>
                <a:gd name="T15" fmla="*/ 0 h 24"/>
                <a:gd name="T16" fmla="*/ 4 w 81"/>
                <a:gd name="T17" fmla="*/ 24 h 24"/>
                <a:gd name="T18" fmla="*/ 0 w 81"/>
                <a:gd name="T19" fmla="*/ 24 h 24"/>
                <a:gd name="T20" fmla="*/ 0 w 81"/>
                <a:gd name="T21" fmla="*/ 0 h 24"/>
                <a:gd name="T22" fmla="*/ 4 w 81"/>
                <a:gd name="T23" fmla="*/ 0 h 24"/>
                <a:gd name="T24" fmla="*/ 81 w 81"/>
                <a:gd name="T25" fmla="*/ 0 h 24"/>
                <a:gd name="T26" fmla="*/ 81 w 81"/>
                <a:gd name="T27" fmla="*/ 24 h 24"/>
                <a:gd name="T28" fmla="*/ 77 w 81"/>
                <a:gd name="T29" fmla="*/ 24 h 24"/>
                <a:gd name="T30" fmla="*/ 77 w 81"/>
                <a:gd name="T31" fmla="*/ 0 h 24"/>
                <a:gd name="T32" fmla="*/ 81 w 81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1" h="24">
                  <a:moveTo>
                    <a:pt x="2" y="10"/>
                  </a:moveTo>
                  <a:lnTo>
                    <a:pt x="38" y="10"/>
                  </a:lnTo>
                  <a:lnTo>
                    <a:pt x="79" y="10"/>
                  </a:lnTo>
                  <a:lnTo>
                    <a:pt x="79" y="14"/>
                  </a:lnTo>
                  <a:lnTo>
                    <a:pt x="38" y="14"/>
                  </a:lnTo>
                  <a:lnTo>
                    <a:pt x="2" y="14"/>
                  </a:lnTo>
                  <a:lnTo>
                    <a:pt x="2" y="10"/>
                  </a:lnTo>
                  <a:close/>
                  <a:moveTo>
                    <a:pt x="4" y="0"/>
                  </a:moveTo>
                  <a:lnTo>
                    <a:pt x="4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" y="0"/>
                  </a:lnTo>
                  <a:close/>
                  <a:moveTo>
                    <a:pt x="81" y="0"/>
                  </a:moveTo>
                  <a:lnTo>
                    <a:pt x="81" y="24"/>
                  </a:lnTo>
                  <a:lnTo>
                    <a:pt x="77" y="24"/>
                  </a:lnTo>
                  <a:lnTo>
                    <a:pt x="77" y="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000000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4690581" y="1314280"/>
              <a:ext cx="464637" cy="38100"/>
            </a:xfrm>
            <a:custGeom>
              <a:avLst/>
              <a:gdLst>
                <a:gd name="T0" fmla="*/ 2 w 263"/>
                <a:gd name="T1" fmla="*/ 10 h 24"/>
                <a:gd name="T2" fmla="*/ 132 w 263"/>
                <a:gd name="T3" fmla="*/ 10 h 24"/>
                <a:gd name="T4" fmla="*/ 261 w 263"/>
                <a:gd name="T5" fmla="*/ 10 h 24"/>
                <a:gd name="T6" fmla="*/ 261 w 263"/>
                <a:gd name="T7" fmla="*/ 14 h 24"/>
                <a:gd name="T8" fmla="*/ 132 w 263"/>
                <a:gd name="T9" fmla="*/ 14 h 24"/>
                <a:gd name="T10" fmla="*/ 2 w 263"/>
                <a:gd name="T11" fmla="*/ 14 h 24"/>
                <a:gd name="T12" fmla="*/ 2 w 263"/>
                <a:gd name="T13" fmla="*/ 10 h 24"/>
                <a:gd name="T14" fmla="*/ 4 w 263"/>
                <a:gd name="T15" fmla="*/ 0 h 24"/>
                <a:gd name="T16" fmla="*/ 4 w 263"/>
                <a:gd name="T17" fmla="*/ 24 h 24"/>
                <a:gd name="T18" fmla="*/ 0 w 263"/>
                <a:gd name="T19" fmla="*/ 24 h 24"/>
                <a:gd name="T20" fmla="*/ 0 w 263"/>
                <a:gd name="T21" fmla="*/ 0 h 24"/>
                <a:gd name="T22" fmla="*/ 4 w 263"/>
                <a:gd name="T23" fmla="*/ 0 h 24"/>
                <a:gd name="T24" fmla="*/ 263 w 263"/>
                <a:gd name="T25" fmla="*/ 0 h 24"/>
                <a:gd name="T26" fmla="*/ 263 w 263"/>
                <a:gd name="T27" fmla="*/ 24 h 24"/>
                <a:gd name="T28" fmla="*/ 259 w 263"/>
                <a:gd name="T29" fmla="*/ 24 h 24"/>
                <a:gd name="T30" fmla="*/ 259 w 263"/>
                <a:gd name="T31" fmla="*/ 0 h 24"/>
                <a:gd name="T32" fmla="*/ 263 w 263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3" h="24">
                  <a:moveTo>
                    <a:pt x="2" y="10"/>
                  </a:moveTo>
                  <a:lnTo>
                    <a:pt x="132" y="10"/>
                  </a:lnTo>
                  <a:lnTo>
                    <a:pt x="261" y="10"/>
                  </a:lnTo>
                  <a:lnTo>
                    <a:pt x="261" y="14"/>
                  </a:lnTo>
                  <a:lnTo>
                    <a:pt x="132" y="14"/>
                  </a:lnTo>
                  <a:lnTo>
                    <a:pt x="2" y="14"/>
                  </a:lnTo>
                  <a:lnTo>
                    <a:pt x="2" y="10"/>
                  </a:lnTo>
                  <a:close/>
                  <a:moveTo>
                    <a:pt x="4" y="0"/>
                  </a:moveTo>
                  <a:lnTo>
                    <a:pt x="4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" y="0"/>
                  </a:lnTo>
                  <a:close/>
                  <a:moveTo>
                    <a:pt x="263" y="0"/>
                  </a:moveTo>
                  <a:lnTo>
                    <a:pt x="263" y="24"/>
                  </a:lnTo>
                  <a:lnTo>
                    <a:pt x="259" y="24"/>
                  </a:lnTo>
                  <a:lnTo>
                    <a:pt x="259" y="0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rgbClr val="000000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4351379" y="1917530"/>
              <a:ext cx="65368" cy="571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auto">
            <a:xfrm>
              <a:off x="4347846" y="1914355"/>
              <a:ext cx="72434" cy="63500"/>
            </a:xfrm>
            <a:custGeom>
              <a:avLst/>
              <a:gdLst>
                <a:gd name="T0" fmla="*/ 0 w 160"/>
                <a:gd name="T1" fmla="*/ 8 h 160"/>
                <a:gd name="T2" fmla="*/ 8 w 160"/>
                <a:gd name="T3" fmla="*/ 0 h 160"/>
                <a:gd name="T4" fmla="*/ 152 w 160"/>
                <a:gd name="T5" fmla="*/ 0 h 160"/>
                <a:gd name="T6" fmla="*/ 160 w 160"/>
                <a:gd name="T7" fmla="*/ 8 h 160"/>
                <a:gd name="T8" fmla="*/ 160 w 160"/>
                <a:gd name="T9" fmla="*/ 152 h 160"/>
                <a:gd name="T10" fmla="*/ 152 w 160"/>
                <a:gd name="T11" fmla="*/ 160 h 160"/>
                <a:gd name="T12" fmla="*/ 8 w 160"/>
                <a:gd name="T13" fmla="*/ 160 h 160"/>
                <a:gd name="T14" fmla="*/ 0 w 160"/>
                <a:gd name="T15" fmla="*/ 152 h 160"/>
                <a:gd name="T16" fmla="*/ 0 w 160"/>
                <a:gd name="T17" fmla="*/ 8 h 160"/>
                <a:gd name="T18" fmla="*/ 16 w 160"/>
                <a:gd name="T19" fmla="*/ 152 h 160"/>
                <a:gd name="T20" fmla="*/ 8 w 160"/>
                <a:gd name="T21" fmla="*/ 144 h 160"/>
                <a:gd name="T22" fmla="*/ 152 w 160"/>
                <a:gd name="T23" fmla="*/ 144 h 160"/>
                <a:gd name="T24" fmla="*/ 144 w 160"/>
                <a:gd name="T25" fmla="*/ 152 h 160"/>
                <a:gd name="T26" fmla="*/ 144 w 160"/>
                <a:gd name="T27" fmla="*/ 8 h 160"/>
                <a:gd name="T28" fmla="*/ 152 w 160"/>
                <a:gd name="T29" fmla="*/ 16 h 160"/>
                <a:gd name="T30" fmla="*/ 8 w 160"/>
                <a:gd name="T31" fmla="*/ 16 h 160"/>
                <a:gd name="T32" fmla="*/ 16 w 160"/>
                <a:gd name="T33" fmla="*/ 8 h 160"/>
                <a:gd name="T34" fmla="*/ 16 w 160"/>
                <a:gd name="T35" fmla="*/ 15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0" h="160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152"/>
                  </a:lnTo>
                  <a:cubicBezTo>
                    <a:pt x="160" y="157"/>
                    <a:pt x="157" y="160"/>
                    <a:pt x="152" y="160"/>
                  </a:cubicBezTo>
                  <a:lnTo>
                    <a:pt x="8" y="160"/>
                  </a:lnTo>
                  <a:cubicBezTo>
                    <a:pt x="4" y="160"/>
                    <a:pt x="0" y="157"/>
                    <a:pt x="0" y="152"/>
                  </a:cubicBezTo>
                  <a:lnTo>
                    <a:pt x="0" y="8"/>
                  </a:lnTo>
                  <a:close/>
                  <a:moveTo>
                    <a:pt x="16" y="152"/>
                  </a:moveTo>
                  <a:lnTo>
                    <a:pt x="8" y="144"/>
                  </a:lnTo>
                  <a:lnTo>
                    <a:pt x="152" y="144"/>
                  </a:lnTo>
                  <a:lnTo>
                    <a:pt x="144" y="152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52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/>
          </p:nvSpPr>
          <p:spPr bwMode="auto">
            <a:xfrm>
              <a:off x="4137612" y="2122318"/>
              <a:ext cx="63600" cy="5873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auto">
            <a:xfrm>
              <a:off x="4134079" y="2119143"/>
              <a:ext cx="70667" cy="65088"/>
            </a:xfrm>
            <a:custGeom>
              <a:avLst/>
              <a:gdLst>
                <a:gd name="T0" fmla="*/ 0 w 160"/>
                <a:gd name="T1" fmla="*/ 8 h 160"/>
                <a:gd name="T2" fmla="*/ 8 w 160"/>
                <a:gd name="T3" fmla="*/ 0 h 160"/>
                <a:gd name="T4" fmla="*/ 152 w 160"/>
                <a:gd name="T5" fmla="*/ 0 h 160"/>
                <a:gd name="T6" fmla="*/ 160 w 160"/>
                <a:gd name="T7" fmla="*/ 8 h 160"/>
                <a:gd name="T8" fmla="*/ 160 w 160"/>
                <a:gd name="T9" fmla="*/ 152 h 160"/>
                <a:gd name="T10" fmla="*/ 152 w 160"/>
                <a:gd name="T11" fmla="*/ 160 h 160"/>
                <a:gd name="T12" fmla="*/ 8 w 160"/>
                <a:gd name="T13" fmla="*/ 160 h 160"/>
                <a:gd name="T14" fmla="*/ 0 w 160"/>
                <a:gd name="T15" fmla="*/ 152 h 160"/>
                <a:gd name="T16" fmla="*/ 0 w 160"/>
                <a:gd name="T17" fmla="*/ 8 h 160"/>
                <a:gd name="T18" fmla="*/ 16 w 160"/>
                <a:gd name="T19" fmla="*/ 152 h 160"/>
                <a:gd name="T20" fmla="*/ 8 w 160"/>
                <a:gd name="T21" fmla="*/ 144 h 160"/>
                <a:gd name="T22" fmla="*/ 152 w 160"/>
                <a:gd name="T23" fmla="*/ 144 h 160"/>
                <a:gd name="T24" fmla="*/ 144 w 160"/>
                <a:gd name="T25" fmla="*/ 152 h 160"/>
                <a:gd name="T26" fmla="*/ 144 w 160"/>
                <a:gd name="T27" fmla="*/ 8 h 160"/>
                <a:gd name="T28" fmla="*/ 152 w 160"/>
                <a:gd name="T29" fmla="*/ 16 h 160"/>
                <a:gd name="T30" fmla="*/ 8 w 160"/>
                <a:gd name="T31" fmla="*/ 16 h 160"/>
                <a:gd name="T32" fmla="*/ 16 w 160"/>
                <a:gd name="T33" fmla="*/ 8 h 160"/>
                <a:gd name="T34" fmla="*/ 16 w 160"/>
                <a:gd name="T35" fmla="*/ 15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0" h="160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152"/>
                  </a:lnTo>
                  <a:cubicBezTo>
                    <a:pt x="160" y="157"/>
                    <a:pt x="157" y="160"/>
                    <a:pt x="152" y="160"/>
                  </a:cubicBezTo>
                  <a:lnTo>
                    <a:pt x="8" y="160"/>
                  </a:lnTo>
                  <a:cubicBezTo>
                    <a:pt x="4" y="160"/>
                    <a:pt x="0" y="157"/>
                    <a:pt x="0" y="152"/>
                  </a:cubicBezTo>
                  <a:lnTo>
                    <a:pt x="0" y="8"/>
                  </a:lnTo>
                  <a:close/>
                  <a:moveTo>
                    <a:pt x="16" y="152"/>
                  </a:moveTo>
                  <a:lnTo>
                    <a:pt x="8" y="144"/>
                  </a:lnTo>
                  <a:lnTo>
                    <a:pt x="152" y="144"/>
                  </a:lnTo>
                  <a:lnTo>
                    <a:pt x="144" y="152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52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/>
          </p:nvSpPr>
          <p:spPr bwMode="auto">
            <a:xfrm>
              <a:off x="4888449" y="1301580"/>
              <a:ext cx="63600" cy="571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4884916" y="1298405"/>
              <a:ext cx="70667" cy="63500"/>
            </a:xfrm>
            <a:custGeom>
              <a:avLst/>
              <a:gdLst>
                <a:gd name="T0" fmla="*/ 0 w 160"/>
                <a:gd name="T1" fmla="*/ 8 h 160"/>
                <a:gd name="T2" fmla="*/ 8 w 160"/>
                <a:gd name="T3" fmla="*/ 0 h 160"/>
                <a:gd name="T4" fmla="*/ 152 w 160"/>
                <a:gd name="T5" fmla="*/ 0 h 160"/>
                <a:gd name="T6" fmla="*/ 160 w 160"/>
                <a:gd name="T7" fmla="*/ 8 h 160"/>
                <a:gd name="T8" fmla="*/ 160 w 160"/>
                <a:gd name="T9" fmla="*/ 152 h 160"/>
                <a:gd name="T10" fmla="*/ 152 w 160"/>
                <a:gd name="T11" fmla="*/ 160 h 160"/>
                <a:gd name="T12" fmla="*/ 8 w 160"/>
                <a:gd name="T13" fmla="*/ 160 h 160"/>
                <a:gd name="T14" fmla="*/ 0 w 160"/>
                <a:gd name="T15" fmla="*/ 152 h 160"/>
                <a:gd name="T16" fmla="*/ 0 w 160"/>
                <a:gd name="T17" fmla="*/ 8 h 160"/>
                <a:gd name="T18" fmla="*/ 16 w 160"/>
                <a:gd name="T19" fmla="*/ 152 h 160"/>
                <a:gd name="T20" fmla="*/ 8 w 160"/>
                <a:gd name="T21" fmla="*/ 144 h 160"/>
                <a:gd name="T22" fmla="*/ 152 w 160"/>
                <a:gd name="T23" fmla="*/ 144 h 160"/>
                <a:gd name="T24" fmla="*/ 144 w 160"/>
                <a:gd name="T25" fmla="*/ 152 h 160"/>
                <a:gd name="T26" fmla="*/ 144 w 160"/>
                <a:gd name="T27" fmla="*/ 8 h 160"/>
                <a:gd name="T28" fmla="*/ 152 w 160"/>
                <a:gd name="T29" fmla="*/ 16 h 160"/>
                <a:gd name="T30" fmla="*/ 8 w 160"/>
                <a:gd name="T31" fmla="*/ 16 h 160"/>
                <a:gd name="T32" fmla="*/ 16 w 160"/>
                <a:gd name="T33" fmla="*/ 8 h 160"/>
                <a:gd name="T34" fmla="*/ 16 w 160"/>
                <a:gd name="T35" fmla="*/ 15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0" h="160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152"/>
                  </a:lnTo>
                  <a:cubicBezTo>
                    <a:pt x="160" y="157"/>
                    <a:pt x="157" y="160"/>
                    <a:pt x="152" y="160"/>
                  </a:cubicBezTo>
                  <a:lnTo>
                    <a:pt x="8" y="160"/>
                  </a:lnTo>
                  <a:cubicBezTo>
                    <a:pt x="4" y="160"/>
                    <a:pt x="0" y="157"/>
                    <a:pt x="0" y="152"/>
                  </a:cubicBezTo>
                  <a:lnTo>
                    <a:pt x="0" y="8"/>
                  </a:lnTo>
                  <a:close/>
                  <a:moveTo>
                    <a:pt x="16" y="152"/>
                  </a:moveTo>
                  <a:lnTo>
                    <a:pt x="8" y="144"/>
                  </a:lnTo>
                  <a:lnTo>
                    <a:pt x="152" y="144"/>
                  </a:lnTo>
                  <a:lnTo>
                    <a:pt x="144" y="152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52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/>
          </p:nvSpPr>
          <p:spPr bwMode="auto">
            <a:xfrm>
              <a:off x="3758974" y="2306743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3653176" y="2084493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0.5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/>
          </p:nvSpPr>
          <p:spPr bwMode="auto">
            <a:xfrm>
              <a:off x="3653176" y="1862243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4" name="Rectangle 30"/>
            <p:cNvSpPr>
              <a:spLocks noChangeArrowheads="1"/>
            </p:cNvSpPr>
            <p:nvPr/>
          </p:nvSpPr>
          <p:spPr bwMode="auto">
            <a:xfrm>
              <a:off x="3653176" y="1638405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1.5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5" name="Rectangle 31"/>
            <p:cNvSpPr>
              <a:spLocks noChangeArrowheads="1"/>
            </p:cNvSpPr>
            <p:nvPr/>
          </p:nvSpPr>
          <p:spPr bwMode="auto">
            <a:xfrm>
              <a:off x="3653176" y="1416155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2.0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6" name="Rectangle 32"/>
            <p:cNvSpPr>
              <a:spLocks noChangeArrowheads="1"/>
            </p:cNvSpPr>
            <p:nvPr/>
          </p:nvSpPr>
          <p:spPr bwMode="auto">
            <a:xfrm>
              <a:off x="3653176" y="1193905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2.5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7" name="Rectangle 33"/>
            <p:cNvSpPr>
              <a:spLocks noChangeArrowheads="1"/>
            </p:cNvSpPr>
            <p:nvPr/>
          </p:nvSpPr>
          <p:spPr bwMode="auto">
            <a:xfrm>
              <a:off x="3653176" y="971655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3.0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9" name="Rectangle 35"/>
            <p:cNvSpPr>
              <a:spLocks noChangeArrowheads="1"/>
            </p:cNvSpPr>
            <p:nvPr/>
          </p:nvSpPr>
          <p:spPr bwMode="auto">
            <a:xfrm>
              <a:off x="3822563" y="2434268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0" name="Rectangle 36"/>
            <p:cNvSpPr>
              <a:spLocks noChangeArrowheads="1"/>
            </p:cNvSpPr>
            <p:nvPr/>
          </p:nvSpPr>
          <p:spPr bwMode="auto">
            <a:xfrm>
              <a:off x="4170460" y="2434268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1" name="Rectangle 37"/>
            <p:cNvSpPr>
              <a:spLocks noChangeArrowheads="1"/>
            </p:cNvSpPr>
            <p:nvPr/>
          </p:nvSpPr>
          <p:spPr bwMode="auto">
            <a:xfrm>
              <a:off x="4559129" y="2434268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2" name="Rectangle 38"/>
            <p:cNvSpPr>
              <a:spLocks noChangeArrowheads="1"/>
            </p:cNvSpPr>
            <p:nvPr/>
          </p:nvSpPr>
          <p:spPr bwMode="auto">
            <a:xfrm>
              <a:off x="4946032" y="2434268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3" name="Rectangle 39"/>
            <p:cNvSpPr>
              <a:spLocks noChangeArrowheads="1"/>
            </p:cNvSpPr>
            <p:nvPr/>
          </p:nvSpPr>
          <p:spPr bwMode="auto">
            <a:xfrm>
              <a:off x="5332934" y="2434268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250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4" name="Rectangle 40"/>
            <p:cNvSpPr>
              <a:spLocks noChangeArrowheads="1"/>
            </p:cNvSpPr>
            <p:nvPr/>
          </p:nvSpPr>
          <p:spPr bwMode="auto">
            <a:xfrm>
              <a:off x="3333925" y="1030204"/>
              <a:ext cx="153888" cy="1465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Cyr61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mRNA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Level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(A.U.)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5" name="Rectangle 41"/>
            <p:cNvSpPr>
              <a:spLocks noChangeArrowheads="1"/>
            </p:cNvSpPr>
            <p:nvPr/>
          </p:nvSpPr>
          <p:spPr bwMode="auto">
            <a:xfrm>
              <a:off x="3938569" y="2619015"/>
              <a:ext cx="142506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Maximal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Cell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Lengh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(µm)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18" name="Connecteur droit 717"/>
            <p:cNvCxnSpPr/>
            <p:nvPr/>
          </p:nvCxnSpPr>
          <p:spPr>
            <a:xfrm flipV="1">
              <a:off x="4170751" y="1339954"/>
              <a:ext cx="748980" cy="82596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2" name="Groupe 721"/>
            <p:cNvGrpSpPr/>
            <p:nvPr/>
          </p:nvGrpSpPr>
          <p:grpSpPr>
            <a:xfrm>
              <a:off x="3893095" y="2395368"/>
              <a:ext cx="1545637" cy="25200"/>
              <a:chOff x="2748716" y="4269063"/>
              <a:chExt cx="609600" cy="36000"/>
            </a:xfrm>
          </p:grpSpPr>
          <p:cxnSp>
            <p:nvCxnSpPr>
              <p:cNvPr id="721" name="Connecteur droit 720"/>
              <p:cNvCxnSpPr/>
              <p:nvPr/>
            </p:nvCxnSpPr>
            <p:spPr>
              <a:xfrm>
                <a:off x="27487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necteur droit 121"/>
              <p:cNvCxnSpPr/>
              <p:nvPr/>
            </p:nvCxnSpPr>
            <p:spPr>
              <a:xfrm>
                <a:off x="29011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necteur droit 122"/>
              <p:cNvCxnSpPr/>
              <p:nvPr/>
            </p:nvCxnSpPr>
            <p:spPr>
              <a:xfrm>
                <a:off x="30535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necteur droit 123"/>
              <p:cNvCxnSpPr/>
              <p:nvPr/>
            </p:nvCxnSpPr>
            <p:spPr>
              <a:xfrm>
                <a:off x="32059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necteur droit 124"/>
              <p:cNvCxnSpPr/>
              <p:nvPr/>
            </p:nvCxnSpPr>
            <p:spPr>
              <a:xfrm>
                <a:off x="33583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0" name="ZoneTexte 199"/>
            <p:cNvSpPr txBox="1"/>
            <p:nvPr/>
          </p:nvSpPr>
          <p:spPr>
            <a:xfrm>
              <a:off x="4580567" y="1827583"/>
              <a:ext cx="596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>
                  <a:latin typeface="Arial" pitchFamily="34" charset="0"/>
                  <a:cs typeface="Arial" pitchFamily="34" charset="0"/>
                </a:rPr>
                <a:t>C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ontrol</a:t>
              </a:r>
            </a:p>
          </p:txBody>
        </p:sp>
        <p:sp>
          <p:nvSpPr>
            <p:cNvPr id="201" name="ZoneTexte 200"/>
            <p:cNvSpPr txBox="1"/>
            <p:nvPr/>
          </p:nvSpPr>
          <p:spPr>
            <a:xfrm>
              <a:off x="4216009" y="2139963"/>
              <a:ext cx="7312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shCYR61</a:t>
              </a:r>
            </a:p>
          </p:txBody>
        </p:sp>
        <p:sp>
          <p:nvSpPr>
            <p:cNvPr id="202" name="ZoneTexte 201"/>
            <p:cNvSpPr txBox="1"/>
            <p:nvPr/>
          </p:nvSpPr>
          <p:spPr>
            <a:xfrm>
              <a:off x="4123689" y="1096205"/>
              <a:ext cx="824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OE-CYR61</a:t>
              </a:r>
            </a:p>
          </p:txBody>
        </p:sp>
        <p:sp>
          <p:nvSpPr>
            <p:cNvPr id="362" name="ZoneTexte 361"/>
            <p:cNvSpPr txBox="1"/>
            <p:nvPr/>
          </p:nvSpPr>
          <p:spPr>
            <a:xfrm>
              <a:off x="4629373" y="3758251"/>
              <a:ext cx="59663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>
                  <a:latin typeface="Arial" pitchFamily="34" charset="0"/>
                  <a:cs typeface="Arial" pitchFamily="34" charset="0"/>
                </a:rPr>
                <a:t>C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ontrol</a:t>
              </a:r>
            </a:p>
          </p:txBody>
        </p:sp>
        <p:sp>
          <p:nvSpPr>
            <p:cNvPr id="420" name="ZoneTexte 419"/>
            <p:cNvSpPr txBox="1"/>
            <p:nvPr/>
          </p:nvSpPr>
          <p:spPr>
            <a:xfrm>
              <a:off x="4264815" y="4167735"/>
              <a:ext cx="73128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shCYR61</a:t>
              </a:r>
            </a:p>
          </p:txBody>
        </p:sp>
        <p:sp>
          <p:nvSpPr>
            <p:cNvPr id="421" name="ZoneTexte 420"/>
            <p:cNvSpPr txBox="1"/>
            <p:nvPr/>
          </p:nvSpPr>
          <p:spPr>
            <a:xfrm>
              <a:off x="4073436" y="3140161"/>
              <a:ext cx="8242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OE-CYR61</a:t>
              </a:r>
            </a:p>
          </p:txBody>
        </p:sp>
        <p:sp>
          <p:nvSpPr>
            <p:cNvPr id="740" name="Freeform 52"/>
            <p:cNvSpPr>
              <a:spLocks noEditPoints="1"/>
            </p:cNvSpPr>
            <p:nvPr/>
          </p:nvSpPr>
          <p:spPr bwMode="auto">
            <a:xfrm>
              <a:off x="4585426" y="3648004"/>
              <a:ext cx="42400" cy="166688"/>
            </a:xfrm>
            <a:custGeom>
              <a:avLst/>
              <a:gdLst>
                <a:gd name="T0" fmla="*/ 10 w 24"/>
                <a:gd name="T1" fmla="*/ 103 h 105"/>
                <a:gd name="T2" fmla="*/ 10 w 24"/>
                <a:gd name="T3" fmla="*/ 55 h 105"/>
                <a:gd name="T4" fmla="*/ 10 w 24"/>
                <a:gd name="T5" fmla="*/ 2 h 105"/>
                <a:gd name="T6" fmla="*/ 14 w 24"/>
                <a:gd name="T7" fmla="*/ 2 h 105"/>
                <a:gd name="T8" fmla="*/ 14 w 24"/>
                <a:gd name="T9" fmla="*/ 55 h 105"/>
                <a:gd name="T10" fmla="*/ 14 w 24"/>
                <a:gd name="T11" fmla="*/ 103 h 105"/>
                <a:gd name="T12" fmla="*/ 10 w 24"/>
                <a:gd name="T13" fmla="*/ 103 h 105"/>
                <a:gd name="T14" fmla="*/ 0 w 24"/>
                <a:gd name="T15" fmla="*/ 101 h 105"/>
                <a:gd name="T16" fmla="*/ 24 w 24"/>
                <a:gd name="T17" fmla="*/ 101 h 105"/>
                <a:gd name="T18" fmla="*/ 24 w 24"/>
                <a:gd name="T19" fmla="*/ 105 h 105"/>
                <a:gd name="T20" fmla="*/ 0 w 24"/>
                <a:gd name="T21" fmla="*/ 105 h 105"/>
                <a:gd name="T22" fmla="*/ 0 w 24"/>
                <a:gd name="T23" fmla="*/ 101 h 105"/>
                <a:gd name="T24" fmla="*/ 0 w 24"/>
                <a:gd name="T25" fmla="*/ 0 h 105"/>
                <a:gd name="T26" fmla="*/ 24 w 24"/>
                <a:gd name="T27" fmla="*/ 0 h 105"/>
                <a:gd name="T28" fmla="*/ 24 w 24"/>
                <a:gd name="T29" fmla="*/ 4 h 105"/>
                <a:gd name="T30" fmla="*/ 0 w 24"/>
                <a:gd name="T31" fmla="*/ 4 h 105"/>
                <a:gd name="T32" fmla="*/ 0 w 24"/>
                <a:gd name="T3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105">
                  <a:moveTo>
                    <a:pt x="10" y="103"/>
                  </a:moveTo>
                  <a:lnTo>
                    <a:pt x="10" y="55"/>
                  </a:lnTo>
                  <a:lnTo>
                    <a:pt x="10" y="2"/>
                  </a:lnTo>
                  <a:lnTo>
                    <a:pt x="14" y="2"/>
                  </a:lnTo>
                  <a:lnTo>
                    <a:pt x="14" y="55"/>
                  </a:lnTo>
                  <a:lnTo>
                    <a:pt x="14" y="103"/>
                  </a:lnTo>
                  <a:lnTo>
                    <a:pt x="10" y="103"/>
                  </a:lnTo>
                  <a:close/>
                  <a:moveTo>
                    <a:pt x="0" y="101"/>
                  </a:moveTo>
                  <a:lnTo>
                    <a:pt x="24" y="101"/>
                  </a:lnTo>
                  <a:lnTo>
                    <a:pt x="24" y="105"/>
                  </a:lnTo>
                  <a:lnTo>
                    <a:pt x="0" y="105"/>
                  </a:lnTo>
                  <a:lnTo>
                    <a:pt x="0" y="101"/>
                  </a:lnTo>
                  <a:close/>
                  <a:moveTo>
                    <a:pt x="0" y="0"/>
                  </a:moveTo>
                  <a:lnTo>
                    <a:pt x="24" y="0"/>
                  </a:lnTo>
                  <a:lnTo>
                    <a:pt x="24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6" name="Freeform 53"/>
            <p:cNvSpPr>
              <a:spLocks noEditPoints="1"/>
            </p:cNvSpPr>
            <p:nvPr/>
          </p:nvSpPr>
          <p:spPr bwMode="auto">
            <a:xfrm>
              <a:off x="4192342" y="4021067"/>
              <a:ext cx="42400" cy="320675"/>
            </a:xfrm>
            <a:custGeom>
              <a:avLst/>
              <a:gdLst>
                <a:gd name="T0" fmla="*/ 10 w 24"/>
                <a:gd name="T1" fmla="*/ 200 h 202"/>
                <a:gd name="T2" fmla="*/ 10 w 24"/>
                <a:gd name="T3" fmla="*/ 103 h 202"/>
                <a:gd name="T4" fmla="*/ 10 w 24"/>
                <a:gd name="T5" fmla="*/ 2 h 202"/>
                <a:gd name="T6" fmla="*/ 14 w 24"/>
                <a:gd name="T7" fmla="*/ 2 h 202"/>
                <a:gd name="T8" fmla="*/ 14 w 24"/>
                <a:gd name="T9" fmla="*/ 103 h 202"/>
                <a:gd name="T10" fmla="*/ 14 w 24"/>
                <a:gd name="T11" fmla="*/ 200 h 202"/>
                <a:gd name="T12" fmla="*/ 10 w 24"/>
                <a:gd name="T13" fmla="*/ 200 h 202"/>
                <a:gd name="T14" fmla="*/ 0 w 24"/>
                <a:gd name="T15" fmla="*/ 198 h 202"/>
                <a:gd name="T16" fmla="*/ 24 w 24"/>
                <a:gd name="T17" fmla="*/ 198 h 202"/>
                <a:gd name="T18" fmla="*/ 24 w 24"/>
                <a:gd name="T19" fmla="*/ 202 h 202"/>
                <a:gd name="T20" fmla="*/ 0 w 24"/>
                <a:gd name="T21" fmla="*/ 202 h 202"/>
                <a:gd name="T22" fmla="*/ 0 w 24"/>
                <a:gd name="T23" fmla="*/ 198 h 202"/>
                <a:gd name="T24" fmla="*/ 0 w 24"/>
                <a:gd name="T25" fmla="*/ 0 h 202"/>
                <a:gd name="T26" fmla="*/ 24 w 24"/>
                <a:gd name="T27" fmla="*/ 0 h 202"/>
                <a:gd name="T28" fmla="*/ 24 w 24"/>
                <a:gd name="T29" fmla="*/ 4 h 202"/>
                <a:gd name="T30" fmla="*/ 0 w 24"/>
                <a:gd name="T31" fmla="*/ 4 h 202"/>
                <a:gd name="T32" fmla="*/ 0 w 24"/>
                <a:gd name="T33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202">
                  <a:moveTo>
                    <a:pt x="10" y="200"/>
                  </a:moveTo>
                  <a:lnTo>
                    <a:pt x="10" y="103"/>
                  </a:lnTo>
                  <a:lnTo>
                    <a:pt x="10" y="2"/>
                  </a:lnTo>
                  <a:lnTo>
                    <a:pt x="14" y="2"/>
                  </a:lnTo>
                  <a:lnTo>
                    <a:pt x="14" y="103"/>
                  </a:lnTo>
                  <a:lnTo>
                    <a:pt x="14" y="200"/>
                  </a:lnTo>
                  <a:lnTo>
                    <a:pt x="10" y="200"/>
                  </a:lnTo>
                  <a:close/>
                  <a:moveTo>
                    <a:pt x="0" y="198"/>
                  </a:moveTo>
                  <a:lnTo>
                    <a:pt x="24" y="198"/>
                  </a:lnTo>
                  <a:lnTo>
                    <a:pt x="24" y="202"/>
                  </a:lnTo>
                  <a:lnTo>
                    <a:pt x="0" y="202"/>
                  </a:lnTo>
                  <a:lnTo>
                    <a:pt x="0" y="198"/>
                  </a:lnTo>
                  <a:close/>
                  <a:moveTo>
                    <a:pt x="0" y="0"/>
                  </a:moveTo>
                  <a:lnTo>
                    <a:pt x="24" y="0"/>
                  </a:lnTo>
                  <a:lnTo>
                    <a:pt x="24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7" name="Freeform 54"/>
            <p:cNvSpPr>
              <a:spLocks noEditPoints="1"/>
            </p:cNvSpPr>
            <p:nvPr/>
          </p:nvSpPr>
          <p:spPr bwMode="auto">
            <a:xfrm>
              <a:off x="4827462" y="3173342"/>
              <a:ext cx="44167" cy="481013"/>
            </a:xfrm>
            <a:custGeom>
              <a:avLst/>
              <a:gdLst>
                <a:gd name="T0" fmla="*/ 11 w 25"/>
                <a:gd name="T1" fmla="*/ 301 h 303"/>
                <a:gd name="T2" fmla="*/ 11 w 25"/>
                <a:gd name="T3" fmla="*/ 152 h 303"/>
                <a:gd name="T4" fmla="*/ 11 w 25"/>
                <a:gd name="T5" fmla="*/ 2 h 303"/>
                <a:gd name="T6" fmla="*/ 15 w 25"/>
                <a:gd name="T7" fmla="*/ 2 h 303"/>
                <a:gd name="T8" fmla="*/ 15 w 25"/>
                <a:gd name="T9" fmla="*/ 152 h 303"/>
                <a:gd name="T10" fmla="*/ 15 w 25"/>
                <a:gd name="T11" fmla="*/ 301 h 303"/>
                <a:gd name="T12" fmla="*/ 11 w 25"/>
                <a:gd name="T13" fmla="*/ 301 h 303"/>
                <a:gd name="T14" fmla="*/ 0 w 25"/>
                <a:gd name="T15" fmla="*/ 299 h 303"/>
                <a:gd name="T16" fmla="*/ 25 w 25"/>
                <a:gd name="T17" fmla="*/ 299 h 303"/>
                <a:gd name="T18" fmla="*/ 25 w 25"/>
                <a:gd name="T19" fmla="*/ 303 h 303"/>
                <a:gd name="T20" fmla="*/ 0 w 25"/>
                <a:gd name="T21" fmla="*/ 303 h 303"/>
                <a:gd name="T22" fmla="*/ 0 w 25"/>
                <a:gd name="T23" fmla="*/ 299 h 303"/>
                <a:gd name="T24" fmla="*/ 0 w 25"/>
                <a:gd name="T25" fmla="*/ 0 h 303"/>
                <a:gd name="T26" fmla="*/ 25 w 25"/>
                <a:gd name="T27" fmla="*/ 0 h 303"/>
                <a:gd name="T28" fmla="*/ 25 w 25"/>
                <a:gd name="T29" fmla="*/ 4 h 303"/>
                <a:gd name="T30" fmla="*/ 0 w 25"/>
                <a:gd name="T31" fmla="*/ 4 h 303"/>
                <a:gd name="T32" fmla="*/ 0 w 25"/>
                <a:gd name="T33" fmla="*/ 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303">
                  <a:moveTo>
                    <a:pt x="11" y="301"/>
                  </a:moveTo>
                  <a:lnTo>
                    <a:pt x="11" y="152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5" y="152"/>
                  </a:lnTo>
                  <a:lnTo>
                    <a:pt x="15" y="301"/>
                  </a:lnTo>
                  <a:lnTo>
                    <a:pt x="11" y="301"/>
                  </a:lnTo>
                  <a:close/>
                  <a:moveTo>
                    <a:pt x="0" y="299"/>
                  </a:moveTo>
                  <a:lnTo>
                    <a:pt x="25" y="299"/>
                  </a:lnTo>
                  <a:lnTo>
                    <a:pt x="25" y="303"/>
                  </a:lnTo>
                  <a:lnTo>
                    <a:pt x="0" y="303"/>
                  </a:lnTo>
                  <a:lnTo>
                    <a:pt x="0" y="299"/>
                  </a:lnTo>
                  <a:close/>
                  <a:moveTo>
                    <a:pt x="0" y="0"/>
                  </a:moveTo>
                  <a:lnTo>
                    <a:pt x="25" y="0"/>
                  </a:lnTo>
                  <a:lnTo>
                    <a:pt x="25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8" name="Freeform 55"/>
            <p:cNvSpPr>
              <a:spLocks noEditPoints="1"/>
            </p:cNvSpPr>
            <p:nvPr/>
          </p:nvSpPr>
          <p:spPr bwMode="auto">
            <a:xfrm>
              <a:off x="4470593" y="3716267"/>
              <a:ext cx="279135" cy="38100"/>
            </a:xfrm>
            <a:custGeom>
              <a:avLst/>
              <a:gdLst>
                <a:gd name="T0" fmla="*/ 2 w 158"/>
                <a:gd name="T1" fmla="*/ 10 h 24"/>
                <a:gd name="T2" fmla="*/ 79 w 158"/>
                <a:gd name="T3" fmla="*/ 10 h 24"/>
                <a:gd name="T4" fmla="*/ 156 w 158"/>
                <a:gd name="T5" fmla="*/ 10 h 24"/>
                <a:gd name="T6" fmla="*/ 156 w 158"/>
                <a:gd name="T7" fmla="*/ 14 h 24"/>
                <a:gd name="T8" fmla="*/ 79 w 158"/>
                <a:gd name="T9" fmla="*/ 14 h 24"/>
                <a:gd name="T10" fmla="*/ 2 w 158"/>
                <a:gd name="T11" fmla="*/ 14 h 24"/>
                <a:gd name="T12" fmla="*/ 2 w 158"/>
                <a:gd name="T13" fmla="*/ 10 h 24"/>
                <a:gd name="T14" fmla="*/ 4 w 158"/>
                <a:gd name="T15" fmla="*/ 0 h 24"/>
                <a:gd name="T16" fmla="*/ 4 w 158"/>
                <a:gd name="T17" fmla="*/ 24 h 24"/>
                <a:gd name="T18" fmla="*/ 0 w 158"/>
                <a:gd name="T19" fmla="*/ 24 h 24"/>
                <a:gd name="T20" fmla="*/ 0 w 158"/>
                <a:gd name="T21" fmla="*/ 0 h 24"/>
                <a:gd name="T22" fmla="*/ 4 w 158"/>
                <a:gd name="T23" fmla="*/ 0 h 24"/>
                <a:gd name="T24" fmla="*/ 158 w 158"/>
                <a:gd name="T25" fmla="*/ 0 h 24"/>
                <a:gd name="T26" fmla="*/ 158 w 158"/>
                <a:gd name="T27" fmla="*/ 24 h 24"/>
                <a:gd name="T28" fmla="*/ 154 w 158"/>
                <a:gd name="T29" fmla="*/ 24 h 24"/>
                <a:gd name="T30" fmla="*/ 154 w 158"/>
                <a:gd name="T31" fmla="*/ 0 h 24"/>
                <a:gd name="T32" fmla="*/ 158 w 158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8" h="24">
                  <a:moveTo>
                    <a:pt x="2" y="10"/>
                  </a:moveTo>
                  <a:lnTo>
                    <a:pt x="79" y="10"/>
                  </a:lnTo>
                  <a:lnTo>
                    <a:pt x="156" y="10"/>
                  </a:lnTo>
                  <a:lnTo>
                    <a:pt x="156" y="14"/>
                  </a:lnTo>
                  <a:lnTo>
                    <a:pt x="79" y="14"/>
                  </a:lnTo>
                  <a:lnTo>
                    <a:pt x="2" y="14"/>
                  </a:lnTo>
                  <a:lnTo>
                    <a:pt x="2" y="10"/>
                  </a:lnTo>
                  <a:close/>
                  <a:moveTo>
                    <a:pt x="4" y="0"/>
                  </a:moveTo>
                  <a:lnTo>
                    <a:pt x="4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" y="0"/>
                  </a:lnTo>
                  <a:close/>
                  <a:moveTo>
                    <a:pt x="158" y="0"/>
                  </a:moveTo>
                  <a:lnTo>
                    <a:pt x="158" y="24"/>
                  </a:lnTo>
                  <a:lnTo>
                    <a:pt x="154" y="24"/>
                  </a:lnTo>
                  <a:lnTo>
                    <a:pt x="154" y="0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tx1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9" name="Freeform 56"/>
            <p:cNvSpPr>
              <a:spLocks noEditPoints="1"/>
            </p:cNvSpPr>
            <p:nvPr/>
          </p:nvSpPr>
          <p:spPr bwMode="auto">
            <a:xfrm>
              <a:off x="4113724" y="4165529"/>
              <a:ext cx="206702" cy="38100"/>
            </a:xfrm>
            <a:custGeom>
              <a:avLst/>
              <a:gdLst>
                <a:gd name="T0" fmla="*/ 2 w 117"/>
                <a:gd name="T1" fmla="*/ 10 h 24"/>
                <a:gd name="T2" fmla="*/ 59 w 117"/>
                <a:gd name="T3" fmla="*/ 10 h 24"/>
                <a:gd name="T4" fmla="*/ 115 w 117"/>
                <a:gd name="T5" fmla="*/ 10 h 24"/>
                <a:gd name="T6" fmla="*/ 115 w 117"/>
                <a:gd name="T7" fmla="*/ 14 h 24"/>
                <a:gd name="T8" fmla="*/ 59 w 117"/>
                <a:gd name="T9" fmla="*/ 14 h 24"/>
                <a:gd name="T10" fmla="*/ 2 w 117"/>
                <a:gd name="T11" fmla="*/ 14 h 24"/>
                <a:gd name="T12" fmla="*/ 2 w 117"/>
                <a:gd name="T13" fmla="*/ 10 h 24"/>
                <a:gd name="T14" fmla="*/ 4 w 117"/>
                <a:gd name="T15" fmla="*/ 0 h 24"/>
                <a:gd name="T16" fmla="*/ 4 w 117"/>
                <a:gd name="T17" fmla="*/ 24 h 24"/>
                <a:gd name="T18" fmla="*/ 0 w 117"/>
                <a:gd name="T19" fmla="*/ 24 h 24"/>
                <a:gd name="T20" fmla="*/ 0 w 117"/>
                <a:gd name="T21" fmla="*/ 0 h 24"/>
                <a:gd name="T22" fmla="*/ 4 w 117"/>
                <a:gd name="T23" fmla="*/ 0 h 24"/>
                <a:gd name="T24" fmla="*/ 117 w 117"/>
                <a:gd name="T25" fmla="*/ 0 h 24"/>
                <a:gd name="T26" fmla="*/ 117 w 117"/>
                <a:gd name="T27" fmla="*/ 24 h 24"/>
                <a:gd name="T28" fmla="*/ 113 w 117"/>
                <a:gd name="T29" fmla="*/ 24 h 24"/>
                <a:gd name="T30" fmla="*/ 113 w 117"/>
                <a:gd name="T31" fmla="*/ 0 h 24"/>
                <a:gd name="T32" fmla="*/ 117 w 117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24">
                  <a:moveTo>
                    <a:pt x="2" y="10"/>
                  </a:moveTo>
                  <a:lnTo>
                    <a:pt x="59" y="10"/>
                  </a:lnTo>
                  <a:lnTo>
                    <a:pt x="115" y="10"/>
                  </a:lnTo>
                  <a:lnTo>
                    <a:pt x="115" y="14"/>
                  </a:lnTo>
                  <a:lnTo>
                    <a:pt x="59" y="14"/>
                  </a:lnTo>
                  <a:lnTo>
                    <a:pt x="2" y="14"/>
                  </a:lnTo>
                  <a:lnTo>
                    <a:pt x="2" y="10"/>
                  </a:lnTo>
                  <a:close/>
                  <a:moveTo>
                    <a:pt x="4" y="0"/>
                  </a:moveTo>
                  <a:lnTo>
                    <a:pt x="4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" y="0"/>
                  </a:lnTo>
                  <a:close/>
                  <a:moveTo>
                    <a:pt x="117" y="0"/>
                  </a:moveTo>
                  <a:lnTo>
                    <a:pt x="117" y="24"/>
                  </a:lnTo>
                  <a:lnTo>
                    <a:pt x="113" y="24"/>
                  </a:lnTo>
                  <a:lnTo>
                    <a:pt x="113" y="0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chemeClr val="tx1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0" name="Freeform 57"/>
            <p:cNvSpPr>
              <a:spLocks noEditPoints="1"/>
            </p:cNvSpPr>
            <p:nvPr/>
          </p:nvSpPr>
          <p:spPr bwMode="auto">
            <a:xfrm>
              <a:off x="4679061" y="3395592"/>
              <a:ext cx="342735" cy="38100"/>
            </a:xfrm>
            <a:custGeom>
              <a:avLst/>
              <a:gdLst>
                <a:gd name="T0" fmla="*/ 2 w 194"/>
                <a:gd name="T1" fmla="*/ 10 h 24"/>
                <a:gd name="T2" fmla="*/ 99 w 194"/>
                <a:gd name="T3" fmla="*/ 10 h 24"/>
                <a:gd name="T4" fmla="*/ 192 w 194"/>
                <a:gd name="T5" fmla="*/ 10 h 24"/>
                <a:gd name="T6" fmla="*/ 192 w 194"/>
                <a:gd name="T7" fmla="*/ 14 h 24"/>
                <a:gd name="T8" fmla="*/ 99 w 194"/>
                <a:gd name="T9" fmla="*/ 14 h 24"/>
                <a:gd name="T10" fmla="*/ 2 w 194"/>
                <a:gd name="T11" fmla="*/ 14 h 24"/>
                <a:gd name="T12" fmla="*/ 2 w 194"/>
                <a:gd name="T13" fmla="*/ 10 h 24"/>
                <a:gd name="T14" fmla="*/ 4 w 194"/>
                <a:gd name="T15" fmla="*/ 0 h 24"/>
                <a:gd name="T16" fmla="*/ 4 w 194"/>
                <a:gd name="T17" fmla="*/ 24 h 24"/>
                <a:gd name="T18" fmla="*/ 0 w 194"/>
                <a:gd name="T19" fmla="*/ 24 h 24"/>
                <a:gd name="T20" fmla="*/ 0 w 194"/>
                <a:gd name="T21" fmla="*/ 0 h 24"/>
                <a:gd name="T22" fmla="*/ 4 w 194"/>
                <a:gd name="T23" fmla="*/ 0 h 24"/>
                <a:gd name="T24" fmla="*/ 194 w 194"/>
                <a:gd name="T25" fmla="*/ 0 h 24"/>
                <a:gd name="T26" fmla="*/ 194 w 194"/>
                <a:gd name="T27" fmla="*/ 24 h 24"/>
                <a:gd name="T28" fmla="*/ 190 w 194"/>
                <a:gd name="T29" fmla="*/ 24 h 24"/>
                <a:gd name="T30" fmla="*/ 190 w 194"/>
                <a:gd name="T31" fmla="*/ 0 h 24"/>
                <a:gd name="T32" fmla="*/ 194 w 194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4" h="24">
                  <a:moveTo>
                    <a:pt x="2" y="10"/>
                  </a:moveTo>
                  <a:lnTo>
                    <a:pt x="99" y="10"/>
                  </a:lnTo>
                  <a:lnTo>
                    <a:pt x="192" y="10"/>
                  </a:lnTo>
                  <a:lnTo>
                    <a:pt x="192" y="14"/>
                  </a:lnTo>
                  <a:lnTo>
                    <a:pt x="99" y="14"/>
                  </a:lnTo>
                  <a:lnTo>
                    <a:pt x="2" y="14"/>
                  </a:lnTo>
                  <a:lnTo>
                    <a:pt x="2" y="10"/>
                  </a:lnTo>
                  <a:close/>
                  <a:moveTo>
                    <a:pt x="4" y="0"/>
                  </a:moveTo>
                  <a:lnTo>
                    <a:pt x="4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4" y="0"/>
                  </a:lnTo>
                  <a:close/>
                  <a:moveTo>
                    <a:pt x="194" y="0"/>
                  </a:moveTo>
                  <a:lnTo>
                    <a:pt x="194" y="24"/>
                  </a:lnTo>
                  <a:lnTo>
                    <a:pt x="190" y="24"/>
                  </a:lnTo>
                  <a:lnTo>
                    <a:pt x="190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tx1"/>
            </a:solidFill>
            <a:ln w="4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1" name="Rectangle 58"/>
            <p:cNvSpPr>
              <a:spLocks noChangeArrowheads="1"/>
            </p:cNvSpPr>
            <p:nvPr/>
          </p:nvSpPr>
          <p:spPr bwMode="auto">
            <a:xfrm>
              <a:off x="4574826" y="3703567"/>
              <a:ext cx="63600" cy="571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2" name="Freeform 59"/>
            <p:cNvSpPr>
              <a:spLocks noEditPoints="1"/>
            </p:cNvSpPr>
            <p:nvPr/>
          </p:nvSpPr>
          <p:spPr bwMode="auto">
            <a:xfrm>
              <a:off x="4571293" y="3700392"/>
              <a:ext cx="70667" cy="63500"/>
            </a:xfrm>
            <a:custGeom>
              <a:avLst/>
              <a:gdLst>
                <a:gd name="T0" fmla="*/ 0 w 160"/>
                <a:gd name="T1" fmla="*/ 8 h 160"/>
                <a:gd name="T2" fmla="*/ 8 w 160"/>
                <a:gd name="T3" fmla="*/ 0 h 160"/>
                <a:gd name="T4" fmla="*/ 152 w 160"/>
                <a:gd name="T5" fmla="*/ 0 h 160"/>
                <a:gd name="T6" fmla="*/ 160 w 160"/>
                <a:gd name="T7" fmla="*/ 8 h 160"/>
                <a:gd name="T8" fmla="*/ 160 w 160"/>
                <a:gd name="T9" fmla="*/ 152 h 160"/>
                <a:gd name="T10" fmla="*/ 152 w 160"/>
                <a:gd name="T11" fmla="*/ 160 h 160"/>
                <a:gd name="T12" fmla="*/ 8 w 160"/>
                <a:gd name="T13" fmla="*/ 160 h 160"/>
                <a:gd name="T14" fmla="*/ 0 w 160"/>
                <a:gd name="T15" fmla="*/ 152 h 160"/>
                <a:gd name="T16" fmla="*/ 0 w 160"/>
                <a:gd name="T17" fmla="*/ 8 h 160"/>
                <a:gd name="T18" fmla="*/ 16 w 160"/>
                <a:gd name="T19" fmla="*/ 152 h 160"/>
                <a:gd name="T20" fmla="*/ 8 w 160"/>
                <a:gd name="T21" fmla="*/ 144 h 160"/>
                <a:gd name="T22" fmla="*/ 152 w 160"/>
                <a:gd name="T23" fmla="*/ 144 h 160"/>
                <a:gd name="T24" fmla="*/ 144 w 160"/>
                <a:gd name="T25" fmla="*/ 152 h 160"/>
                <a:gd name="T26" fmla="*/ 144 w 160"/>
                <a:gd name="T27" fmla="*/ 8 h 160"/>
                <a:gd name="T28" fmla="*/ 152 w 160"/>
                <a:gd name="T29" fmla="*/ 16 h 160"/>
                <a:gd name="T30" fmla="*/ 8 w 160"/>
                <a:gd name="T31" fmla="*/ 16 h 160"/>
                <a:gd name="T32" fmla="*/ 16 w 160"/>
                <a:gd name="T33" fmla="*/ 8 h 160"/>
                <a:gd name="T34" fmla="*/ 16 w 160"/>
                <a:gd name="T35" fmla="*/ 15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0" h="160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152"/>
                  </a:lnTo>
                  <a:cubicBezTo>
                    <a:pt x="160" y="157"/>
                    <a:pt x="157" y="160"/>
                    <a:pt x="152" y="160"/>
                  </a:cubicBezTo>
                  <a:lnTo>
                    <a:pt x="8" y="160"/>
                  </a:lnTo>
                  <a:cubicBezTo>
                    <a:pt x="4" y="160"/>
                    <a:pt x="0" y="157"/>
                    <a:pt x="0" y="152"/>
                  </a:cubicBezTo>
                  <a:lnTo>
                    <a:pt x="0" y="8"/>
                  </a:lnTo>
                  <a:close/>
                  <a:moveTo>
                    <a:pt x="16" y="152"/>
                  </a:moveTo>
                  <a:lnTo>
                    <a:pt x="8" y="144"/>
                  </a:lnTo>
                  <a:lnTo>
                    <a:pt x="152" y="144"/>
                  </a:lnTo>
                  <a:lnTo>
                    <a:pt x="144" y="152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52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3" name="Rectangle 60"/>
            <p:cNvSpPr>
              <a:spLocks noChangeArrowheads="1"/>
            </p:cNvSpPr>
            <p:nvPr/>
          </p:nvSpPr>
          <p:spPr bwMode="auto">
            <a:xfrm>
              <a:off x="4180858" y="4152829"/>
              <a:ext cx="65368" cy="571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4" name="Freeform 61"/>
            <p:cNvSpPr>
              <a:spLocks noEditPoints="1"/>
            </p:cNvSpPr>
            <p:nvPr/>
          </p:nvSpPr>
          <p:spPr bwMode="auto">
            <a:xfrm>
              <a:off x="4177325" y="4149654"/>
              <a:ext cx="72434" cy="63500"/>
            </a:xfrm>
            <a:custGeom>
              <a:avLst/>
              <a:gdLst>
                <a:gd name="T0" fmla="*/ 0 w 160"/>
                <a:gd name="T1" fmla="*/ 8 h 160"/>
                <a:gd name="T2" fmla="*/ 8 w 160"/>
                <a:gd name="T3" fmla="*/ 0 h 160"/>
                <a:gd name="T4" fmla="*/ 152 w 160"/>
                <a:gd name="T5" fmla="*/ 0 h 160"/>
                <a:gd name="T6" fmla="*/ 160 w 160"/>
                <a:gd name="T7" fmla="*/ 8 h 160"/>
                <a:gd name="T8" fmla="*/ 160 w 160"/>
                <a:gd name="T9" fmla="*/ 152 h 160"/>
                <a:gd name="T10" fmla="*/ 152 w 160"/>
                <a:gd name="T11" fmla="*/ 160 h 160"/>
                <a:gd name="T12" fmla="*/ 8 w 160"/>
                <a:gd name="T13" fmla="*/ 160 h 160"/>
                <a:gd name="T14" fmla="*/ 0 w 160"/>
                <a:gd name="T15" fmla="*/ 152 h 160"/>
                <a:gd name="T16" fmla="*/ 0 w 160"/>
                <a:gd name="T17" fmla="*/ 8 h 160"/>
                <a:gd name="T18" fmla="*/ 16 w 160"/>
                <a:gd name="T19" fmla="*/ 152 h 160"/>
                <a:gd name="T20" fmla="*/ 8 w 160"/>
                <a:gd name="T21" fmla="*/ 144 h 160"/>
                <a:gd name="T22" fmla="*/ 152 w 160"/>
                <a:gd name="T23" fmla="*/ 144 h 160"/>
                <a:gd name="T24" fmla="*/ 144 w 160"/>
                <a:gd name="T25" fmla="*/ 152 h 160"/>
                <a:gd name="T26" fmla="*/ 144 w 160"/>
                <a:gd name="T27" fmla="*/ 8 h 160"/>
                <a:gd name="T28" fmla="*/ 152 w 160"/>
                <a:gd name="T29" fmla="*/ 16 h 160"/>
                <a:gd name="T30" fmla="*/ 8 w 160"/>
                <a:gd name="T31" fmla="*/ 16 h 160"/>
                <a:gd name="T32" fmla="*/ 16 w 160"/>
                <a:gd name="T33" fmla="*/ 8 h 160"/>
                <a:gd name="T34" fmla="*/ 16 w 160"/>
                <a:gd name="T35" fmla="*/ 15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0" h="160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152"/>
                  </a:lnTo>
                  <a:cubicBezTo>
                    <a:pt x="160" y="157"/>
                    <a:pt x="157" y="160"/>
                    <a:pt x="152" y="160"/>
                  </a:cubicBezTo>
                  <a:lnTo>
                    <a:pt x="8" y="160"/>
                  </a:lnTo>
                  <a:cubicBezTo>
                    <a:pt x="4" y="160"/>
                    <a:pt x="0" y="157"/>
                    <a:pt x="0" y="152"/>
                  </a:cubicBezTo>
                  <a:lnTo>
                    <a:pt x="0" y="8"/>
                  </a:lnTo>
                  <a:close/>
                  <a:moveTo>
                    <a:pt x="16" y="152"/>
                  </a:moveTo>
                  <a:lnTo>
                    <a:pt x="8" y="144"/>
                  </a:lnTo>
                  <a:lnTo>
                    <a:pt x="152" y="144"/>
                  </a:lnTo>
                  <a:lnTo>
                    <a:pt x="144" y="152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52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5" name="Rectangle 62"/>
            <p:cNvSpPr>
              <a:spLocks noChangeArrowheads="1"/>
            </p:cNvSpPr>
            <p:nvPr/>
          </p:nvSpPr>
          <p:spPr bwMode="auto">
            <a:xfrm>
              <a:off x="4816862" y="3381304"/>
              <a:ext cx="65368" cy="5873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" name="Freeform 63"/>
            <p:cNvSpPr>
              <a:spLocks noEditPoints="1"/>
            </p:cNvSpPr>
            <p:nvPr/>
          </p:nvSpPr>
          <p:spPr bwMode="auto">
            <a:xfrm>
              <a:off x="4813328" y="3378129"/>
              <a:ext cx="72434" cy="65088"/>
            </a:xfrm>
            <a:custGeom>
              <a:avLst/>
              <a:gdLst>
                <a:gd name="T0" fmla="*/ 0 w 160"/>
                <a:gd name="T1" fmla="*/ 8 h 160"/>
                <a:gd name="T2" fmla="*/ 8 w 160"/>
                <a:gd name="T3" fmla="*/ 0 h 160"/>
                <a:gd name="T4" fmla="*/ 152 w 160"/>
                <a:gd name="T5" fmla="*/ 0 h 160"/>
                <a:gd name="T6" fmla="*/ 160 w 160"/>
                <a:gd name="T7" fmla="*/ 8 h 160"/>
                <a:gd name="T8" fmla="*/ 160 w 160"/>
                <a:gd name="T9" fmla="*/ 152 h 160"/>
                <a:gd name="T10" fmla="*/ 152 w 160"/>
                <a:gd name="T11" fmla="*/ 160 h 160"/>
                <a:gd name="T12" fmla="*/ 8 w 160"/>
                <a:gd name="T13" fmla="*/ 160 h 160"/>
                <a:gd name="T14" fmla="*/ 0 w 160"/>
                <a:gd name="T15" fmla="*/ 152 h 160"/>
                <a:gd name="T16" fmla="*/ 0 w 160"/>
                <a:gd name="T17" fmla="*/ 8 h 160"/>
                <a:gd name="T18" fmla="*/ 16 w 160"/>
                <a:gd name="T19" fmla="*/ 152 h 160"/>
                <a:gd name="T20" fmla="*/ 8 w 160"/>
                <a:gd name="T21" fmla="*/ 144 h 160"/>
                <a:gd name="T22" fmla="*/ 152 w 160"/>
                <a:gd name="T23" fmla="*/ 144 h 160"/>
                <a:gd name="T24" fmla="*/ 144 w 160"/>
                <a:gd name="T25" fmla="*/ 152 h 160"/>
                <a:gd name="T26" fmla="*/ 144 w 160"/>
                <a:gd name="T27" fmla="*/ 8 h 160"/>
                <a:gd name="T28" fmla="*/ 152 w 160"/>
                <a:gd name="T29" fmla="*/ 16 h 160"/>
                <a:gd name="T30" fmla="*/ 8 w 160"/>
                <a:gd name="T31" fmla="*/ 16 h 160"/>
                <a:gd name="T32" fmla="*/ 16 w 160"/>
                <a:gd name="T33" fmla="*/ 8 h 160"/>
                <a:gd name="T34" fmla="*/ 16 w 160"/>
                <a:gd name="T35" fmla="*/ 15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0" h="160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152"/>
                  </a:lnTo>
                  <a:cubicBezTo>
                    <a:pt x="160" y="157"/>
                    <a:pt x="157" y="160"/>
                    <a:pt x="152" y="160"/>
                  </a:cubicBezTo>
                  <a:lnTo>
                    <a:pt x="8" y="160"/>
                  </a:lnTo>
                  <a:cubicBezTo>
                    <a:pt x="4" y="160"/>
                    <a:pt x="0" y="157"/>
                    <a:pt x="0" y="152"/>
                  </a:cubicBezTo>
                  <a:lnTo>
                    <a:pt x="0" y="8"/>
                  </a:lnTo>
                  <a:close/>
                  <a:moveTo>
                    <a:pt x="16" y="152"/>
                  </a:moveTo>
                  <a:lnTo>
                    <a:pt x="8" y="144"/>
                  </a:lnTo>
                  <a:lnTo>
                    <a:pt x="152" y="144"/>
                  </a:lnTo>
                  <a:lnTo>
                    <a:pt x="144" y="152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52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Rectangle 78"/>
            <p:cNvSpPr>
              <a:spLocks noChangeArrowheads="1"/>
            </p:cNvSpPr>
            <p:nvPr/>
          </p:nvSpPr>
          <p:spPr bwMode="auto">
            <a:xfrm>
              <a:off x="3763174" y="4459217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Rectangle 79"/>
            <p:cNvSpPr>
              <a:spLocks noChangeArrowheads="1"/>
            </p:cNvSpPr>
            <p:nvPr/>
          </p:nvSpPr>
          <p:spPr bwMode="auto">
            <a:xfrm>
              <a:off x="4083826" y="4459217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Rectangle 80"/>
            <p:cNvSpPr>
              <a:spLocks noChangeArrowheads="1"/>
            </p:cNvSpPr>
            <p:nvPr/>
          </p:nvSpPr>
          <p:spPr bwMode="auto">
            <a:xfrm>
              <a:off x="4404478" y="4459217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Rectangle 81"/>
            <p:cNvSpPr>
              <a:spLocks noChangeArrowheads="1"/>
            </p:cNvSpPr>
            <p:nvPr/>
          </p:nvSpPr>
          <p:spPr bwMode="auto">
            <a:xfrm>
              <a:off x="4725129" y="4459217"/>
              <a:ext cx="1410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Rectangle 82"/>
            <p:cNvSpPr>
              <a:spLocks noChangeArrowheads="1"/>
            </p:cNvSpPr>
            <p:nvPr/>
          </p:nvSpPr>
          <p:spPr bwMode="auto">
            <a:xfrm>
              <a:off x="5011397" y="4459217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Rectangle 83"/>
            <p:cNvSpPr>
              <a:spLocks noChangeArrowheads="1"/>
            </p:cNvSpPr>
            <p:nvPr/>
          </p:nvSpPr>
          <p:spPr bwMode="auto">
            <a:xfrm>
              <a:off x="5332933" y="4459217"/>
              <a:ext cx="21159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120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71" name="Connecteur droit 170"/>
            <p:cNvCxnSpPr/>
            <p:nvPr/>
          </p:nvCxnSpPr>
          <p:spPr>
            <a:xfrm flipV="1">
              <a:off x="4221684" y="3436708"/>
              <a:ext cx="603408" cy="74787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Rectangle 27"/>
            <p:cNvSpPr>
              <a:spLocks noChangeArrowheads="1"/>
            </p:cNvSpPr>
            <p:nvPr/>
          </p:nvSpPr>
          <p:spPr bwMode="auto">
            <a:xfrm>
              <a:off x="3699689" y="4313124"/>
              <a:ext cx="70532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8" name="Rectangle 28"/>
            <p:cNvSpPr>
              <a:spLocks noChangeArrowheads="1"/>
            </p:cNvSpPr>
            <p:nvPr/>
          </p:nvSpPr>
          <p:spPr bwMode="auto">
            <a:xfrm>
              <a:off x="3593891" y="3978562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0.5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Rectangle 29"/>
            <p:cNvSpPr>
              <a:spLocks noChangeArrowheads="1"/>
            </p:cNvSpPr>
            <p:nvPr/>
          </p:nvSpPr>
          <p:spPr bwMode="auto">
            <a:xfrm>
              <a:off x="3593891" y="3644000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" name="Rectangle 30"/>
            <p:cNvSpPr>
              <a:spLocks noChangeArrowheads="1"/>
            </p:cNvSpPr>
            <p:nvPr/>
          </p:nvSpPr>
          <p:spPr bwMode="auto">
            <a:xfrm>
              <a:off x="3593891" y="3309438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1.5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" name="Rectangle 31"/>
            <p:cNvSpPr>
              <a:spLocks noChangeArrowheads="1"/>
            </p:cNvSpPr>
            <p:nvPr/>
          </p:nvSpPr>
          <p:spPr bwMode="auto">
            <a:xfrm>
              <a:off x="3593891" y="2974876"/>
              <a:ext cx="1763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2.0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" name="Rectangle 40"/>
            <p:cNvSpPr>
              <a:spLocks noChangeArrowheads="1"/>
            </p:cNvSpPr>
            <p:nvPr/>
          </p:nvSpPr>
          <p:spPr bwMode="auto">
            <a:xfrm>
              <a:off x="3333925" y="3032251"/>
              <a:ext cx="153888" cy="1465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vert270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Cyr61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mRNA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Level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(A.U.)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5" name="Rectangle 41"/>
            <p:cNvSpPr>
              <a:spLocks noChangeArrowheads="1"/>
            </p:cNvSpPr>
            <p:nvPr/>
          </p:nvSpPr>
          <p:spPr bwMode="auto">
            <a:xfrm>
              <a:off x="3938569" y="4621062"/>
              <a:ext cx="142506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Maximal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Cell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Lengh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(µm)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6" name="Groupe 185"/>
            <p:cNvGrpSpPr/>
            <p:nvPr/>
          </p:nvGrpSpPr>
          <p:grpSpPr>
            <a:xfrm rot="5400000">
              <a:off x="3151397" y="3722087"/>
              <a:ext cx="1319213" cy="28044"/>
              <a:chOff x="2748716" y="4269063"/>
              <a:chExt cx="609600" cy="36000"/>
            </a:xfrm>
          </p:grpSpPr>
          <p:cxnSp>
            <p:nvCxnSpPr>
              <p:cNvPr id="187" name="Connecteur droit 186"/>
              <p:cNvCxnSpPr/>
              <p:nvPr/>
            </p:nvCxnSpPr>
            <p:spPr>
              <a:xfrm>
                <a:off x="27487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cteur droit 187"/>
              <p:cNvCxnSpPr/>
              <p:nvPr/>
            </p:nvCxnSpPr>
            <p:spPr>
              <a:xfrm>
                <a:off x="29011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necteur droit 188"/>
              <p:cNvCxnSpPr/>
              <p:nvPr/>
            </p:nvCxnSpPr>
            <p:spPr>
              <a:xfrm>
                <a:off x="30535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necteur droit 189"/>
              <p:cNvCxnSpPr/>
              <p:nvPr/>
            </p:nvCxnSpPr>
            <p:spPr>
              <a:xfrm>
                <a:off x="32059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Connecteur droit 190"/>
              <p:cNvCxnSpPr/>
              <p:nvPr/>
            </p:nvCxnSpPr>
            <p:spPr>
              <a:xfrm>
                <a:off x="3358316" y="4269063"/>
                <a:ext cx="0" cy="36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2" name="Rectangle 8"/>
            <p:cNvSpPr>
              <a:spLocks noChangeArrowheads="1"/>
            </p:cNvSpPr>
            <p:nvPr/>
          </p:nvSpPr>
          <p:spPr bwMode="auto">
            <a:xfrm>
              <a:off x="3831206" y="3068321"/>
              <a:ext cx="1548260" cy="13350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94" name="Connecteur droit 193"/>
            <p:cNvCxnSpPr/>
            <p:nvPr/>
          </p:nvCxnSpPr>
          <p:spPr>
            <a:xfrm>
              <a:off x="3833829" y="4403409"/>
              <a:ext cx="0" cy="25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Connecteur droit 194"/>
            <p:cNvCxnSpPr/>
            <p:nvPr/>
          </p:nvCxnSpPr>
          <p:spPr>
            <a:xfrm>
              <a:off x="4142957" y="4403409"/>
              <a:ext cx="0" cy="25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Connecteur droit 195"/>
            <p:cNvCxnSpPr/>
            <p:nvPr/>
          </p:nvCxnSpPr>
          <p:spPr>
            <a:xfrm>
              <a:off x="4452085" y="4403409"/>
              <a:ext cx="0" cy="25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Connecteur droit 196"/>
            <p:cNvCxnSpPr/>
            <p:nvPr/>
          </p:nvCxnSpPr>
          <p:spPr>
            <a:xfrm>
              <a:off x="4761213" y="4403409"/>
              <a:ext cx="0" cy="25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Connecteur droit 197"/>
            <p:cNvCxnSpPr/>
            <p:nvPr/>
          </p:nvCxnSpPr>
          <p:spPr>
            <a:xfrm>
              <a:off x="5379466" y="4403409"/>
              <a:ext cx="0" cy="25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necteur droit 198"/>
            <p:cNvCxnSpPr/>
            <p:nvPr/>
          </p:nvCxnSpPr>
          <p:spPr>
            <a:xfrm>
              <a:off x="5070341" y="4403409"/>
              <a:ext cx="0" cy="25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ZoneTexte 202"/>
            <p:cNvSpPr txBox="1"/>
            <p:nvPr/>
          </p:nvSpPr>
          <p:spPr>
            <a:xfrm>
              <a:off x="4261224" y="2864768"/>
              <a:ext cx="53251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U2OS</a:t>
              </a:r>
            </a:p>
          </p:txBody>
        </p:sp>
      </p:grpSp>
      <p:sp>
        <p:nvSpPr>
          <p:cNvPr id="231" name="ZoneTexte 230"/>
          <p:cNvSpPr txBox="1"/>
          <p:nvPr/>
        </p:nvSpPr>
        <p:spPr>
          <a:xfrm>
            <a:off x="196007" y="4480112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232" name="ZoneTexte 231"/>
          <p:cNvSpPr txBox="1"/>
          <p:nvPr/>
        </p:nvSpPr>
        <p:spPr>
          <a:xfrm>
            <a:off x="4273453" y="4513363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D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4394318" y="4652027"/>
            <a:ext cx="1943010" cy="1906472"/>
            <a:chOff x="4384113" y="5074337"/>
            <a:chExt cx="1943010" cy="1906472"/>
          </a:xfrm>
        </p:grpSpPr>
        <p:sp>
          <p:nvSpPr>
            <p:cNvPr id="137" name="Rectangle 81"/>
            <p:cNvSpPr>
              <a:spLocks noChangeArrowheads="1"/>
            </p:cNvSpPr>
            <p:nvPr/>
          </p:nvSpPr>
          <p:spPr bwMode="auto">
            <a:xfrm>
              <a:off x="4785545" y="5327018"/>
              <a:ext cx="0" cy="1339813"/>
            </a:xfrm>
            <a:prstGeom prst="rect">
              <a:avLst/>
            </a:prstGeom>
            <a:solidFill>
              <a:srgbClr val="868686"/>
            </a:solidFill>
            <a:ln w="7938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" name="Freeform 136"/>
            <p:cNvSpPr>
              <a:spLocks/>
            </p:cNvSpPr>
            <p:nvPr/>
          </p:nvSpPr>
          <p:spPr bwMode="auto">
            <a:xfrm>
              <a:off x="4855309" y="5143043"/>
              <a:ext cx="39352" cy="34228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42" y="42"/>
                </a:cxn>
                <a:cxn ang="0">
                  <a:pos x="0" y="42"/>
                </a:cxn>
                <a:cxn ang="0">
                  <a:pos x="21" y="0"/>
                </a:cxn>
              </a:cxnLst>
              <a:rect l="0" t="0" r="r" b="b"/>
              <a:pathLst>
                <a:path w="42" h="42">
                  <a:moveTo>
                    <a:pt x="21" y="0"/>
                  </a:moveTo>
                  <a:lnTo>
                    <a:pt x="42" y="42"/>
                  </a:lnTo>
                  <a:lnTo>
                    <a:pt x="0" y="4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6" name="Freeform 137"/>
            <p:cNvSpPr>
              <a:spLocks noEditPoints="1"/>
            </p:cNvSpPr>
            <p:nvPr/>
          </p:nvSpPr>
          <p:spPr bwMode="auto">
            <a:xfrm>
              <a:off x="4852499" y="5141412"/>
              <a:ext cx="44973" cy="38304"/>
            </a:xfrm>
            <a:custGeom>
              <a:avLst/>
              <a:gdLst/>
              <a:ahLst/>
              <a:cxnLst>
                <a:cxn ang="0">
                  <a:pos x="65" y="5"/>
                </a:cxn>
                <a:cxn ang="0">
                  <a:pos x="72" y="0"/>
                </a:cxn>
                <a:cxn ang="0">
                  <a:pos x="80" y="5"/>
                </a:cxn>
                <a:cxn ang="0">
                  <a:pos x="144" y="133"/>
                </a:cxn>
                <a:cxn ang="0">
                  <a:pos x="143" y="141"/>
                </a:cxn>
                <a:cxn ang="0">
                  <a:pos x="136" y="144"/>
                </a:cxn>
                <a:cxn ang="0">
                  <a:pos x="8" y="144"/>
                </a:cxn>
                <a:cxn ang="0">
                  <a:pos x="2" y="141"/>
                </a:cxn>
                <a:cxn ang="0">
                  <a:pos x="1" y="133"/>
                </a:cxn>
                <a:cxn ang="0">
                  <a:pos x="65" y="5"/>
                </a:cxn>
                <a:cxn ang="0">
                  <a:pos x="16" y="140"/>
                </a:cxn>
                <a:cxn ang="0">
                  <a:pos x="8" y="128"/>
                </a:cxn>
                <a:cxn ang="0">
                  <a:pos x="136" y="128"/>
                </a:cxn>
                <a:cxn ang="0">
                  <a:pos x="129" y="140"/>
                </a:cxn>
                <a:cxn ang="0">
                  <a:pos x="65" y="12"/>
                </a:cxn>
                <a:cxn ang="0">
                  <a:pos x="80" y="12"/>
                </a:cxn>
                <a:cxn ang="0">
                  <a:pos x="16" y="140"/>
                </a:cxn>
              </a:cxnLst>
              <a:rect l="0" t="0" r="r" b="b"/>
              <a:pathLst>
                <a:path w="145" h="144">
                  <a:moveTo>
                    <a:pt x="65" y="5"/>
                  </a:moveTo>
                  <a:cubicBezTo>
                    <a:pt x="67" y="2"/>
                    <a:pt x="69" y="0"/>
                    <a:pt x="72" y="0"/>
                  </a:cubicBezTo>
                  <a:cubicBezTo>
                    <a:pt x="75" y="0"/>
                    <a:pt x="78" y="2"/>
                    <a:pt x="80" y="5"/>
                  </a:cubicBezTo>
                  <a:lnTo>
                    <a:pt x="144" y="133"/>
                  </a:lnTo>
                  <a:cubicBezTo>
                    <a:pt x="145" y="135"/>
                    <a:pt x="145" y="138"/>
                    <a:pt x="143" y="141"/>
                  </a:cubicBezTo>
                  <a:cubicBezTo>
                    <a:pt x="142" y="143"/>
                    <a:pt x="139" y="144"/>
                    <a:pt x="136" y="144"/>
                  </a:cubicBezTo>
                  <a:lnTo>
                    <a:pt x="8" y="144"/>
                  </a:lnTo>
                  <a:cubicBezTo>
                    <a:pt x="6" y="144"/>
                    <a:pt x="3" y="143"/>
                    <a:pt x="2" y="141"/>
                  </a:cubicBezTo>
                  <a:cubicBezTo>
                    <a:pt x="0" y="138"/>
                    <a:pt x="0" y="135"/>
                    <a:pt x="1" y="133"/>
                  </a:cubicBezTo>
                  <a:lnTo>
                    <a:pt x="65" y="5"/>
                  </a:lnTo>
                  <a:close/>
                  <a:moveTo>
                    <a:pt x="16" y="140"/>
                  </a:moveTo>
                  <a:lnTo>
                    <a:pt x="8" y="128"/>
                  </a:lnTo>
                  <a:lnTo>
                    <a:pt x="136" y="128"/>
                  </a:lnTo>
                  <a:lnTo>
                    <a:pt x="129" y="140"/>
                  </a:lnTo>
                  <a:lnTo>
                    <a:pt x="65" y="12"/>
                  </a:lnTo>
                  <a:lnTo>
                    <a:pt x="80" y="12"/>
                  </a:lnTo>
                  <a:lnTo>
                    <a:pt x="16" y="140"/>
                  </a:ln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" name="Rectangle 138"/>
            <p:cNvSpPr>
              <a:spLocks noChangeArrowheads="1"/>
            </p:cNvSpPr>
            <p:nvPr/>
          </p:nvSpPr>
          <p:spPr bwMode="auto">
            <a:xfrm>
              <a:off x="4936161" y="5074337"/>
              <a:ext cx="41197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Control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" name="Freeform 140"/>
            <p:cNvSpPr>
              <a:spLocks/>
            </p:cNvSpPr>
            <p:nvPr/>
          </p:nvSpPr>
          <p:spPr bwMode="auto">
            <a:xfrm>
              <a:off x="4855309" y="5262585"/>
              <a:ext cx="39352" cy="34228"/>
            </a:xfrm>
            <a:custGeom>
              <a:avLst/>
              <a:gdLst/>
              <a:ahLst/>
              <a:cxnLst>
                <a:cxn ang="0">
                  <a:pos x="21" y="42"/>
                </a:cxn>
                <a:cxn ang="0">
                  <a:pos x="0" y="21"/>
                </a:cxn>
                <a:cxn ang="0">
                  <a:pos x="21" y="0"/>
                </a:cxn>
                <a:cxn ang="0">
                  <a:pos x="42" y="21"/>
                </a:cxn>
                <a:cxn ang="0">
                  <a:pos x="21" y="42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42" y="21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" name="Freeform 141"/>
            <p:cNvSpPr>
              <a:spLocks noEditPoints="1"/>
            </p:cNvSpPr>
            <p:nvPr/>
          </p:nvSpPr>
          <p:spPr bwMode="auto">
            <a:xfrm>
              <a:off x="4852499" y="5260140"/>
              <a:ext cx="44973" cy="39119"/>
            </a:xfrm>
            <a:custGeom>
              <a:avLst/>
              <a:gdLst/>
              <a:ahLst/>
              <a:cxnLst>
                <a:cxn ang="0">
                  <a:pos x="78" y="142"/>
                </a:cxn>
                <a:cxn ang="0">
                  <a:pos x="67" y="142"/>
                </a:cxn>
                <a:cxn ang="0">
                  <a:pos x="3" y="78"/>
                </a:cxn>
                <a:cxn ang="0">
                  <a:pos x="3" y="67"/>
                </a:cxn>
                <a:cxn ang="0">
                  <a:pos x="67" y="3"/>
                </a:cxn>
                <a:cxn ang="0">
                  <a:pos x="78" y="3"/>
                </a:cxn>
                <a:cxn ang="0">
                  <a:pos x="142" y="67"/>
                </a:cxn>
                <a:cxn ang="0">
                  <a:pos x="142" y="78"/>
                </a:cxn>
                <a:cxn ang="0">
                  <a:pos x="78" y="142"/>
                </a:cxn>
                <a:cxn ang="0">
                  <a:pos x="131" y="67"/>
                </a:cxn>
                <a:cxn ang="0">
                  <a:pos x="131" y="78"/>
                </a:cxn>
                <a:cxn ang="0">
                  <a:pos x="67" y="14"/>
                </a:cxn>
                <a:cxn ang="0">
                  <a:pos x="78" y="14"/>
                </a:cxn>
                <a:cxn ang="0">
                  <a:pos x="14" y="78"/>
                </a:cxn>
                <a:cxn ang="0">
                  <a:pos x="14" y="67"/>
                </a:cxn>
                <a:cxn ang="0">
                  <a:pos x="78" y="131"/>
                </a:cxn>
                <a:cxn ang="0">
                  <a:pos x="67" y="131"/>
                </a:cxn>
                <a:cxn ang="0">
                  <a:pos x="131" y="67"/>
                </a:cxn>
              </a:cxnLst>
              <a:rect l="0" t="0" r="r" b="b"/>
              <a:pathLst>
                <a:path w="145" h="145">
                  <a:moveTo>
                    <a:pt x="78" y="142"/>
                  </a:moveTo>
                  <a:cubicBezTo>
                    <a:pt x="75" y="145"/>
                    <a:pt x="70" y="145"/>
                    <a:pt x="67" y="142"/>
                  </a:cubicBezTo>
                  <a:lnTo>
                    <a:pt x="3" y="78"/>
                  </a:lnTo>
                  <a:cubicBezTo>
                    <a:pt x="0" y="75"/>
                    <a:pt x="0" y="70"/>
                    <a:pt x="3" y="67"/>
                  </a:cubicBezTo>
                  <a:lnTo>
                    <a:pt x="67" y="3"/>
                  </a:lnTo>
                  <a:cubicBezTo>
                    <a:pt x="70" y="0"/>
                    <a:pt x="75" y="0"/>
                    <a:pt x="78" y="3"/>
                  </a:cubicBezTo>
                  <a:lnTo>
                    <a:pt x="142" y="67"/>
                  </a:lnTo>
                  <a:cubicBezTo>
                    <a:pt x="145" y="70"/>
                    <a:pt x="145" y="75"/>
                    <a:pt x="142" y="78"/>
                  </a:cubicBezTo>
                  <a:lnTo>
                    <a:pt x="78" y="142"/>
                  </a:lnTo>
                  <a:close/>
                  <a:moveTo>
                    <a:pt x="131" y="67"/>
                  </a:moveTo>
                  <a:lnTo>
                    <a:pt x="131" y="78"/>
                  </a:lnTo>
                  <a:lnTo>
                    <a:pt x="67" y="14"/>
                  </a:lnTo>
                  <a:lnTo>
                    <a:pt x="78" y="14"/>
                  </a:lnTo>
                  <a:lnTo>
                    <a:pt x="14" y="78"/>
                  </a:lnTo>
                  <a:lnTo>
                    <a:pt x="14" y="67"/>
                  </a:lnTo>
                  <a:lnTo>
                    <a:pt x="78" y="131"/>
                  </a:lnTo>
                  <a:lnTo>
                    <a:pt x="67" y="131"/>
                  </a:lnTo>
                  <a:lnTo>
                    <a:pt x="131" y="67"/>
                  </a:ln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" name="Rectangle 142"/>
            <p:cNvSpPr>
              <a:spLocks noChangeArrowheads="1"/>
            </p:cNvSpPr>
            <p:nvPr/>
          </p:nvSpPr>
          <p:spPr bwMode="auto">
            <a:xfrm>
              <a:off x="4936161" y="5193880"/>
              <a:ext cx="546625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shCYR61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" name="Rectangle 144"/>
            <p:cNvSpPr>
              <a:spLocks noChangeArrowheads="1"/>
            </p:cNvSpPr>
            <p:nvPr/>
          </p:nvSpPr>
          <p:spPr bwMode="auto">
            <a:xfrm>
              <a:off x="4855309" y="5381312"/>
              <a:ext cx="39352" cy="3422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2" name="Freeform 145"/>
            <p:cNvSpPr>
              <a:spLocks noEditPoints="1"/>
            </p:cNvSpPr>
            <p:nvPr/>
          </p:nvSpPr>
          <p:spPr bwMode="auto">
            <a:xfrm>
              <a:off x="4852499" y="5379682"/>
              <a:ext cx="44973" cy="38304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136" y="0"/>
                </a:cxn>
                <a:cxn ang="0">
                  <a:pos x="144" y="8"/>
                </a:cxn>
                <a:cxn ang="0">
                  <a:pos x="144" y="136"/>
                </a:cxn>
                <a:cxn ang="0">
                  <a:pos x="136" y="144"/>
                </a:cxn>
                <a:cxn ang="0">
                  <a:pos x="8" y="144"/>
                </a:cxn>
                <a:cxn ang="0">
                  <a:pos x="0" y="136"/>
                </a:cxn>
                <a:cxn ang="0">
                  <a:pos x="0" y="8"/>
                </a:cxn>
                <a:cxn ang="0">
                  <a:pos x="16" y="136"/>
                </a:cxn>
                <a:cxn ang="0">
                  <a:pos x="8" y="128"/>
                </a:cxn>
                <a:cxn ang="0">
                  <a:pos x="136" y="128"/>
                </a:cxn>
                <a:cxn ang="0">
                  <a:pos x="128" y="136"/>
                </a:cxn>
                <a:cxn ang="0">
                  <a:pos x="128" y="8"/>
                </a:cxn>
                <a:cxn ang="0">
                  <a:pos x="136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136"/>
                </a:cxn>
              </a:cxnLst>
              <a:rect l="0" t="0" r="r" b="b"/>
              <a:pathLst>
                <a:path w="144" h="144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136"/>
                  </a:lnTo>
                  <a:cubicBezTo>
                    <a:pt x="144" y="141"/>
                    <a:pt x="141" y="144"/>
                    <a:pt x="136" y="144"/>
                  </a:cubicBezTo>
                  <a:lnTo>
                    <a:pt x="8" y="144"/>
                  </a:lnTo>
                  <a:cubicBezTo>
                    <a:pt x="4" y="144"/>
                    <a:pt x="0" y="141"/>
                    <a:pt x="0" y="136"/>
                  </a:cubicBezTo>
                  <a:lnTo>
                    <a:pt x="0" y="8"/>
                  </a:lnTo>
                  <a:close/>
                  <a:moveTo>
                    <a:pt x="16" y="136"/>
                  </a:moveTo>
                  <a:lnTo>
                    <a:pt x="8" y="128"/>
                  </a:lnTo>
                  <a:lnTo>
                    <a:pt x="136" y="128"/>
                  </a:lnTo>
                  <a:lnTo>
                    <a:pt x="128" y="136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36"/>
                  </a:ln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" name="Rectangle 146"/>
            <p:cNvSpPr>
              <a:spLocks noChangeArrowheads="1"/>
            </p:cNvSpPr>
            <p:nvPr/>
          </p:nvSpPr>
          <p:spPr bwMode="auto">
            <a:xfrm>
              <a:off x="4936161" y="5313422"/>
              <a:ext cx="63959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OE-CYR61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6" name="ZoneTexte 225"/>
            <p:cNvSpPr txBox="1"/>
            <p:nvPr/>
          </p:nvSpPr>
          <p:spPr>
            <a:xfrm>
              <a:off x="5232977" y="5809021"/>
              <a:ext cx="229678" cy="204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" name="ZoneTexte 226"/>
            <p:cNvSpPr txBox="1"/>
            <p:nvPr/>
          </p:nvSpPr>
          <p:spPr>
            <a:xfrm>
              <a:off x="5974744" y="5255216"/>
              <a:ext cx="229678" cy="204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ZoneTexte 227"/>
            <p:cNvSpPr txBox="1"/>
            <p:nvPr/>
          </p:nvSpPr>
          <p:spPr>
            <a:xfrm rot="16200000">
              <a:off x="4082327" y="5861081"/>
              <a:ext cx="825172" cy="221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Surface (A.U.)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3" name="Freeform 9"/>
            <p:cNvSpPr>
              <a:spLocks noEditPoints="1"/>
            </p:cNvSpPr>
            <p:nvPr/>
          </p:nvSpPr>
          <p:spPr bwMode="auto">
            <a:xfrm>
              <a:off x="4769173" y="5322277"/>
              <a:ext cx="18574" cy="1330801"/>
            </a:xfrm>
            <a:custGeom>
              <a:avLst/>
              <a:gdLst/>
              <a:ahLst/>
              <a:cxnLst>
                <a:cxn ang="0">
                  <a:pos x="0" y="1006"/>
                </a:cxn>
                <a:cxn ang="0">
                  <a:pos x="13" y="1006"/>
                </a:cxn>
                <a:cxn ang="0">
                  <a:pos x="13" y="1010"/>
                </a:cxn>
                <a:cxn ang="0">
                  <a:pos x="0" y="1010"/>
                </a:cxn>
                <a:cxn ang="0">
                  <a:pos x="0" y="1006"/>
                </a:cxn>
                <a:cxn ang="0">
                  <a:pos x="0" y="894"/>
                </a:cxn>
                <a:cxn ang="0">
                  <a:pos x="13" y="894"/>
                </a:cxn>
                <a:cxn ang="0">
                  <a:pos x="13" y="897"/>
                </a:cxn>
                <a:cxn ang="0">
                  <a:pos x="0" y="897"/>
                </a:cxn>
                <a:cxn ang="0">
                  <a:pos x="0" y="894"/>
                </a:cxn>
                <a:cxn ang="0">
                  <a:pos x="0" y="784"/>
                </a:cxn>
                <a:cxn ang="0">
                  <a:pos x="13" y="784"/>
                </a:cxn>
                <a:cxn ang="0">
                  <a:pos x="13" y="787"/>
                </a:cxn>
                <a:cxn ang="0">
                  <a:pos x="0" y="787"/>
                </a:cxn>
                <a:cxn ang="0">
                  <a:pos x="0" y="784"/>
                </a:cxn>
                <a:cxn ang="0">
                  <a:pos x="0" y="671"/>
                </a:cxn>
                <a:cxn ang="0">
                  <a:pos x="13" y="671"/>
                </a:cxn>
                <a:cxn ang="0">
                  <a:pos x="13" y="674"/>
                </a:cxn>
                <a:cxn ang="0">
                  <a:pos x="0" y="674"/>
                </a:cxn>
                <a:cxn ang="0">
                  <a:pos x="0" y="671"/>
                </a:cxn>
                <a:cxn ang="0">
                  <a:pos x="0" y="558"/>
                </a:cxn>
                <a:cxn ang="0">
                  <a:pos x="13" y="558"/>
                </a:cxn>
                <a:cxn ang="0">
                  <a:pos x="13" y="561"/>
                </a:cxn>
                <a:cxn ang="0">
                  <a:pos x="0" y="561"/>
                </a:cxn>
                <a:cxn ang="0">
                  <a:pos x="0" y="558"/>
                </a:cxn>
                <a:cxn ang="0">
                  <a:pos x="0" y="448"/>
                </a:cxn>
                <a:cxn ang="0">
                  <a:pos x="13" y="448"/>
                </a:cxn>
                <a:cxn ang="0">
                  <a:pos x="13" y="451"/>
                </a:cxn>
                <a:cxn ang="0">
                  <a:pos x="0" y="451"/>
                </a:cxn>
                <a:cxn ang="0">
                  <a:pos x="0" y="448"/>
                </a:cxn>
                <a:cxn ang="0">
                  <a:pos x="0" y="335"/>
                </a:cxn>
                <a:cxn ang="0">
                  <a:pos x="13" y="335"/>
                </a:cxn>
                <a:cxn ang="0">
                  <a:pos x="13" y="339"/>
                </a:cxn>
                <a:cxn ang="0">
                  <a:pos x="0" y="339"/>
                </a:cxn>
                <a:cxn ang="0">
                  <a:pos x="0" y="335"/>
                </a:cxn>
                <a:cxn ang="0">
                  <a:pos x="0" y="222"/>
                </a:cxn>
                <a:cxn ang="0">
                  <a:pos x="13" y="222"/>
                </a:cxn>
                <a:cxn ang="0">
                  <a:pos x="13" y="226"/>
                </a:cxn>
                <a:cxn ang="0">
                  <a:pos x="0" y="226"/>
                </a:cxn>
                <a:cxn ang="0">
                  <a:pos x="0" y="222"/>
                </a:cxn>
                <a:cxn ang="0">
                  <a:pos x="0" y="113"/>
                </a:cxn>
                <a:cxn ang="0">
                  <a:pos x="13" y="113"/>
                </a:cxn>
                <a:cxn ang="0">
                  <a:pos x="13" y="116"/>
                </a:cxn>
                <a:cxn ang="0">
                  <a:pos x="0" y="116"/>
                </a:cxn>
                <a:cxn ang="0">
                  <a:pos x="0" y="113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3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3" h="1010">
                  <a:moveTo>
                    <a:pt x="0" y="1006"/>
                  </a:moveTo>
                  <a:lnTo>
                    <a:pt x="13" y="1006"/>
                  </a:lnTo>
                  <a:lnTo>
                    <a:pt x="13" y="1010"/>
                  </a:lnTo>
                  <a:lnTo>
                    <a:pt x="0" y="1010"/>
                  </a:lnTo>
                  <a:lnTo>
                    <a:pt x="0" y="1006"/>
                  </a:lnTo>
                  <a:close/>
                  <a:moveTo>
                    <a:pt x="0" y="894"/>
                  </a:moveTo>
                  <a:lnTo>
                    <a:pt x="13" y="894"/>
                  </a:lnTo>
                  <a:lnTo>
                    <a:pt x="13" y="897"/>
                  </a:lnTo>
                  <a:lnTo>
                    <a:pt x="0" y="897"/>
                  </a:lnTo>
                  <a:lnTo>
                    <a:pt x="0" y="894"/>
                  </a:lnTo>
                  <a:close/>
                  <a:moveTo>
                    <a:pt x="0" y="784"/>
                  </a:moveTo>
                  <a:lnTo>
                    <a:pt x="13" y="784"/>
                  </a:lnTo>
                  <a:lnTo>
                    <a:pt x="13" y="787"/>
                  </a:lnTo>
                  <a:lnTo>
                    <a:pt x="0" y="787"/>
                  </a:lnTo>
                  <a:lnTo>
                    <a:pt x="0" y="784"/>
                  </a:lnTo>
                  <a:close/>
                  <a:moveTo>
                    <a:pt x="0" y="671"/>
                  </a:moveTo>
                  <a:lnTo>
                    <a:pt x="13" y="671"/>
                  </a:lnTo>
                  <a:lnTo>
                    <a:pt x="13" y="674"/>
                  </a:lnTo>
                  <a:lnTo>
                    <a:pt x="0" y="674"/>
                  </a:lnTo>
                  <a:lnTo>
                    <a:pt x="0" y="671"/>
                  </a:lnTo>
                  <a:close/>
                  <a:moveTo>
                    <a:pt x="0" y="558"/>
                  </a:moveTo>
                  <a:lnTo>
                    <a:pt x="13" y="558"/>
                  </a:lnTo>
                  <a:lnTo>
                    <a:pt x="13" y="561"/>
                  </a:lnTo>
                  <a:lnTo>
                    <a:pt x="0" y="561"/>
                  </a:lnTo>
                  <a:lnTo>
                    <a:pt x="0" y="558"/>
                  </a:lnTo>
                  <a:close/>
                  <a:moveTo>
                    <a:pt x="0" y="448"/>
                  </a:moveTo>
                  <a:lnTo>
                    <a:pt x="13" y="448"/>
                  </a:lnTo>
                  <a:lnTo>
                    <a:pt x="13" y="451"/>
                  </a:lnTo>
                  <a:lnTo>
                    <a:pt x="0" y="451"/>
                  </a:lnTo>
                  <a:lnTo>
                    <a:pt x="0" y="448"/>
                  </a:lnTo>
                  <a:close/>
                  <a:moveTo>
                    <a:pt x="0" y="335"/>
                  </a:moveTo>
                  <a:lnTo>
                    <a:pt x="13" y="335"/>
                  </a:lnTo>
                  <a:lnTo>
                    <a:pt x="13" y="339"/>
                  </a:lnTo>
                  <a:lnTo>
                    <a:pt x="0" y="339"/>
                  </a:lnTo>
                  <a:lnTo>
                    <a:pt x="0" y="335"/>
                  </a:lnTo>
                  <a:close/>
                  <a:moveTo>
                    <a:pt x="0" y="222"/>
                  </a:moveTo>
                  <a:lnTo>
                    <a:pt x="13" y="222"/>
                  </a:lnTo>
                  <a:lnTo>
                    <a:pt x="13" y="226"/>
                  </a:lnTo>
                  <a:lnTo>
                    <a:pt x="0" y="226"/>
                  </a:lnTo>
                  <a:lnTo>
                    <a:pt x="0" y="222"/>
                  </a:lnTo>
                  <a:close/>
                  <a:moveTo>
                    <a:pt x="0" y="113"/>
                  </a:moveTo>
                  <a:lnTo>
                    <a:pt x="13" y="113"/>
                  </a:lnTo>
                  <a:lnTo>
                    <a:pt x="13" y="116"/>
                  </a:lnTo>
                  <a:lnTo>
                    <a:pt x="0" y="116"/>
                  </a:lnTo>
                  <a:lnTo>
                    <a:pt x="0" y="113"/>
                  </a:lnTo>
                  <a:close/>
                  <a:moveTo>
                    <a:pt x="0" y="0"/>
                  </a:moveTo>
                  <a:lnTo>
                    <a:pt x="13" y="0"/>
                  </a:lnTo>
                  <a:lnTo>
                    <a:pt x="13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4763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7" name="Rectangle 63"/>
            <p:cNvSpPr>
              <a:spLocks noChangeArrowheads="1"/>
            </p:cNvSpPr>
            <p:nvPr/>
          </p:nvSpPr>
          <p:spPr bwMode="auto">
            <a:xfrm>
              <a:off x="4617040" y="6586153"/>
              <a:ext cx="126957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9" name="Rectangle 65"/>
            <p:cNvSpPr>
              <a:spLocks noChangeArrowheads="1"/>
            </p:cNvSpPr>
            <p:nvPr/>
          </p:nvSpPr>
          <p:spPr bwMode="auto">
            <a:xfrm>
              <a:off x="4617040" y="6289688"/>
              <a:ext cx="126957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1" name="Rectangle 67"/>
            <p:cNvSpPr>
              <a:spLocks noChangeArrowheads="1"/>
            </p:cNvSpPr>
            <p:nvPr/>
          </p:nvSpPr>
          <p:spPr bwMode="auto">
            <a:xfrm>
              <a:off x="4617040" y="5994540"/>
              <a:ext cx="126957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3" name="Rectangle 69"/>
            <p:cNvSpPr>
              <a:spLocks noChangeArrowheads="1"/>
            </p:cNvSpPr>
            <p:nvPr/>
          </p:nvSpPr>
          <p:spPr bwMode="auto">
            <a:xfrm>
              <a:off x="4617040" y="5700709"/>
              <a:ext cx="126957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5" name="Rectangle 71"/>
            <p:cNvSpPr>
              <a:spLocks noChangeArrowheads="1"/>
            </p:cNvSpPr>
            <p:nvPr/>
          </p:nvSpPr>
          <p:spPr bwMode="auto">
            <a:xfrm>
              <a:off x="4553561" y="5405561"/>
              <a:ext cx="190436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4787747" y="6647807"/>
              <a:ext cx="1493043" cy="5270"/>
            </a:xfrm>
            <a:prstGeom prst="rect">
              <a:avLst/>
            </a:prstGeom>
            <a:solidFill>
              <a:srgbClr val="868686"/>
            </a:solidFill>
            <a:ln w="4763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Freeform 11"/>
            <p:cNvSpPr>
              <a:spLocks noEditPoints="1"/>
            </p:cNvSpPr>
            <p:nvPr/>
          </p:nvSpPr>
          <p:spPr bwMode="auto">
            <a:xfrm>
              <a:off x="4786318" y="6650443"/>
              <a:ext cx="1495900" cy="1713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13"/>
                </a:cxn>
                <a:cxn ang="0">
                  <a:pos x="0" y="1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35" y="0"/>
                </a:cxn>
                <a:cxn ang="0">
                  <a:pos x="135" y="13"/>
                </a:cxn>
                <a:cxn ang="0">
                  <a:pos x="132" y="13"/>
                </a:cxn>
                <a:cxn ang="0">
                  <a:pos x="132" y="0"/>
                </a:cxn>
                <a:cxn ang="0">
                  <a:pos x="135" y="0"/>
                </a:cxn>
                <a:cxn ang="0">
                  <a:pos x="264" y="0"/>
                </a:cxn>
                <a:cxn ang="0">
                  <a:pos x="264" y="13"/>
                </a:cxn>
                <a:cxn ang="0">
                  <a:pos x="261" y="13"/>
                </a:cxn>
                <a:cxn ang="0">
                  <a:pos x="261" y="0"/>
                </a:cxn>
                <a:cxn ang="0">
                  <a:pos x="264" y="0"/>
                </a:cxn>
                <a:cxn ang="0">
                  <a:pos x="396" y="0"/>
                </a:cxn>
                <a:cxn ang="0">
                  <a:pos x="396" y="13"/>
                </a:cxn>
                <a:cxn ang="0">
                  <a:pos x="393" y="13"/>
                </a:cxn>
                <a:cxn ang="0">
                  <a:pos x="393" y="0"/>
                </a:cxn>
                <a:cxn ang="0">
                  <a:pos x="396" y="0"/>
                </a:cxn>
                <a:cxn ang="0">
                  <a:pos x="525" y="0"/>
                </a:cxn>
                <a:cxn ang="0">
                  <a:pos x="525" y="13"/>
                </a:cxn>
                <a:cxn ang="0">
                  <a:pos x="522" y="13"/>
                </a:cxn>
                <a:cxn ang="0">
                  <a:pos x="522" y="0"/>
                </a:cxn>
                <a:cxn ang="0">
                  <a:pos x="525" y="0"/>
                </a:cxn>
                <a:cxn ang="0">
                  <a:pos x="657" y="0"/>
                </a:cxn>
                <a:cxn ang="0">
                  <a:pos x="657" y="13"/>
                </a:cxn>
                <a:cxn ang="0">
                  <a:pos x="654" y="13"/>
                </a:cxn>
                <a:cxn ang="0">
                  <a:pos x="654" y="0"/>
                </a:cxn>
                <a:cxn ang="0">
                  <a:pos x="657" y="0"/>
                </a:cxn>
                <a:cxn ang="0">
                  <a:pos x="786" y="0"/>
                </a:cxn>
                <a:cxn ang="0">
                  <a:pos x="786" y="13"/>
                </a:cxn>
                <a:cxn ang="0">
                  <a:pos x="783" y="13"/>
                </a:cxn>
                <a:cxn ang="0">
                  <a:pos x="783" y="0"/>
                </a:cxn>
                <a:cxn ang="0">
                  <a:pos x="786" y="0"/>
                </a:cxn>
                <a:cxn ang="0">
                  <a:pos x="915" y="0"/>
                </a:cxn>
                <a:cxn ang="0">
                  <a:pos x="915" y="13"/>
                </a:cxn>
                <a:cxn ang="0">
                  <a:pos x="912" y="13"/>
                </a:cxn>
                <a:cxn ang="0">
                  <a:pos x="912" y="0"/>
                </a:cxn>
                <a:cxn ang="0">
                  <a:pos x="915" y="0"/>
                </a:cxn>
                <a:cxn ang="0">
                  <a:pos x="1047" y="0"/>
                </a:cxn>
                <a:cxn ang="0">
                  <a:pos x="1047" y="13"/>
                </a:cxn>
                <a:cxn ang="0">
                  <a:pos x="1044" y="13"/>
                </a:cxn>
                <a:cxn ang="0">
                  <a:pos x="1044" y="0"/>
                </a:cxn>
                <a:cxn ang="0">
                  <a:pos x="1047" y="0"/>
                </a:cxn>
              </a:cxnLst>
              <a:rect l="0" t="0" r="r" b="b"/>
              <a:pathLst>
                <a:path w="1047" h="13">
                  <a:moveTo>
                    <a:pt x="3" y="0"/>
                  </a:moveTo>
                  <a:lnTo>
                    <a:pt x="3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3" y="0"/>
                  </a:lnTo>
                  <a:close/>
                  <a:moveTo>
                    <a:pt x="135" y="0"/>
                  </a:moveTo>
                  <a:lnTo>
                    <a:pt x="135" y="13"/>
                  </a:lnTo>
                  <a:lnTo>
                    <a:pt x="132" y="13"/>
                  </a:lnTo>
                  <a:lnTo>
                    <a:pt x="132" y="0"/>
                  </a:lnTo>
                  <a:lnTo>
                    <a:pt x="135" y="0"/>
                  </a:lnTo>
                  <a:close/>
                  <a:moveTo>
                    <a:pt x="264" y="0"/>
                  </a:moveTo>
                  <a:lnTo>
                    <a:pt x="264" y="13"/>
                  </a:lnTo>
                  <a:lnTo>
                    <a:pt x="261" y="13"/>
                  </a:lnTo>
                  <a:lnTo>
                    <a:pt x="261" y="0"/>
                  </a:lnTo>
                  <a:lnTo>
                    <a:pt x="264" y="0"/>
                  </a:lnTo>
                  <a:close/>
                  <a:moveTo>
                    <a:pt x="396" y="0"/>
                  </a:moveTo>
                  <a:lnTo>
                    <a:pt x="396" y="13"/>
                  </a:lnTo>
                  <a:lnTo>
                    <a:pt x="393" y="13"/>
                  </a:lnTo>
                  <a:lnTo>
                    <a:pt x="393" y="0"/>
                  </a:lnTo>
                  <a:lnTo>
                    <a:pt x="396" y="0"/>
                  </a:lnTo>
                  <a:close/>
                  <a:moveTo>
                    <a:pt x="525" y="0"/>
                  </a:moveTo>
                  <a:lnTo>
                    <a:pt x="525" y="13"/>
                  </a:lnTo>
                  <a:lnTo>
                    <a:pt x="522" y="13"/>
                  </a:lnTo>
                  <a:lnTo>
                    <a:pt x="522" y="0"/>
                  </a:lnTo>
                  <a:lnTo>
                    <a:pt x="525" y="0"/>
                  </a:lnTo>
                  <a:close/>
                  <a:moveTo>
                    <a:pt x="657" y="0"/>
                  </a:moveTo>
                  <a:lnTo>
                    <a:pt x="657" y="13"/>
                  </a:lnTo>
                  <a:lnTo>
                    <a:pt x="654" y="13"/>
                  </a:lnTo>
                  <a:lnTo>
                    <a:pt x="654" y="0"/>
                  </a:lnTo>
                  <a:lnTo>
                    <a:pt x="657" y="0"/>
                  </a:lnTo>
                  <a:close/>
                  <a:moveTo>
                    <a:pt x="786" y="0"/>
                  </a:moveTo>
                  <a:lnTo>
                    <a:pt x="786" y="13"/>
                  </a:lnTo>
                  <a:lnTo>
                    <a:pt x="783" y="13"/>
                  </a:lnTo>
                  <a:lnTo>
                    <a:pt x="783" y="0"/>
                  </a:lnTo>
                  <a:lnTo>
                    <a:pt x="786" y="0"/>
                  </a:lnTo>
                  <a:close/>
                  <a:moveTo>
                    <a:pt x="915" y="0"/>
                  </a:moveTo>
                  <a:lnTo>
                    <a:pt x="915" y="13"/>
                  </a:lnTo>
                  <a:lnTo>
                    <a:pt x="912" y="13"/>
                  </a:lnTo>
                  <a:lnTo>
                    <a:pt x="912" y="0"/>
                  </a:lnTo>
                  <a:lnTo>
                    <a:pt x="915" y="0"/>
                  </a:lnTo>
                  <a:close/>
                  <a:moveTo>
                    <a:pt x="1047" y="0"/>
                  </a:moveTo>
                  <a:lnTo>
                    <a:pt x="1047" y="13"/>
                  </a:lnTo>
                  <a:lnTo>
                    <a:pt x="1044" y="13"/>
                  </a:lnTo>
                  <a:lnTo>
                    <a:pt x="1044" y="0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rgbClr val="868686"/>
            </a:solidFill>
            <a:ln w="4763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" name="Freeform 12"/>
            <p:cNvSpPr>
              <a:spLocks noEditPoints="1"/>
            </p:cNvSpPr>
            <p:nvPr/>
          </p:nvSpPr>
          <p:spPr bwMode="auto">
            <a:xfrm>
              <a:off x="4963483" y="6484422"/>
              <a:ext cx="27147" cy="47434"/>
            </a:xfrm>
            <a:custGeom>
              <a:avLst/>
              <a:gdLst/>
              <a:ahLst/>
              <a:cxnLst>
                <a:cxn ang="0">
                  <a:pos x="9" y="36"/>
                </a:cxn>
                <a:cxn ang="0">
                  <a:pos x="9" y="18"/>
                </a:cxn>
                <a:cxn ang="0">
                  <a:pos x="9" y="0"/>
                </a:cxn>
                <a:cxn ang="0">
                  <a:pos x="9" y="36"/>
                </a:cxn>
                <a:cxn ang="0">
                  <a:pos x="0" y="36"/>
                </a:cxn>
                <a:cxn ang="0">
                  <a:pos x="19" y="36"/>
                </a:cxn>
                <a:cxn ang="0">
                  <a:pos x="0" y="36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36">
                  <a:moveTo>
                    <a:pt x="9" y="36"/>
                  </a:moveTo>
                  <a:lnTo>
                    <a:pt x="9" y="18"/>
                  </a:lnTo>
                  <a:lnTo>
                    <a:pt x="9" y="0"/>
                  </a:lnTo>
                  <a:lnTo>
                    <a:pt x="9" y="36"/>
                  </a:lnTo>
                  <a:close/>
                  <a:moveTo>
                    <a:pt x="0" y="36"/>
                  </a:moveTo>
                  <a:lnTo>
                    <a:pt x="19" y="36"/>
                  </a:lnTo>
                  <a:lnTo>
                    <a:pt x="0" y="36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Freeform 13"/>
            <p:cNvSpPr>
              <a:spLocks noEditPoints="1"/>
            </p:cNvSpPr>
            <p:nvPr/>
          </p:nvSpPr>
          <p:spPr bwMode="auto">
            <a:xfrm>
              <a:off x="4963483" y="6483104"/>
              <a:ext cx="27147" cy="50070"/>
            </a:xfrm>
            <a:custGeom>
              <a:avLst/>
              <a:gdLst/>
              <a:ahLst/>
              <a:cxnLst>
                <a:cxn ang="0">
                  <a:pos x="8" y="37"/>
                </a:cxn>
                <a:cxn ang="0">
                  <a:pos x="8" y="19"/>
                </a:cxn>
                <a:cxn ang="0">
                  <a:pos x="8" y="1"/>
                </a:cxn>
                <a:cxn ang="0">
                  <a:pos x="11" y="1"/>
                </a:cxn>
                <a:cxn ang="0">
                  <a:pos x="11" y="19"/>
                </a:cxn>
                <a:cxn ang="0">
                  <a:pos x="11" y="37"/>
                </a:cxn>
                <a:cxn ang="0">
                  <a:pos x="8" y="37"/>
                </a:cxn>
                <a:cxn ang="0">
                  <a:pos x="0" y="35"/>
                </a:cxn>
                <a:cxn ang="0">
                  <a:pos x="19" y="35"/>
                </a:cxn>
                <a:cxn ang="0">
                  <a:pos x="19" y="38"/>
                </a:cxn>
                <a:cxn ang="0">
                  <a:pos x="0" y="38"/>
                </a:cxn>
                <a:cxn ang="0">
                  <a:pos x="0" y="35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38">
                  <a:moveTo>
                    <a:pt x="8" y="37"/>
                  </a:moveTo>
                  <a:lnTo>
                    <a:pt x="8" y="19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1" y="19"/>
                  </a:lnTo>
                  <a:lnTo>
                    <a:pt x="11" y="37"/>
                  </a:lnTo>
                  <a:lnTo>
                    <a:pt x="8" y="37"/>
                  </a:lnTo>
                  <a:close/>
                  <a:moveTo>
                    <a:pt x="0" y="35"/>
                  </a:moveTo>
                  <a:lnTo>
                    <a:pt x="19" y="35"/>
                  </a:lnTo>
                  <a:lnTo>
                    <a:pt x="19" y="38"/>
                  </a:lnTo>
                  <a:lnTo>
                    <a:pt x="0" y="38"/>
                  </a:lnTo>
                  <a:lnTo>
                    <a:pt x="0" y="35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8" name="Freeform 14"/>
            <p:cNvSpPr>
              <a:spLocks noEditPoints="1"/>
            </p:cNvSpPr>
            <p:nvPr/>
          </p:nvSpPr>
          <p:spPr bwMode="auto">
            <a:xfrm>
              <a:off x="5152078" y="6394823"/>
              <a:ext cx="27147" cy="64564"/>
            </a:xfrm>
            <a:custGeom>
              <a:avLst/>
              <a:gdLst/>
              <a:ahLst/>
              <a:cxnLst>
                <a:cxn ang="0">
                  <a:pos x="10" y="49"/>
                </a:cxn>
                <a:cxn ang="0">
                  <a:pos x="10" y="25"/>
                </a:cxn>
                <a:cxn ang="0">
                  <a:pos x="10" y="0"/>
                </a:cxn>
                <a:cxn ang="0">
                  <a:pos x="10" y="49"/>
                </a:cxn>
                <a:cxn ang="0">
                  <a:pos x="0" y="49"/>
                </a:cxn>
                <a:cxn ang="0">
                  <a:pos x="19" y="49"/>
                </a:cxn>
                <a:cxn ang="0">
                  <a:pos x="0" y="49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49">
                  <a:moveTo>
                    <a:pt x="10" y="49"/>
                  </a:moveTo>
                  <a:lnTo>
                    <a:pt x="10" y="25"/>
                  </a:lnTo>
                  <a:lnTo>
                    <a:pt x="10" y="0"/>
                  </a:lnTo>
                  <a:lnTo>
                    <a:pt x="10" y="49"/>
                  </a:lnTo>
                  <a:close/>
                  <a:moveTo>
                    <a:pt x="0" y="49"/>
                  </a:moveTo>
                  <a:lnTo>
                    <a:pt x="19" y="49"/>
                  </a:lnTo>
                  <a:lnTo>
                    <a:pt x="0" y="49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Freeform 15"/>
            <p:cNvSpPr>
              <a:spLocks noEditPoints="1"/>
            </p:cNvSpPr>
            <p:nvPr/>
          </p:nvSpPr>
          <p:spPr bwMode="auto">
            <a:xfrm>
              <a:off x="5152078" y="6393505"/>
              <a:ext cx="27147" cy="67199"/>
            </a:xfrm>
            <a:custGeom>
              <a:avLst/>
              <a:gdLst/>
              <a:ahLst/>
              <a:cxnLst>
                <a:cxn ang="0">
                  <a:pos x="8" y="50"/>
                </a:cxn>
                <a:cxn ang="0">
                  <a:pos x="8" y="26"/>
                </a:cxn>
                <a:cxn ang="0">
                  <a:pos x="8" y="1"/>
                </a:cxn>
                <a:cxn ang="0">
                  <a:pos x="11" y="1"/>
                </a:cxn>
                <a:cxn ang="0">
                  <a:pos x="11" y="26"/>
                </a:cxn>
                <a:cxn ang="0">
                  <a:pos x="11" y="50"/>
                </a:cxn>
                <a:cxn ang="0">
                  <a:pos x="8" y="50"/>
                </a:cxn>
                <a:cxn ang="0">
                  <a:pos x="0" y="48"/>
                </a:cxn>
                <a:cxn ang="0">
                  <a:pos x="19" y="48"/>
                </a:cxn>
                <a:cxn ang="0">
                  <a:pos x="19" y="51"/>
                </a:cxn>
                <a:cxn ang="0">
                  <a:pos x="0" y="51"/>
                </a:cxn>
                <a:cxn ang="0">
                  <a:pos x="0" y="48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51">
                  <a:moveTo>
                    <a:pt x="8" y="50"/>
                  </a:moveTo>
                  <a:lnTo>
                    <a:pt x="8" y="26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1" y="26"/>
                  </a:lnTo>
                  <a:lnTo>
                    <a:pt x="11" y="50"/>
                  </a:lnTo>
                  <a:lnTo>
                    <a:pt x="8" y="50"/>
                  </a:lnTo>
                  <a:close/>
                  <a:moveTo>
                    <a:pt x="0" y="48"/>
                  </a:moveTo>
                  <a:lnTo>
                    <a:pt x="19" y="48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48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Freeform 16"/>
            <p:cNvSpPr>
              <a:spLocks noEditPoints="1"/>
            </p:cNvSpPr>
            <p:nvPr/>
          </p:nvSpPr>
          <p:spPr bwMode="auto">
            <a:xfrm>
              <a:off x="5336387" y="6340800"/>
              <a:ext cx="27147" cy="92234"/>
            </a:xfrm>
            <a:custGeom>
              <a:avLst/>
              <a:gdLst/>
              <a:ahLst/>
              <a:cxnLst>
                <a:cxn ang="0">
                  <a:pos x="9" y="70"/>
                </a:cxn>
                <a:cxn ang="0">
                  <a:pos x="9" y="35"/>
                </a:cxn>
                <a:cxn ang="0">
                  <a:pos x="9" y="0"/>
                </a:cxn>
                <a:cxn ang="0">
                  <a:pos x="9" y="70"/>
                </a:cxn>
                <a:cxn ang="0">
                  <a:pos x="0" y="70"/>
                </a:cxn>
                <a:cxn ang="0">
                  <a:pos x="19" y="70"/>
                </a:cxn>
                <a:cxn ang="0">
                  <a:pos x="0" y="70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70">
                  <a:moveTo>
                    <a:pt x="9" y="70"/>
                  </a:moveTo>
                  <a:lnTo>
                    <a:pt x="9" y="35"/>
                  </a:lnTo>
                  <a:lnTo>
                    <a:pt x="9" y="0"/>
                  </a:lnTo>
                  <a:lnTo>
                    <a:pt x="9" y="70"/>
                  </a:lnTo>
                  <a:close/>
                  <a:moveTo>
                    <a:pt x="0" y="70"/>
                  </a:moveTo>
                  <a:lnTo>
                    <a:pt x="19" y="70"/>
                  </a:lnTo>
                  <a:lnTo>
                    <a:pt x="0" y="70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Freeform 17"/>
            <p:cNvSpPr>
              <a:spLocks noEditPoints="1"/>
            </p:cNvSpPr>
            <p:nvPr/>
          </p:nvSpPr>
          <p:spPr bwMode="auto">
            <a:xfrm>
              <a:off x="5336387" y="6338165"/>
              <a:ext cx="27147" cy="97504"/>
            </a:xfrm>
            <a:custGeom>
              <a:avLst/>
              <a:gdLst/>
              <a:ahLst/>
              <a:cxnLst>
                <a:cxn ang="0">
                  <a:pos x="8" y="72"/>
                </a:cxn>
                <a:cxn ang="0">
                  <a:pos x="8" y="37"/>
                </a:cxn>
                <a:cxn ang="0">
                  <a:pos x="8" y="2"/>
                </a:cxn>
                <a:cxn ang="0">
                  <a:pos x="11" y="2"/>
                </a:cxn>
                <a:cxn ang="0">
                  <a:pos x="11" y="37"/>
                </a:cxn>
                <a:cxn ang="0">
                  <a:pos x="11" y="72"/>
                </a:cxn>
                <a:cxn ang="0">
                  <a:pos x="8" y="72"/>
                </a:cxn>
                <a:cxn ang="0">
                  <a:pos x="0" y="71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0" y="74"/>
                </a:cxn>
                <a:cxn ang="0">
                  <a:pos x="0" y="71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74">
                  <a:moveTo>
                    <a:pt x="8" y="72"/>
                  </a:moveTo>
                  <a:lnTo>
                    <a:pt x="8" y="37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1" y="37"/>
                  </a:lnTo>
                  <a:lnTo>
                    <a:pt x="11" y="72"/>
                  </a:lnTo>
                  <a:lnTo>
                    <a:pt x="8" y="72"/>
                  </a:lnTo>
                  <a:close/>
                  <a:moveTo>
                    <a:pt x="0" y="71"/>
                  </a:moveTo>
                  <a:lnTo>
                    <a:pt x="19" y="71"/>
                  </a:lnTo>
                  <a:lnTo>
                    <a:pt x="19" y="74"/>
                  </a:lnTo>
                  <a:lnTo>
                    <a:pt x="0" y="74"/>
                  </a:lnTo>
                  <a:lnTo>
                    <a:pt x="0" y="71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Freeform 18"/>
            <p:cNvSpPr>
              <a:spLocks noEditPoints="1"/>
            </p:cNvSpPr>
            <p:nvPr/>
          </p:nvSpPr>
          <p:spPr bwMode="auto">
            <a:xfrm>
              <a:off x="6082194" y="5846691"/>
              <a:ext cx="27147" cy="200279"/>
            </a:xfrm>
            <a:custGeom>
              <a:avLst/>
              <a:gdLst/>
              <a:ahLst/>
              <a:cxnLst>
                <a:cxn ang="0">
                  <a:pos x="10" y="152"/>
                </a:cxn>
                <a:cxn ang="0">
                  <a:pos x="10" y="76"/>
                </a:cxn>
                <a:cxn ang="0">
                  <a:pos x="10" y="0"/>
                </a:cxn>
                <a:cxn ang="0">
                  <a:pos x="10" y="152"/>
                </a:cxn>
                <a:cxn ang="0">
                  <a:pos x="0" y="152"/>
                </a:cxn>
                <a:cxn ang="0">
                  <a:pos x="19" y="152"/>
                </a:cxn>
                <a:cxn ang="0">
                  <a:pos x="0" y="15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152">
                  <a:moveTo>
                    <a:pt x="10" y="152"/>
                  </a:moveTo>
                  <a:lnTo>
                    <a:pt x="10" y="76"/>
                  </a:lnTo>
                  <a:lnTo>
                    <a:pt x="10" y="0"/>
                  </a:lnTo>
                  <a:lnTo>
                    <a:pt x="10" y="152"/>
                  </a:lnTo>
                  <a:close/>
                  <a:moveTo>
                    <a:pt x="0" y="152"/>
                  </a:moveTo>
                  <a:lnTo>
                    <a:pt x="19" y="152"/>
                  </a:lnTo>
                  <a:lnTo>
                    <a:pt x="0" y="152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3" name="Freeform 19"/>
            <p:cNvSpPr>
              <a:spLocks noEditPoints="1"/>
            </p:cNvSpPr>
            <p:nvPr/>
          </p:nvSpPr>
          <p:spPr bwMode="auto">
            <a:xfrm>
              <a:off x="6082194" y="5845373"/>
              <a:ext cx="27147" cy="204232"/>
            </a:xfrm>
            <a:custGeom>
              <a:avLst/>
              <a:gdLst/>
              <a:ahLst/>
              <a:cxnLst>
                <a:cxn ang="0">
                  <a:pos x="8" y="153"/>
                </a:cxn>
                <a:cxn ang="0">
                  <a:pos x="8" y="77"/>
                </a:cxn>
                <a:cxn ang="0">
                  <a:pos x="8" y="1"/>
                </a:cxn>
                <a:cxn ang="0">
                  <a:pos x="11" y="1"/>
                </a:cxn>
                <a:cxn ang="0">
                  <a:pos x="11" y="77"/>
                </a:cxn>
                <a:cxn ang="0">
                  <a:pos x="11" y="153"/>
                </a:cxn>
                <a:cxn ang="0">
                  <a:pos x="8" y="153"/>
                </a:cxn>
                <a:cxn ang="0">
                  <a:pos x="0" y="151"/>
                </a:cxn>
                <a:cxn ang="0">
                  <a:pos x="19" y="151"/>
                </a:cxn>
                <a:cxn ang="0">
                  <a:pos x="19" y="155"/>
                </a:cxn>
                <a:cxn ang="0">
                  <a:pos x="0" y="155"/>
                </a:cxn>
                <a:cxn ang="0">
                  <a:pos x="0" y="151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155">
                  <a:moveTo>
                    <a:pt x="8" y="153"/>
                  </a:moveTo>
                  <a:lnTo>
                    <a:pt x="8" y="77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1" y="77"/>
                  </a:lnTo>
                  <a:lnTo>
                    <a:pt x="11" y="153"/>
                  </a:lnTo>
                  <a:lnTo>
                    <a:pt x="8" y="153"/>
                  </a:lnTo>
                  <a:close/>
                  <a:moveTo>
                    <a:pt x="0" y="151"/>
                  </a:moveTo>
                  <a:lnTo>
                    <a:pt x="19" y="151"/>
                  </a:lnTo>
                  <a:lnTo>
                    <a:pt x="19" y="155"/>
                  </a:lnTo>
                  <a:lnTo>
                    <a:pt x="0" y="155"/>
                  </a:lnTo>
                  <a:lnTo>
                    <a:pt x="0" y="151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4" name="Freeform 20"/>
            <p:cNvSpPr>
              <a:spLocks noEditPoints="1"/>
            </p:cNvSpPr>
            <p:nvPr/>
          </p:nvSpPr>
          <p:spPr bwMode="auto">
            <a:xfrm>
              <a:off x="4963483" y="6459387"/>
              <a:ext cx="27147" cy="80376"/>
            </a:xfrm>
            <a:custGeom>
              <a:avLst/>
              <a:gdLst/>
              <a:ahLst/>
              <a:cxnLst>
                <a:cxn ang="0">
                  <a:pos x="9" y="61"/>
                </a:cxn>
                <a:cxn ang="0">
                  <a:pos x="9" y="31"/>
                </a:cxn>
                <a:cxn ang="0">
                  <a:pos x="9" y="0"/>
                </a:cxn>
                <a:cxn ang="0">
                  <a:pos x="9" y="61"/>
                </a:cxn>
                <a:cxn ang="0">
                  <a:pos x="0" y="61"/>
                </a:cxn>
                <a:cxn ang="0">
                  <a:pos x="19" y="61"/>
                </a:cxn>
                <a:cxn ang="0">
                  <a:pos x="0" y="61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61">
                  <a:moveTo>
                    <a:pt x="9" y="61"/>
                  </a:moveTo>
                  <a:lnTo>
                    <a:pt x="9" y="31"/>
                  </a:lnTo>
                  <a:lnTo>
                    <a:pt x="9" y="0"/>
                  </a:lnTo>
                  <a:lnTo>
                    <a:pt x="9" y="61"/>
                  </a:lnTo>
                  <a:close/>
                  <a:moveTo>
                    <a:pt x="0" y="61"/>
                  </a:moveTo>
                  <a:lnTo>
                    <a:pt x="19" y="61"/>
                  </a:lnTo>
                  <a:lnTo>
                    <a:pt x="0" y="61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5" name="Freeform 21"/>
            <p:cNvSpPr>
              <a:spLocks noEditPoints="1"/>
            </p:cNvSpPr>
            <p:nvPr/>
          </p:nvSpPr>
          <p:spPr bwMode="auto">
            <a:xfrm>
              <a:off x="4963483" y="6456751"/>
              <a:ext cx="27147" cy="85646"/>
            </a:xfrm>
            <a:custGeom>
              <a:avLst/>
              <a:gdLst/>
              <a:ahLst/>
              <a:cxnLst>
                <a:cxn ang="0">
                  <a:pos x="8" y="63"/>
                </a:cxn>
                <a:cxn ang="0">
                  <a:pos x="8" y="33"/>
                </a:cxn>
                <a:cxn ang="0">
                  <a:pos x="8" y="2"/>
                </a:cxn>
                <a:cxn ang="0">
                  <a:pos x="11" y="2"/>
                </a:cxn>
                <a:cxn ang="0">
                  <a:pos x="11" y="33"/>
                </a:cxn>
                <a:cxn ang="0">
                  <a:pos x="11" y="63"/>
                </a:cxn>
                <a:cxn ang="0">
                  <a:pos x="8" y="63"/>
                </a:cxn>
                <a:cxn ang="0">
                  <a:pos x="0" y="62"/>
                </a:cxn>
                <a:cxn ang="0">
                  <a:pos x="19" y="62"/>
                </a:cxn>
                <a:cxn ang="0">
                  <a:pos x="19" y="65"/>
                </a:cxn>
                <a:cxn ang="0">
                  <a:pos x="0" y="65"/>
                </a:cxn>
                <a:cxn ang="0">
                  <a:pos x="0" y="6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65">
                  <a:moveTo>
                    <a:pt x="8" y="63"/>
                  </a:moveTo>
                  <a:lnTo>
                    <a:pt x="8" y="33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1" y="33"/>
                  </a:lnTo>
                  <a:lnTo>
                    <a:pt x="11" y="63"/>
                  </a:lnTo>
                  <a:lnTo>
                    <a:pt x="8" y="63"/>
                  </a:lnTo>
                  <a:close/>
                  <a:moveTo>
                    <a:pt x="0" y="62"/>
                  </a:moveTo>
                  <a:lnTo>
                    <a:pt x="19" y="62"/>
                  </a:lnTo>
                  <a:lnTo>
                    <a:pt x="19" y="65"/>
                  </a:lnTo>
                  <a:lnTo>
                    <a:pt x="0" y="65"/>
                  </a:lnTo>
                  <a:lnTo>
                    <a:pt x="0" y="62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6" name="Freeform 22"/>
            <p:cNvSpPr>
              <a:spLocks noEditPoints="1"/>
            </p:cNvSpPr>
            <p:nvPr/>
          </p:nvSpPr>
          <p:spPr bwMode="auto">
            <a:xfrm>
              <a:off x="5152078" y="6493645"/>
              <a:ext cx="27147" cy="11859"/>
            </a:xfrm>
            <a:custGeom>
              <a:avLst/>
              <a:gdLst/>
              <a:ahLst/>
              <a:cxnLst>
                <a:cxn ang="0">
                  <a:pos x="10" y="9"/>
                </a:cxn>
                <a:cxn ang="0">
                  <a:pos x="10" y="5"/>
                </a:cxn>
                <a:cxn ang="0">
                  <a:pos x="10" y="0"/>
                </a:cxn>
                <a:cxn ang="0">
                  <a:pos x="10" y="9"/>
                </a:cxn>
                <a:cxn ang="0">
                  <a:pos x="0" y="9"/>
                </a:cxn>
                <a:cxn ang="0">
                  <a:pos x="19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9">
                  <a:moveTo>
                    <a:pt x="10" y="9"/>
                  </a:moveTo>
                  <a:lnTo>
                    <a:pt x="10" y="5"/>
                  </a:lnTo>
                  <a:lnTo>
                    <a:pt x="10" y="0"/>
                  </a:lnTo>
                  <a:lnTo>
                    <a:pt x="10" y="9"/>
                  </a:lnTo>
                  <a:close/>
                  <a:moveTo>
                    <a:pt x="0" y="9"/>
                  </a:moveTo>
                  <a:lnTo>
                    <a:pt x="19" y="9"/>
                  </a:lnTo>
                  <a:lnTo>
                    <a:pt x="0" y="9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7" name="Freeform 23"/>
            <p:cNvSpPr>
              <a:spLocks noEditPoints="1"/>
            </p:cNvSpPr>
            <p:nvPr/>
          </p:nvSpPr>
          <p:spPr bwMode="auto">
            <a:xfrm>
              <a:off x="5152078" y="6491010"/>
              <a:ext cx="27147" cy="17130"/>
            </a:xfrm>
            <a:custGeom>
              <a:avLst/>
              <a:gdLst/>
              <a:ahLst/>
              <a:cxnLst>
                <a:cxn ang="0">
                  <a:pos x="8" y="11"/>
                </a:cxn>
                <a:cxn ang="0">
                  <a:pos x="8" y="7"/>
                </a:cxn>
                <a:cxn ang="0">
                  <a:pos x="8" y="2"/>
                </a:cxn>
                <a:cxn ang="0">
                  <a:pos x="11" y="2"/>
                </a:cxn>
                <a:cxn ang="0">
                  <a:pos x="11" y="7"/>
                </a:cxn>
                <a:cxn ang="0">
                  <a:pos x="11" y="11"/>
                </a:cxn>
                <a:cxn ang="0">
                  <a:pos x="8" y="11"/>
                </a:cxn>
                <a:cxn ang="0">
                  <a:pos x="0" y="10"/>
                </a:cxn>
                <a:cxn ang="0">
                  <a:pos x="19" y="10"/>
                </a:cxn>
                <a:cxn ang="0">
                  <a:pos x="19" y="13"/>
                </a:cxn>
                <a:cxn ang="0">
                  <a:pos x="0" y="13"/>
                </a:cxn>
                <a:cxn ang="0">
                  <a:pos x="0" y="10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13">
                  <a:moveTo>
                    <a:pt x="8" y="11"/>
                  </a:moveTo>
                  <a:lnTo>
                    <a:pt x="8" y="7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1" y="7"/>
                  </a:lnTo>
                  <a:lnTo>
                    <a:pt x="11" y="11"/>
                  </a:lnTo>
                  <a:lnTo>
                    <a:pt x="8" y="11"/>
                  </a:lnTo>
                  <a:close/>
                  <a:moveTo>
                    <a:pt x="0" y="10"/>
                  </a:moveTo>
                  <a:lnTo>
                    <a:pt x="19" y="10"/>
                  </a:lnTo>
                  <a:lnTo>
                    <a:pt x="19" y="13"/>
                  </a:lnTo>
                  <a:lnTo>
                    <a:pt x="0" y="13"/>
                  </a:lnTo>
                  <a:lnTo>
                    <a:pt x="0" y="10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8" name="Freeform 24"/>
            <p:cNvSpPr>
              <a:spLocks noEditPoints="1"/>
            </p:cNvSpPr>
            <p:nvPr/>
          </p:nvSpPr>
          <p:spPr bwMode="auto">
            <a:xfrm>
              <a:off x="5336387" y="6467292"/>
              <a:ext cx="27147" cy="21082"/>
            </a:xfrm>
            <a:custGeom>
              <a:avLst/>
              <a:gdLst/>
              <a:ahLst/>
              <a:cxnLst>
                <a:cxn ang="0">
                  <a:pos x="9" y="16"/>
                </a:cxn>
                <a:cxn ang="0">
                  <a:pos x="9" y="8"/>
                </a:cxn>
                <a:cxn ang="0">
                  <a:pos x="9" y="0"/>
                </a:cxn>
                <a:cxn ang="0">
                  <a:pos x="9" y="16"/>
                </a:cxn>
                <a:cxn ang="0">
                  <a:pos x="0" y="16"/>
                </a:cxn>
                <a:cxn ang="0">
                  <a:pos x="19" y="16"/>
                </a:cxn>
                <a:cxn ang="0">
                  <a:pos x="0" y="16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16">
                  <a:moveTo>
                    <a:pt x="9" y="16"/>
                  </a:moveTo>
                  <a:lnTo>
                    <a:pt x="9" y="8"/>
                  </a:lnTo>
                  <a:lnTo>
                    <a:pt x="9" y="0"/>
                  </a:lnTo>
                  <a:lnTo>
                    <a:pt x="9" y="16"/>
                  </a:lnTo>
                  <a:close/>
                  <a:moveTo>
                    <a:pt x="0" y="16"/>
                  </a:moveTo>
                  <a:lnTo>
                    <a:pt x="19" y="16"/>
                  </a:lnTo>
                  <a:lnTo>
                    <a:pt x="0" y="16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Freeform 25"/>
            <p:cNvSpPr>
              <a:spLocks noEditPoints="1"/>
            </p:cNvSpPr>
            <p:nvPr/>
          </p:nvSpPr>
          <p:spPr bwMode="auto">
            <a:xfrm>
              <a:off x="5336387" y="6465975"/>
              <a:ext cx="27147" cy="25035"/>
            </a:xfrm>
            <a:custGeom>
              <a:avLst/>
              <a:gdLst/>
              <a:ahLst/>
              <a:cxnLst>
                <a:cxn ang="0">
                  <a:pos x="8" y="17"/>
                </a:cxn>
                <a:cxn ang="0">
                  <a:pos x="8" y="9"/>
                </a:cxn>
                <a:cxn ang="0">
                  <a:pos x="8" y="1"/>
                </a:cxn>
                <a:cxn ang="0">
                  <a:pos x="11" y="1"/>
                </a:cxn>
                <a:cxn ang="0">
                  <a:pos x="11" y="9"/>
                </a:cxn>
                <a:cxn ang="0">
                  <a:pos x="11" y="17"/>
                </a:cxn>
                <a:cxn ang="0">
                  <a:pos x="8" y="17"/>
                </a:cxn>
                <a:cxn ang="0">
                  <a:pos x="0" y="16"/>
                </a:cxn>
                <a:cxn ang="0">
                  <a:pos x="19" y="16"/>
                </a:cxn>
                <a:cxn ang="0">
                  <a:pos x="19" y="19"/>
                </a:cxn>
                <a:cxn ang="0">
                  <a:pos x="0" y="19"/>
                </a:cxn>
                <a:cxn ang="0">
                  <a:pos x="0" y="16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19">
                  <a:moveTo>
                    <a:pt x="8" y="17"/>
                  </a:moveTo>
                  <a:lnTo>
                    <a:pt x="8" y="9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1" y="9"/>
                  </a:lnTo>
                  <a:lnTo>
                    <a:pt x="11" y="17"/>
                  </a:lnTo>
                  <a:lnTo>
                    <a:pt x="8" y="17"/>
                  </a:lnTo>
                  <a:close/>
                  <a:moveTo>
                    <a:pt x="0" y="16"/>
                  </a:moveTo>
                  <a:lnTo>
                    <a:pt x="19" y="16"/>
                  </a:lnTo>
                  <a:lnTo>
                    <a:pt x="19" y="19"/>
                  </a:lnTo>
                  <a:lnTo>
                    <a:pt x="0" y="19"/>
                  </a:lnTo>
                  <a:lnTo>
                    <a:pt x="0" y="16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0" name="Freeform 26"/>
            <p:cNvSpPr>
              <a:spLocks noEditPoints="1"/>
            </p:cNvSpPr>
            <p:nvPr/>
          </p:nvSpPr>
          <p:spPr bwMode="auto">
            <a:xfrm>
              <a:off x="6082194" y="6178733"/>
              <a:ext cx="27147" cy="195008"/>
            </a:xfrm>
            <a:custGeom>
              <a:avLst/>
              <a:gdLst/>
              <a:ahLst/>
              <a:cxnLst>
                <a:cxn ang="0">
                  <a:pos x="10" y="148"/>
                </a:cxn>
                <a:cxn ang="0">
                  <a:pos x="10" y="74"/>
                </a:cxn>
                <a:cxn ang="0">
                  <a:pos x="10" y="0"/>
                </a:cxn>
                <a:cxn ang="0">
                  <a:pos x="10" y="148"/>
                </a:cxn>
                <a:cxn ang="0">
                  <a:pos x="0" y="148"/>
                </a:cxn>
                <a:cxn ang="0">
                  <a:pos x="19" y="148"/>
                </a:cxn>
                <a:cxn ang="0">
                  <a:pos x="0" y="148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148">
                  <a:moveTo>
                    <a:pt x="10" y="148"/>
                  </a:moveTo>
                  <a:lnTo>
                    <a:pt x="10" y="74"/>
                  </a:lnTo>
                  <a:lnTo>
                    <a:pt x="10" y="0"/>
                  </a:lnTo>
                  <a:lnTo>
                    <a:pt x="10" y="148"/>
                  </a:lnTo>
                  <a:close/>
                  <a:moveTo>
                    <a:pt x="0" y="148"/>
                  </a:moveTo>
                  <a:lnTo>
                    <a:pt x="19" y="148"/>
                  </a:lnTo>
                  <a:lnTo>
                    <a:pt x="0" y="148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1" name="Freeform 27"/>
            <p:cNvSpPr>
              <a:spLocks noEditPoints="1"/>
            </p:cNvSpPr>
            <p:nvPr/>
          </p:nvSpPr>
          <p:spPr bwMode="auto">
            <a:xfrm>
              <a:off x="6082194" y="6176098"/>
              <a:ext cx="27147" cy="200279"/>
            </a:xfrm>
            <a:custGeom>
              <a:avLst/>
              <a:gdLst/>
              <a:ahLst/>
              <a:cxnLst>
                <a:cxn ang="0">
                  <a:pos x="8" y="150"/>
                </a:cxn>
                <a:cxn ang="0">
                  <a:pos x="8" y="76"/>
                </a:cxn>
                <a:cxn ang="0">
                  <a:pos x="8" y="2"/>
                </a:cxn>
                <a:cxn ang="0">
                  <a:pos x="11" y="2"/>
                </a:cxn>
                <a:cxn ang="0">
                  <a:pos x="11" y="76"/>
                </a:cxn>
                <a:cxn ang="0">
                  <a:pos x="11" y="150"/>
                </a:cxn>
                <a:cxn ang="0">
                  <a:pos x="8" y="150"/>
                </a:cxn>
                <a:cxn ang="0">
                  <a:pos x="0" y="149"/>
                </a:cxn>
                <a:cxn ang="0">
                  <a:pos x="19" y="149"/>
                </a:cxn>
                <a:cxn ang="0">
                  <a:pos x="19" y="152"/>
                </a:cxn>
                <a:cxn ang="0">
                  <a:pos x="0" y="152"/>
                </a:cxn>
                <a:cxn ang="0">
                  <a:pos x="0" y="149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4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19" h="152">
                  <a:moveTo>
                    <a:pt x="8" y="150"/>
                  </a:moveTo>
                  <a:lnTo>
                    <a:pt x="8" y="76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1" y="76"/>
                  </a:lnTo>
                  <a:lnTo>
                    <a:pt x="11" y="150"/>
                  </a:lnTo>
                  <a:lnTo>
                    <a:pt x="8" y="150"/>
                  </a:lnTo>
                  <a:close/>
                  <a:moveTo>
                    <a:pt x="0" y="149"/>
                  </a:moveTo>
                  <a:lnTo>
                    <a:pt x="19" y="149"/>
                  </a:lnTo>
                  <a:lnTo>
                    <a:pt x="19" y="152"/>
                  </a:lnTo>
                  <a:lnTo>
                    <a:pt x="0" y="152"/>
                  </a:lnTo>
                  <a:lnTo>
                    <a:pt x="0" y="149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2" name="Freeform 28"/>
            <p:cNvSpPr>
              <a:spLocks noEditPoints="1"/>
            </p:cNvSpPr>
            <p:nvPr/>
          </p:nvSpPr>
          <p:spPr bwMode="auto">
            <a:xfrm>
              <a:off x="4963483" y="6467292"/>
              <a:ext cx="27147" cy="38212"/>
            </a:xfrm>
            <a:custGeom>
              <a:avLst/>
              <a:gdLst/>
              <a:ahLst/>
              <a:cxnLst>
                <a:cxn ang="0">
                  <a:pos x="9" y="29"/>
                </a:cxn>
                <a:cxn ang="0">
                  <a:pos x="9" y="15"/>
                </a:cxn>
                <a:cxn ang="0">
                  <a:pos x="9" y="0"/>
                </a:cxn>
                <a:cxn ang="0">
                  <a:pos x="9" y="29"/>
                </a:cxn>
                <a:cxn ang="0">
                  <a:pos x="0" y="29"/>
                </a:cxn>
                <a:cxn ang="0">
                  <a:pos x="19" y="29"/>
                </a:cxn>
                <a:cxn ang="0">
                  <a:pos x="0" y="29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29">
                  <a:moveTo>
                    <a:pt x="9" y="29"/>
                  </a:moveTo>
                  <a:lnTo>
                    <a:pt x="9" y="15"/>
                  </a:lnTo>
                  <a:lnTo>
                    <a:pt x="9" y="0"/>
                  </a:lnTo>
                  <a:lnTo>
                    <a:pt x="9" y="29"/>
                  </a:lnTo>
                  <a:close/>
                  <a:moveTo>
                    <a:pt x="0" y="29"/>
                  </a:moveTo>
                  <a:lnTo>
                    <a:pt x="19" y="29"/>
                  </a:lnTo>
                  <a:lnTo>
                    <a:pt x="0" y="29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3" name="Freeform 29"/>
            <p:cNvSpPr>
              <a:spLocks noEditPoints="1"/>
            </p:cNvSpPr>
            <p:nvPr/>
          </p:nvSpPr>
          <p:spPr bwMode="auto">
            <a:xfrm>
              <a:off x="4963483" y="6465975"/>
              <a:ext cx="27147" cy="42164"/>
            </a:xfrm>
            <a:custGeom>
              <a:avLst/>
              <a:gdLst/>
              <a:ahLst/>
              <a:cxnLst>
                <a:cxn ang="0">
                  <a:pos x="8" y="30"/>
                </a:cxn>
                <a:cxn ang="0">
                  <a:pos x="8" y="16"/>
                </a:cxn>
                <a:cxn ang="0">
                  <a:pos x="8" y="1"/>
                </a:cxn>
                <a:cxn ang="0">
                  <a:pos x="11" y="1"/>
                </a:cxn>
                <a:cxn ang="0">
                  <a:pos x="11" y="16"/>
                </a:cxn>
                <a:cxn ang="0">
                  <a:pos x="11" y="30"/>
                </a:cxn>
                <a:cxn ang="0">
                  <a:pos x="8" y="30"/>
                </a:cxn>
                <a:cxn ang="0">
                  <a:pos x="0" y="29"/>
                </a:cxn>
                <a:cxn ang="0">
                  <a:pos x="19" y="29"/>
                </a:cxn>
                <a:cxn ang="0">
                  <a:pos x="19" y="32"/>
                </a:cxn>
                <a:cxn ang="0">
                  <a:pos x="0" y="32"/>
                </a:cxn>
                <a:cxn ang="0">
                  <a:pos x="0" y="29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32">
                  <a:moveTo>
                    <a:pt x="8" y="30"/>
                  </a:moveTo>
                  <a:lnTo>
                    <a:pt x="8" y="16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1" y="16"/>
                  </a:lnTo>
                  <a:lnTo>
                    <a:pt x="11" y="30"/>
                  </a:lnTo>
                  <a:lnTo>
                    <a:pt x="8" y="30"/>
                  </a:lnTo>
                  <a:close/>
                  <a:moveTo>
                    <a:pt x="0" y="29"/>
                  </a:moveTo>
                  <a:lnTo>
                    <a:pt x="19" y="29"/>
                  </a:lnTo>
                  <a:lnTo>
                    <a:pt x="19" y="32"/>
                  </a:lnTo>
                  <a:lnTo>
                    <a:pt x="0" y="32"/>
                  </a:lnTo>
                  <a:lnTo>
                    <a:pt x="0" y="29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4" name="Freeform 30"/>
            <p:cNvSpPr>
              <a:spLocks noEditPoints="1"/>
            </p:cNvSpPr>
            <p:nvPr/>
          </p:nvSpPr>
          <p:spPr bwMode="auto">
            <a:xfrm>
              <a:off x="5152078" y="6186639"/>
              <a:ext cx="27147" cy="51388"/>
            </a:xfrm>
            <a:custGeom>
              <a:avLst/>
              <a:gdLst/>
              <a:ahLst/>
              <a:cxnLst>
                <a:cxn ang="0">
                  <a:pos x="10" y="39"/>
                </a:cxn>
                <a:cxn ang="0">
                  <a:pos x="10" y="20"/>
                </a:cxn>
                <a:cxn ang="0">
                  <a:pos x="10" y="0"/>
                </a:cxn>
                <a:cxn ang="0">
                  <a:pos x="10" y="39"/>
                </a:cxn>
                <a:cxn ang="0">
                  <a:pos x="0" y="39"/>
                </a:cxn>
                <a:cxn ang="0">
                  <a:pos x="19" y="39"/>
                </a:cxn>
                <a:cxn ang="0">
                  <a:pos x="0" y="39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39">
                  <a:moveTo>
                    <a:pt x="10" y="39"/>
                  </a:moveTo>
                  <a:lnTo>
                    <a:pt x="10" y="20"/>
                  </a:lnTo>
                  <a:lnTo>
                    <a:pt x="10" y="0"/>
                  </a:lnTo>
                  <a:lnTo>
                    <a:pt x="10" y="39"/>
                  </a:lnTo>
                  <a:close/>
                  <a:moveTo>
                    <a:pt x="0" y="39"/>
                  </a:moveTo>
                  <a:lnTo>
                    <a:pt x="19" y="39"/>
                  </a:lnTo>
                  <a:lnTo>
                    <a:pt x="0" y="39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5" name="Freeform 31"/>
            <p:cNvSpPr>
              <a:spLocks noEditPoints="1"/>
            </p:cNvSpPr>
            <p:nvPr/>
          </p:nvSpPr>
          <p:spPr bwMode="auto">
            <a:xfrm>
              <a:off x="5152078" y="6185321"/>
              <a:ext cx="27147" cy="55340"/>
            </a:xfrm>
            <a:custGeom>
              <a:avLst/>
              <a:gdLst/>
              <a:ahLst/>
              <a:cxnLst>
                <a:cxn ang="0">
                  <a:pos x="8" y="40"/>
                </a:cxn>
                <a:cxn ang="0">
                  <a:pos x="8" y="21"/>
                </a:cxn>
                <a:cxn ang="0">
                  <a:pos x="8" y="1"/>
                </a:cxn>
                <a:cxn ang="0">
                  <a:pos x="11" y="1"/>
                </a:cxn>
                <a:cxn ang="0">
                  <a:pos x="11" y="21"/>
                </a:cxn>
                <a:cxn ang="0">
                  <a:pos x="11" y="40"/>
                </a:cxn>
                <a:cxn ang="0">
                  <a:pos x="8" y="40"/>
                </a:cxn>
                <a:cxn ang="0">
                  <a:pos x="0" y="38"/>
                </a:cxn>
                <a:cxn ang="0">
                  <a:pos x="19" y="38"/>
                </a:cxn>
                <a:cxn ang="0">
                  <a:pos x="19" y="42"/>
                </a:cxn>
                <a:cxn ang="0">
                  <a:pos x="0" y="42"/>
                </a:cxn>
                <a:cxn ang="0">
                  <a:pos x="0" y="38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42">
                  <a:moveTo>
                    <a:pt x="8" y="40"/>
                  </a:moveTo>
                  <a:lnTo>
                    <a:pt x="8" y="21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1" y="21"/>
                  </a:lnTo>
                  <a:lnTo>
                    <a:pt x="11" y="40"/>
                  </a:lnTo>
                  <a:lnTo>
                    <a:pt x="8" y="40"/>
                  </a:lnTo>
                  <a:close/>
                  <a:moveTo>
                    <a:pt x="0" y="38"/>
                  </a:moveTo>
                  <a:lnTo>
                    <a:pt x="19" y="38"/>
                  </a:lnTo>
                  <a:lnTo>
                    <a:pt x="19" y="42"/>
                  </a:lnTo>
                  <a:lnTo>
                    <a:pt x="0" y="42"/>
                  </a:lnTo>
                  <a:lnTo>
                    <a:pt x="0" y="38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6" name="Freeform 32"/>
            <p:cNvSpPr>
              <a:spLocks noEditPoints="1"/>
            </p:cNvSpPr>
            <p:nvPr/>
          </p:nvSpPr>
          <p:spPr bwMode="auto">
            <a:xfrm>
              <a:off x="5336387" y="5995583"/>
              <a:ext cx="27147" cy="89598"/>
            </a:xfrm>
            <a:custGeom>
              <a:avLst/>
              <a:gdLst/>
              <a:ahLst/>
              <a:cxnLst>
                <a:cxn ang="0">
                  <a:pos x="9" y="68"/>
                </a:cxn>
                <a:cxn ang="0">
                  <a:pos x="9" y="34"/>
                </a:cxn>
                <a:cxn ang="0">
                  <a:pos x="9" y="0"/>
                </a:cxn>
                <a:cxn ang="0">
                  <a:pos x="9" y="68"/>
                </a:cxn>
                <a:cxn ang="0">
                  <a:pos x="0" y="68"/>
                </a:cxn>
                <a:cxn ang="0">
                  <a:pos x="19" y="68"/>
                </a:cxn>
                <a:cxn ang="0">
                  <a:pos x="0" y="68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68">
                  <a:moveTo>
                    <a:pt x="9" y="68"/>
                  </a:moveTo>
                  <a:lnTo>
                    <a:pt x="9" y="34"/>
                  </a:lnTo>
                  <a:lnTo>
                    <a:pt x="9" y="0"/>
                  </a:lnTo>
                  <a:lnTo>
                    <a:pt x="9" y="68"/>
                  </a:lnTo>
                  <a:close/>
                  <a:moveTo>
                    <a:pt x="0" y="68"/>
                  </a:moveTo>
                  <a:lnTo>
                    <a:pt x="19" y="68"/>
                  </a:lnTo>
                  <a:lnTo>
                    <a:pt x="0" y="68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7" name="Freeform 33"/>
            <p:cNvSpPr>
              <a:spLocks noEditPoints="1"/>
            </p:cNvSpPr>
            <p:nvPr/>
          </p:nvSpPr>
          <p:spPr bwMode="auto">
            <a:xfrm>
              <a:off x="5336387" y="5994265"/>
              <a:ext cx="27147" cy="93552"/>
            </a:xfrm>
            <a:custGeom>
              <a:avLst/>
              <a:gdLst/>
              <a:ahLst/>
              <a:cxnLst>
                <a:cxn ang="0">
                  <a:pos x="8" y="69"/>
                </a:cxn>
                <a:cxn ang="0">
                  <a:pos x="8" y="35"/>
                </a:cxn>
                <a:cxn ang="0">
                  <a:pos x="8" y="1"/>
                </a:cxn>
                <a:cxn ang="0">
                  <a:pos x="11" y="1"/>
                </a:cxn>
                <a:cxn ang="0">
                  <a:pos x="11" y="35"/>
                </a:cxn>
                <a:cxn ang="0">
                  <a:pos x="11" y="69"/>
                </a:cxn>
                <a:cxn ang="0">
                  <a:pos x="8" y="69"/>
                </a:cxn>
                <a:cxn ang="0">
                  <a:pos x="0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0" y="71"/>
                </a:cxn>
                <a:cxn ang="0">
                  <a:pos x="0" y="67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71">
                  <a:moveTo>
                    <a:pt x="8" y="69"/>
                  </a:moveTo>
                  <a:lnTo>
                    <a:pt x="8" y="35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1" y="35"/>
                  </a:lnTo>
                  <a:lnTo>
                    <a:pt x="11" y="69"/>
                  </a:lnTo>
                  <a:lnTo>
                    <a:pt x="8" y="69"/>
                  </a:lnTo>
                  <a:close/>
                  <a:moveTo>
                    <a:pt x="0" y="67"/>
                  </a:moveTo>
                  <a:lnTo>
                    <a:pt x="19" y="67"/>
                  </a:lnTo>
                  <a:lnTo>
                    <a:pt x="19" y="71"/>
                  </a:lnTo>
                  <a:lnTo>
                    <a:pt x="0" y="71"/>
                  </a:lnTo>
                  <a:lnTo>
                    <a:pt x="0" y="67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8" name="Freeform 34"/>
            <p:cNvSpPr>
              <a:spLocks noEditPoints="1"/>
            </p:cNvSpPr>
            <p:nvPr/>
          </p:nvSpPr>
          <p:spPr bwMode="auto">
            <a:xfrm>
              <a:off x="6082194" y="5439545"/>
              <a:ext cx="27147" cy="309642"/>
            </a:xfrm>
            <a:custGeom>
              <a:avLst/>
              <a:gdLst/>
              <a:ahLst/>
              <a:cxnLst>
                <a:cxn ang="0">
                  <a:pos x="10" y="235"/>
                </a:cxn>
                <a:cxn ang="0">
                  <a:pos x="10" y="117"/>
                </a:cxn>
                <a:cxn ang="0">
                  <a:pos x="10" y="0"/>
                </a:cxn>
                <a:cxn ang="0">
                  <a:pos x="10" y="235"/>
                </a:cxn>
                <a:cxn ang="0">
                  <a:pos x="0" y="235"/>
                </a:cxn>
                <a:cxn ang="0">
                  <a:pos x="19" y="235"/>
                </a:cxn>
                <a:cxn ang="0">
                  <a:pos x="0" y="235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0" y="0"/>
                </a:cxn>
              </a:cxnLst>
              <a:rect l="0" t="0" r="r" b="b"/>
              <a:pathLst>
                <a:path w="19" h="235">
                  <a:moveTo>
                    <a:pt x="10" y="235"/>
                  </a:moveTo>
                  <a:lnTo>
                    <a:pt x="10" y="117"/>
                  </a:lnTo>
                  <a:lnTo>
                    <a:pt x="10" y="0"/>
                  </a:lnTo>
                  <a:lnTo>
                    <a:pt x="10" y="235"/>
                  </a:lnTo>
                  <a:close/>
                  <a:moveTo>
                    <a:pt x="0" y="235"/>
                  </a:moveTo>
                  <a:lnTo>
                    <a:pt x="19" y="235"/>
                  </a:lnTo>
                  <a:lnTo>
                    <a:pt x="0" y="235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9" name="Freeform 35"/>
            <p:cNvSpPr>
              <a:spLocks noEditPoints="1"/>
            </p:cNvSpPr>
            <p:nvPr/>
          </p:nvSpPr>
          <p:spPr bwMode="auto">
            <a:xfrm>
              <a:off x="6082194" y="5436910"/>
              <a:ext cx="27147" cy="314913"/>
            </a:xfrm>
            <a:custGeom>
              <a:avLst/>
              <a:gdLst/>
              <a:ahLst/>
              <a:cxnLst>
                <a:cxn ang="0">
                  <a:pos x="8" y="237"/>
                </a:cxn>
                <a:cxn ang="0">
                  <a:pos x="8" y="119"/>
                </a:cxn>
                <a:cxn ang="0">
                  <a:pos x="8" y="2"/>
                </a:cxn>
                <a:cxn ang="0">
                  <a:pos x="11" y="2"/>
                </a:cxn>
                <a:cxn ang="0">
                  <a:pos x="11" y="119"/>
                </a:cxn>
                <a:cxn ang="0">
                  <a:pos x="11" y="237"/>
                </a:cxn>
                <a:cxn ang="0">
                  <a:pos x="8" y="237"/>
                </a:cxn>
                <a:cxn ang="0">
                  <a:pos x="0" y="235"/>
                </a:cxn>
                <a:cxn ang="0">
                  <a:pos x="19" y="235"/>
                </a:cxn>
                <a:cxn ang="0">
                  <a:pos x="19" y="239"/>
                </a:cxn>
                <a:cxn ang="0">
                  <a:pos x="0" y="239"/>
                </a:cxn>
                <a:cxn ang="0">
                  <a:pos x="0" y="235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w="19" h="239">
                  <a:moveTo>
                    <a:pt x="8" y="237"/>
                  </a:moveTo>
                  <a:lnTo>
                    <a:pt x="8" y="119"/>
                  </a:lnTo>
                  <a:lnTo>
                    <a:pt x="8" y="2"/>
                  </a:lnTo>
                  <a:lnTo>
                    <a:pt x="11" y="2"/>
                  </a:lnTo>
                  <a:lnTo>
                    <a:pt x="11" y="119"/>
                  </a:lnTo>
                  <a:lnTo>
                    <a:pt x="11" y="237"/>
                  </a:lnTo>
                  <a:lnTo>
                    <a:pt x="8" y="237"/>
                  </a:lnTo>
                  <a:close/>
                  <a:moveTo>
                    <a:pt x="0" y="235"/>
                  </a:moveTo>
                  <a:lnTo>
                    <a:pt x="19" y="235"/>
                  </a:lnTo>
                  <a:lnTo>
                    <a:pt x="19" y="239"/>
                  </a:lnTo>
                  <a:lnTo>
                    <a:pt x="0" y="239"/>
                  </a:lnTo>
                  <a:lnTo>
                    <a:pt x="0" y="235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4969198" y="5937607"/>
              <a:ext cx="1130141" cy="575802"/>
            </a:xfrm>
            <a:custGeom>
              <a:avLst/>
              <a:gdLst/>
              <a:ahLst/>
              <a:cxnLst>
                <a:cxn ang="0">
                  <a:pos x="17" y="2118"/>
                </a:cxn>
                <a:cxn ang="0">
                  <a:pos x="657" y="1814"/>
                </a:cxn>
                <a:cxn ang="0">
                  <a:pos x="662" y="1812"/>
                </a:cxn>
                <a:cxn ang="0">
                  <a:pos x="1318" y="1668"/>
                </a:cxn>
                <a:cxn ang="0">
                  <a:pos x="1310" y="1671"/>
                </a:cxn>
                <a:cxn ang="0">
                  <a:pos x="3886" y="7"/>
                </a:cxn>
                <a:cxn ang="0">
                  <a:pos x="3920" y="14"/>
                </a:cxn>
                <a:cxn ang="0">
                  <a:pos x="3912" y="48"/>
                </a:cxn>
                <a:cxn ang="0">
                  <a:pos x="1336" y="1712"/>
                </a:cxn>
                <a:cxn ang="0">
                  <a:pos x="1329" y="1715"/>
                </a:cxn>
                <a:cxn ang="0">
                  <a:pos x="673" y="1859"/>
                </a:cxn>
                <a:cxn ang="0">
                  <a:pos x="678" y="1857"/>
                </a:cxn>
                <a:cxn ang="0">
                  <a:pos x="38" y="2161"/>
                </a:cxn>
                <a:cxn ang="0">
                  <a:pos x="6" y="2150"/>
                </a:cxn>
                <a:cxn ang="0">
                  <a:pos x="17" y="2118"/>
                </a:cxn>
              </a:cxnLst>
              <a:rect l="0" t="0" r="r" b="b"/>
              <a:pathLst>
                <a:path w="3927" h="2167">
                  <a:moveTo>
                    <a:pt x="17" y="2118"/>
                  </a:moveTo>
                  <a:lnTo>
                    <a:pt x="657" y="1814"/>
                  </a:lnTo>
                  <a:cubicBezTo>
                    <a:pt x="659" y="1813"/>
                    <a:pt x="661" y="1812"/>
                    <a:pt x="662" y="1812"/>
                  </a:cubicBezTo>
                  <a:lnTo>
                    <a:pt x="1318" y="1668"/>
                  </a:lnTo>
                  <a:lnTo>
                    <a:pt x="1310" y="1671"/>
                  </a:lnTo>
                  <a:lnTo>
                    <a:pt x="3886" y="7"/>
                  </a:lnTo>
                  <a:cubicBezTo>
                    <a:pt x="3898" y="0"/>
                    <a:pt x="3912" y="3"/>
                    <a:pt x="3920" y="14"/>
                  </a:cubicBezTo>
                  <a:cubicBezTo>
                    <a:pt x="3927" y="26"/>
                    <a:pt x="3924" y="40"/>
                    <a:pt x="3912" y="48"/>
                  </a:cubicBezTo>
                  <a:lnTo>
                    <a:pt x="1336" y="1712"/>
                  </a:lnTo>
                  <a:cubicBezTo>
                    <a:pt x="1334" y="1713"/>
                    <a:pt x="1331" y="1714"/>
                    <a:pt x="1329" y="1715"/>
                  </a:cubicBezTo>
                  <a:lnTo>
                    <a:pt x="673" y="1859"/>
                  </a:lnTo>
                  <a:lnTo>
                    <a:pt x="678" y="1857"/>
                  </a:lnTo>
                  <a:lnTo>
                    <a:pt x="38" y="2161"/>
                  </a:lnTo>
                  <a:cubicBezTo>
                    <a:pt x="26" y="2167"/>
                    <a:pt x="11" y="2162"/>
                    <a:pt x="6" y="2150"/>
                  </a:cubicBezTo>
                  <a:cubicBezTo>
                    <a:pt x="0" y="2138"/>
                    <a:pt x="5" y="2123"/>
                    <a:pt x="17" y="2118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4959197" y="6491010"/>
              <a:ext cx="41434" cy="38212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9" y="29"/>
                </a:cxn>
                <a:cxn ang="0">
                  <a:pos x="0" y="29"/>
                </a:cxn>
                <a:cxn ang="0">
                  <a:pos x="15" y="0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lnTo>
                    <a:pt x="29" y="29"/>
                  </a:lnTo>
                  <a:lnTo>
                    <a:pt x="0" y="2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2" name="Freeform 38"/>
            <p:cNvSpPr>
              <a:spLocks noEditPoints="1"/>
            </p:cNvSpPr>
            <p:nvPr/>
          </p:nvSpPr>
          <p:spPr bwMode="auto">
            <a:xfrm>
              <a:off x="4957768" y="6488374"/>
              <a:ext cx="45720" cy="43482"/>
            </a:xfrm>
            <a:custGeom>
              <a:avLst/>
              <a:gdLst/>
              <a:ahLst/>
              <a:cxnLst>
                <a:cxn ang="0">
                  <a:pos x="73" y="5"/>
                </a:cxn>
                <a:cxn ang="0">
                  <a:pos x="80" y="0"/>
                </a:cxn>
                <a:cxn ang="0">
                  <a:pos x="87" y="5"/>
                </a:cxn>
                <a:cxn ang="0">
                  <a:pos x="159" y="149"/>
                </a:cxn>
                <a:cxn ang="0">
                  <a:pos x="159" y="156"/>
                </a:cxn>
                <a:cxn ang="0">
                  <a:pos x="152" y="160"/>
                </a:cxn>
                <a:cxn ang="0">
                  <a:pos x="8" y="160"/>
                </a:cxn>
                <a:cxn ang="0">
                  <a:pos x="1" y="156"/>
                </a:cxn>
                <a:cxn ang="0">
                  <a:pos x="1" y="149"/>
                </a:cxn>
                <a:cxn ang="0">
                  <a:pos x="73" y="5"/>
                </a:cxn>
                <a:cxn ang="0">
                  <a:pos x="15" y="156"/>
                </a:cxn>
                <a:cxn ang="0">
                  <a:pos x="8" y="144"/>
                </a:cxn>
                <a:cxn ang="0">
                  <a:pos x="152" y="144"/>
                </a:cxn>
                <a:cxn ang="0">
                  <a:pos x="145" y="156"/>
                </a:cxn>
                <a:cxn ang="0">
                  <a:pos x="73" y="12"/>
                </a:cxn>
                <a:cxn ang="0">
                  <a:pos x="87" y="12"/>
                </a:cxn>
                <a:cxn ang="0">
                  <a:pos x="15" y="156"/>
                </a:cxn>
              </a:cxnLst>
              <a:rect l="0" t="0" r="r" b="b"/>
              <a:pathLst>
                <a:path w="160" h="160">
                  <a:moveTo>
                    <a:pt x="73" y="5"/>
                  </a:moveTo>
                  <a:cubicBezTo>
                    <a:pt x="74" y="2"/>
                    <a:pt x="77" y="0"/>
                    <a:pt x="80" y="0"/>
                  </a:cubicBezTo>
                  <a:cubicBezTo>
                    <a:pt x="83" y="0"/>
                    <a:pt x="86" y="2"/>
                    <a:pt x="87" y="5"/>
                  </a:cubicBezTo>
                  <a:lnTo>
                    <a:pt x="159" y="149"/>
                  </a:lnTo>
                  <a:cubicBezTo>
                    <a:pt x="160" y="151"/>
                    <a:pt x="160" y="154"/>
                    <a:pt x="159" y="156"/>
                  </a:cubicBezTo>
                  <a:cubicBezTo>
                    <a:pt x="157" y="159"/>
                    <a:pt x="155" y="160"/>
                    <a:pt x="152" y="160"/>
                  </a:cubicBezTo>
                  <a:lnTo>
                    <a:pt x="8" y="160"/>
                  </a:lnTo>
                  <a:cubicBezTo>
                    <a:pt x="5" y="160"/>
                    <a:pt x="3" y="159"/>
                    <a:pt x="1" y="156"/>
                  </a:cubicBezTo>
                  <a:cubicBezTo>
                    <a:pt x="0" y="154"/>
                    <a:pt x="0" y="151"/>
                    <a:pt x="1" y="149"/>
                  </a:cubicBezTo>
                  <a:lnTo>
                    <a:pt x="73" y="5"/>
                  </a:lnTo>
                  <a:close/>
                  <a:moveTo>
                    <a:pt x="15" y="156"/>
                  </a:moveTo>
                  <a:lnTo>
                    <a:pt x="8" y="144"/>
                  </a:lnTo>
                  <a:lnTo>
                    <a:pt x="152" y="144"/>
                  </a:lnTo>
                  <a:lnTo>
                    <a:pt x="145" y="156"/>
                  </a:lnTo>
                  <a:lnTo>
                    <a:pt x="73" y="12"/>
                  </a:lnTo>
                  <a:lnTo>
                    <a:pt x="87" y="12"/>
                  </a:lnTo>
                  <a:lnTo>
                    <a:pt x="15" y="15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5146363" y="6410635"/>
              <a:ext cx="41434" cy="3821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29" y="29"/>
                </a:cxn>
                <a:cxn ang="0">
                  <a:pos x="0" y="29"/>
                </a:cxn>
                <a:cxn ang="0">
                  <a:pos x="14" y="0"/>
                </a:cxn>
              </a:cxnLst>
              <a:rect l="0" t="0" r="r" b="b"/>
              <a:pathLst>
                <a:path w="29" h="29">
                  <a:moveTo>
                    <a:pt x="14" y="0"/>
                  </a:moveTo>
                  <a:lnTo>
                    <a:pt x="29" y="29"/>
                  </a:lnTo>
                  <a:lnTo>
                    <a:pt x="0" y="29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4" name="Freeform 40"/>
            <p:cNvSpPr>
              <a:spLocks noEditPoints="1"/>
            </p:cNvSpPr>
            <p:nvPr/>
          </p:nvSpPr>
          <p:spPr bwMode="auto">
            <a:xfrm>
              <a:off x="5143505" y="6408000"/>
              <a:ext cx="45720" cy="42164"/>
            </a:xfrm>
            <a:custGeom>
              <a:avLst/>
              <a:gdLst/>
              <a:ahLst/>
              <a:cxnLst>
                <a:cxn ang="0">
                  <a:pos x="74" y="5"/>
                </a:cxn>
                <a:cxn ang="0">
                  <a:pos x="81" y="0"/>
                </a:cxn>
                <a:cxn ang="0">
                  <a:pos x="88" y="5"/>
                </a:cxn>
                <a:cxn ang="0">
                  <a:pos x="160" y="149"/>
                </a:cxn>
                <a:cxn ang="0">
                  <a:pos x="160" y="157"/>
                </a:cxn>
                <a:cxn ang="0">
                  <a:pos x="153" y="160"/>
                </a:cxn>
                <a:cxn ang="0">
                  <a:pos x="9" y="160"/>
                </a:cxn>
                <a:cxn ang="0">
                  <a:pos x="2" y="157"/>
                </a:cxn>
                <a:cxn ang="0">
                  <a:pos x="2" y="149"/>
                </a:cxn>
                <a:cxn ang="0">
                  <a:pos x="74" y="5"/>
                </a:cxn>
                <a:cxn ang="0">
                  <a:pos x="16" y="156"/>
                </a:cxn>
                <a:cxn ang="0">
                  <a:pos x="9" y="144"/>
                </a:cxn>
                <a:cxn ang="0">
                  <a:pos x="153" y="144"/>
                </a:cxn>
                <a:cxn ang="0">
                  <a:pos x="146" y="156"/>
                </a:cxn>
                <a:cxn ang="0">
                  <a:pos x="74" y="12"/>
                </a:cxn>
                <a:cxn ang="0">
                  <a:pos x="88" y="12"/>
                </a:cxn>
                <a:cxn ang="0">
                  <a:pos x="16" y="156"/>
                </a:cxn>
              </a:cxnLst>
              <a:rect l="0" t="0" r="r" b="b"/>
              <a:pathLst>
                <a:path w="161" h="160">
                  <a:moveTo>
                    <a:pt x="74" y="5"/>
                  </a:moveTo>
                  <a:cubicBezTo>
                    <a:pt x="75" y="2"/>
                    <a:pt x="78" y="0"/>
                    <a:pt x="81" y="0"/>
                  </a:cubicBezTo>
                  <a:cubicBezTo>
                    <a:pt x="84" y="0"/>
                    <a:pt x="87" y="2"/>
                    <a:pt x="88" y="5"/>
                  </a:cubicBezTo>
                  <a:lnTo>
                    <a:pt x="160" y="149"/>
                  </a:lnTo>
                  <a:cubicBezTo>
                    <a:pt x="161" y="151"/>
                    <a:pt x="161" y="154"/>
                    <a:pt x="160" y="157"/>
                  </a:cubicBezTo>
                  <a:cubicBezTo>
                    <a:pt x="158" y="159"/>
                    <a:pt x="156" y="160"/>
                    <a:pt x="153" y="160"/>
                  </a:cubicBezTo>
                  <a:lnTo>
                    <a:pt x="9" y="160"/>
                  </a:lnTo>
                  <a:cubicBezTo>
                    <a:pt x="6" y="160"/>
                    <a:pt x="4" y="159"/>
                    <a:pt x="2" y="157"/>
                  </a:cubicBezTo>
                  <a:cubicBezTo>
                    <a:pt x="1" y="154"/>
                    <a:pt x="0" y="151"/>
                    <a:pt x="2" y="149"/>
                  </a:cubicBezTo>
                  <a:lnTo>
                    <a:pt x="74" y="5"/>
                  </a:lnTo>
                  <a:close/>
                  <a:moveTo>
                    <a:pt x="16" y="156"/>
                  </a:moveTo>
                  <a:lnTo>
                    <a:pt x="9" y="144"/>
                  </a:lnTo>
                  <a:lnTo>
                    <a:pt x="153" y="144"/>
                  </a:lnTo>
                  <a:lnTo>
                    <a:pt x="146" y="156"/>
                  </a:lnTo>
                  <a:lnTo>
                    <a:pt x="74" y="12"/>
                  </a:lnTo>
                  <a:lnTo>
                    <a:pt x="88" y="12"/>
                  </a:lnTo>
                  <a:lnTo>
                    <a:pt x="16" y="15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5332100" y="6368471"/>
              <a:ext cx="41434" cy="39529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9" y="30"/>
                </a:cxn>
                <a:cxn ang="0">
                  <a:pos x="0" y="30"/>
                </a:cxn>
                <a:cxn ang="0">
                  <a:pos x="15" y="0"/>
                </a:cxn>
              </a:cxnLst>
              <a:rect l="0" t="0" r="r" b="b"/>
              <a:pathLst>
                <a:path w="29" h="30">
                  <a:moveTo>
                    <a:pt x="15" y="0"/>
                  </a:moveTo>
                  <a:lnTo>
                    <a:pt x="29" y="30"/>
                  </a:lnTo>
                  <a:lnTo>
                    <a:pt x="0" y="3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6" name="Freeform 42"/>
            <p:cNvSpPr>
              <a:spLocks noEditPoints="1"/>
            </p:cNvSpPr>
            <p:nvPr/>
          </p:nvSpPr>
          <p:spPr bwMode="auto">
            <a:xfrm>
              <a:off x="5329243" y="6367153"/>
              <a:ext cx="47149" cy="42164"/>
            </a:xfrm>
            <a:custGeom>
              <a:avLst/>
              <a:gdLst/>
              <a:ahLst/>
              <a:cxnLst>
                <a:cxn ang="0">
                  <a:pos x="74" y="4"/>
                </a:cxn>
                <a:cxn ang="0">
                  <a:pos x="81" y="0"/>
                </a:cxn>
                <a:cxn ang="0">
                  <a:pos x="88" y="4"/>
                </a:cxn>
                <a:cxn ang="0">
                  <a:pos x="160" y="148"/>
                </a:cxn>
                <a:cxn ang="0">
                  <a:pos x="160" y="156"/>
                </a:cxn>
                <a:cxn ang="0">
                  <a:pos x="153" y="160"/>
                </a:cxn>
                <a:cxn ang="0">
                  <a:pos x="9" y="160"/>
                </a:cxn>
                <a:cxn ang="0">
                  <a:pos x="2" y="156"/>
                </a:cxn>
                <a:cxn ang="0">
                  <a:pos x="2" y="148"/>
                </a:cxn>
                <a:cxn ang="0">
                  <a:pos x="74" y="4"/>
                </a:cxn>
                <a:cxn ang="0">
                  <a:pos x="16" y="155"/>
                </a:cxn>
                <a:cxn ang="0">
                  <a:pos x="9" y="144"/>
                </a:cxn>
                <a:cxn ang="0">
                  <a:pos x="153" y="144"/>
                </a:cxn>
                <a:cxn ang="0">
                  <a:pos x="146" y="155"/>
                </a:cxn>
                <a:cxn ang="0">
                  <a:pos x="74" y="11"/>
                </a:cxn>
                <a:cxn ang="0">
                  <a:pos x="88" y="11"/>
                </a:cxn>
                <a:cxn ang="0">
                  <a:pos x="16" y="155"/>
                </a:cxn>
              </a:cxnLst>
              <a:rect l="0" t="0" r="r" b="b"/>
              <a:pathLst>
                <a:path w="161" h="160">
                  <a:moveTo>
                    <a:pt x="74" y="4"/>
                  </a:moveTo>
                  <a:cubicBezTo>
                    <a:pt x="75" y="1"/>
                    <a:pt x="78" y="0"/>
                    <a:pt x="81" y="0"/>
                  </a:cubicBezTo>
                  <a:cubicBezTo>
                    <a:pt x="84" y="0"/>
                    <a:pt x="87" y="1"/>
                    <a:pt x="88" y="4"/>
                  </a:cubicBezTo>
                  <a:lnTo>
                    <a:pt x="160" y="148"/>
                  </a:lnTo>
                  <a:cubicBezTo>
                    <a:pt x="161" y="150"/>
                    <a:pt x="161" y="153"/>
                    <a:pt x="160" y="156"/>
                  </a:cubicBezTo>
                  <a:cubicBezTo>
                    <a:pt x="158" y="158"/>
                    <a:pt x="156" y="160"/>
                    <a:pt x="153" y="160"/>
                  </a:cubicBezTo>
                  <a:lnTo>
                    <a:pt x="9" y="160"/>
                  </a:lnTo>
                  <a:cubicBezTo>
                    <a:pt x="6" y="160"/>
                    <a:pt x="3" y="158"/>
                    <a:pt x="2" y="156"/>
                  </a:cubicBezTo>
                  <a:cubicBezTo>
                    <a:pt x="0" y="153"/>
                    <a:pt x="0" y="150"/>
                    <a:pt x="2" y="148"/>
                  </a:cubicBezTo>
                  <a:lnTo>
                    <a:pt x="74" y="4"/>
                  </a:lnTo>
                  <a:close/>
                  <a:moveTo>
                    <a:pt x="16" y="155"/>
                  </a:moveTo>
                  <a:lnTo>
                    <a:pt x="9" y="144"/>
                  </a:lnTo>
                  <a:lnTo>
                    <a:pt x="153" y="144"/>
                  </a:lnTo>
                  <a:lnTo>
                    <a:pt x="146" y="155"/>
                  </a:lnTo>
                  <a:lnTo>
                    <a:pt x="74" y="11"/>
                  </a:lnTo>
                  <a:lnTo>
                    <a:pt x="88" y="11"/>
                  </a:lnTo>
                  <a:lnTo>
                    <a:pt x="16" y="15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6076479" y="5928384"/>
              <a:ext cx="41434" cy="38212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9" y="29"/>
                </a:cxn>
                <a:cxn ang="0">
                  <a:pos x="0" y="29"/>
                </a:cxn>
                <a:cxn ang="0">
                  <a:pos x="15" y="0"/>
                </a:cxn>
              </a:cxnLst>
              <a:rect l="0" t="0" r="r" b="b"/>
              <a:pathLst>
                <a:path w="29" h="29">
                  <a:moveTo>
                    <a:pt x="15" y="0"/>
                  </a:moveTo>
                  <a:lnTo>
                    <a:pt x="29" y="29"/>
                  </a:lnTo>
                  <a:lnTo>
                    <a:pt x="0" y="2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8" name="Freeform 44"/>
            <p:cNvSpPr>
              <a:spLocks noEditPoints="1"/>
            </p:cNvSpPr>
            <p:nvPr/>
          </p:nvSpPr>
          <p:spPr bwMode="auto">
            <a:xfrm>
              <a:off x="6075049" y="5927066"/>
              <a:ext cx="45720" cy="42164"/>
            </a:xfrm>
            <a:custGeom>
              <a:avLst/>
              <a:gdLst/>
              <a:ahLst/>
              <a:cxnLst>
                <a:cxn ang="0">
                  <a:pos x="73" y="4"/>
                </a:cxn>
                <a:cxn ang="0">
                  <a:pos x="80" y="0"/>
                </a:cxn>
                <a:cxn ang="0">
                  <a:pos x="87" y="4"/>
                </a:cxn>
                <a:cxn ang="0">
                  <a:pos x="159" y="148"/>
                </a:cxn>
                <a:cxn ang="0">
                  <a:pos x="159" y="156"/>
                </a:cxn>
                <a:cxn ang="0">
                  <a:pos x="152" y="160"/>
                </a:cxn>
                <a:cxn ang="0">
                  <a:pos x="8" y="160"/>
                </a:cxn>
                <a:cxn ang="0">
                  <a:pos x="1" y="156"/>
                </a:cxn>
                <a:cxn ang="0">
                  <a:pos x="1" y="148"/>
                </a:cxn>
                <a:cxn ang="0">
                  <a:pos x="73" y="4"/>
                </a:cxn>
                <a:cxn ang="0">
                  <a:pos x="15" y="156"/>
                </a:cxn>
                <a:cxn ang="0">
                  <a:pos x="8" y="144"/>
                </a:cxn>
                <a:cxn ang="0">
                  <a:pos x="152" y="144"/>
                </a:cxn>
                <a:cxn ang="0">
                  <a:pos x="145" y="156"/>
                </a:cxn>
                <a:cxn ang="0">
                  <a:pos x="73" y="12"/>
                </a:cxn>
                <a:cxn ang="0">
                  <a:pos x="87" y="12"/>
                </a:cxn>
                <a:cxn ang="0">
                  <a:pos x="15" y="156"/>
                </a:cxn>
              </a:cxnLst>
              <a:rect l="0" t="0" r="r" b="b"/>
              <a:pathLst>
                <a:path w="161" h="160">
                  <a:moveTo>
                    <a:pt x="73" y="4"/>
                  </a:moveTo>
                  <a:cubicBezTo>
                    <a:pt x="74" y="2"/>
                    <a:pt x="77" y="0"/>
                    <a:pt x="80" y="0"/>
                  </a:cubicBezTo>
                  <a:cubicBezTo>
                    <a:pt x="83" y="0"/>
                    <a:pt x="86" y="2"/>
                    <a:pt x="87" y="4"/>
                  </a:cubicBezTo>
                  <a:lnTo>
                    <a:pt x="159" y="148"/>
                  </a:lnTo>
                  <a:cubicBezTo>
                    <a:pt x="161" y="151"/>
                    <a:pt x="161" y="154"/>
                    <a:pt x="159" y="156"/>
                  </a:cubicBezTo>
                  <a:cubicBezTo>
                    <a:pt x="158" y="159"/>
                    <a:pt x="155" y="160"/>
                    <a:pt x="152" y="160"/>
                  </a:cubicBezTo>
                  <a:lnTo>
                    <a:pt x="8" y="160"/>
                  </a:lnTo>
                  <a:cubicBezTo>
                    <a:pt x="6" y="160"/>
                    <a:pt x="3" y="159"/>
                    <a:pt x="1" y="156"/>
                  </a:cubicBezTo>
                  <a:cubicBezTo>
                    <a:pt x="0" y="154"/>
                    <a:pt x="0" y="151"/>
                    <a:pt x="1" y="148"/>
                  </a:cubicBezTo>
                  <a:lnTo>
                    <a:pt x="73" y="4"/>
                  </a:lnTo>
                  <a:close/>
                  <a:moveTo>
                    <a:pt x="15" y="156"/>
                  </a:moveTo>
                  <a:lnTo>
                    <a:pt x="8" y="144"/>
                  </a:lnTo>
                  <a:lnTo>
                    <a:pt x="152" y="144"/>
                  </a:lnTo>
                  <a:lnTo>
                    <a:pt x="145" y="156"/>
                  </a:lnTo>
                  <a:lnTo>
                    <a:pt x="73" y="12"/>
                  </a:lnTo>
                  <a:lnTo>
                    <a:pt x="87" y="12"/>
                  </a:lnTo>
                  <a:lnTo>
                    <a:pt x="15" y="15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970627" y="6265696"/>
              <a:ext cx="1128711" cy="238490"/>
            </a:xfrm>
            <a:custGeom>
              <a:avLst/>
              <a:gdLst/>
              <a:ahLst/>
              <a:cxnLst>
                <a:cxn ang="0">
                  <a:pos x="24" y="850"/>
                </a:cxn>
                <a:cxn ang="0">
                  <a:pos x="664" y="850"/>
                </a:cxn>
                <a:cxn ang="0">
                  <a:pos x="1318" y="771"/>
                </a:cxn>
                <a:cxn ang="0">
                  <a:pos x="1314" y="771"/>
                </a:cxn>
                <a:cxn ang="0">
                  <a:pos x="3890" y="3"/>
                </a:cxn>
                <a:cxn ang="0">
                  <a:pos x="3919" y="20"/>
                </a:cxn>
                <a:cxn ang="0">
                  <a:pos x="3903" y="49"/>
                </a:cxn>
                <a:cxn ang="0">
                  <a:pos x="1327" y="817"/>
                </a:cxn>
                <a:cxn ang="0">
                  <a:pos x="1323" y="818"/>
                </a:cxn>
                <a:cxn ang="0">
                  <a:pos x="664" y="898"/>
                </a:cxn>
                <a:cxn ang="0">
                  <a:pos x="24" y="898"/>
                </a:cxn>
                <a:cxn ang="0">
                  <a:pos x="0" y="874"/>
                </a:cxn>
                <a:cxn ang="0">
                  <a:pos x="24" y="850"/>
                </a:cxn>
              </a:cxnLst>
              <a:rect l="0" t="0" r="r" b="b"/>
              <a:pathLst>
                <a:path w="3923" h="898">
                  <a:moveTo>
                    <a:pt x="24" y="850"/>
                  </a:moveTo>
                  <a:lnTo>
                    <a:pt x="664" y="850"/>
                  </a:lnTo>
                  <a:lnTo>
                    <a:pt x="1318" y="771"/>
                  </a:lnTo>
                  <a:lnTo>
                    <a:pt x="1314" y="771"/>
                  </a:lnTo>
                  <a:lnTo>
                    <a:pt x="3890" y="3"/>
                  </a:lnTo>
                  <a:cubicBezTo>
                    <a:pt x="3902" y="0"/>
                    <a:pt x="3916" y="7"/>
                    <a:pt x="3919" y="20"/>
                  </a:cubicBezTo>
                  <a:cubicBezTo>
                    <a:pt x="3923" y="32"/>
                    <a:pt x="3916" y="46"/>
                    <a:pt x="3903" y="49"/>
                  </a:cubicBezTo>
                  <a:lnTo>
                    <a:pt x="1327" y="817"/>
                  </a:lnTo>
                  <a:cubicBezTo>
                    <a:pt x="1326" y="818"/>
                    <a:pt x="1325" y="818"/>
                    <a:pt x="1323" y="818"/>
                  </a:cubicBezTo>
                  <a:lnTo>
                    <a:pt x="664" y="898"/>
                  </a:lnTo>
                  <a:lnTo>
                    <a:pt x="24" y="898"/>
                  </a:lnTo>
                  <a:cubicBezTo>
                    <a:pt x="11" y="898"/>
                    <a:pt x="0" y="888"/>
                    <a:pt x="0" y="874"/>
                  </a:cubicBezTo>
                  <a:cubicBezTo>
                    <a:pt x="0" y="861"/>
                    <a:pt x="11" y="850"/>
                    <a:pt x="24" y="850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959197" y="6480469"/>
              <a:ext cx="41434" cy="38212"/>
            </a:xfrm>
            <a:custGeom>
              <a:avLst/>
              <a:gdLst/>
              <a:ahLst/>
              <a:cxnLst>
                <a:cxn ang="0">
                  <a:pos x="15" y="29"/>
                </a:cxn>
                <a:cxn ang="0">
                  <a:pos x="0" y="15"/>
                </a:cxn>
                <a:cxn ang="0">
                  <a:pos x="15" y="0"/>
                </a:cxn>
                <a:cxn ang="0">
                  <a:pos x="29" y="15"/>
                </a:cxn>
                <a:cxn ang="0">
                  <a:pos x="15" y="29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lnTo>
                    <a:pt x="0" y="15"/>
                  </a:lnTo>
                  <a:lnTo>
                    <a:pt x="15" y="0"/>
                  </a:lnTo>
                  <a:lnTo>
                    <a:pt x="29" y="15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1" name="Freeform 47"/>
            <p:cNvSpPr>
              <a:spLocks noEditPoints="1"/>
            </p:cNvSpPr>
            <p:nvPr/>
          </p:nvSpPr>
          <p:spPr bwMode="auto">
            <a:xfrm>
              <a:off x="4957768" y="6479151"/>
              <a:ext cx="45720" cy="42164"/>
            </a:xfrm>
            <a:custGeom>
              <a:avLst/>
              <a:gdLst/>
              <a:ahLst/>
              <a:cxnLst>
                <a:cxn ang="0">
                  <a:pos x="87" y="158"/>
                </a:cxn>
                <a:cxn ang="0">
                  <a:pos x="75" y="158"/>
                </a:cxn>
                <a:cxn ang="0">
                  <a:pos x="3" y="86"/>
                </a:cxn>
                <a:cxn ang="0">
                  <a:pos x="3" y="75"/>
                </a:cxn>
                <a:cxn ang="0">
                  <a:pos x="75" y="3"/>
                </a:cxn>
                <a:cxn ang="0">
                  <a:pos x="87" y="3"/>
                </a:cxn>
                <a:cxn ang="0">
                  <a:pos x="159" y="75"/>
                </a:cxn>
                <a:cxn ang="0">
                  <a:pos x="159" y="86"/>
                </a:cxn>
                <a:cxn ang="0">
                  <a:pos x="87" y="158"/>
                </a:cxn>
                <a:cxn ang="0">
                  <a:pos x="147" y="75"/>
                </a:cxn>
                <a:cxn ang="0">
                  <a:pos x="147" y="86"/>
                </a:cxn>
                <a:cxn ang="0">
                  <a:pos x="75" y="14"/>
                </a:cxn>
                <a:cxn ang="0">
                  <a:pos x="87" y="14"/>
                </a:cxn>
                <a:cxn ang="0">
                  <a:pos x="15" y="86"/>
                </a:cxn>
                <a:cxn ang="0">
                  <a:pos x="15" y="75"/>
                </a:cxn>
                <a:cxn ang="0">
                  <a:pos x="87" y="147"/>
                </a:cxn>
                <a:cxn ang="0">
                  <a:pos x="75" y="147"/>
                </a:cxn>
                <a:cxn ang="0">
                  <a:pos x="147" y="75"/>
                </a:cxn>
              </a:cxnLst>
              <a:rect l="0" t="0" r="r" b="b"/>
              <a:pathLst>
                <a:path w="162" h="161">
                  <a:moveTo>
                    <a:pt x="87" y="158"/>
                  </a:moveTo>
                  <a:cubicBezTo>
                    <a:pt x="84" y="161"/>
                    <a:pt x="78" y="161"/>
                    <a:pt x="75" y="158"/>
                  </a:cubicBezTo>
                  <a:lnTo>
                    <a:pt x="3" y="86"/>
                  </a:lnTo>
                  <a:cubicBezTo>
                    <a:pt x="0" y="83"/>
                    <a:pt x="0" y="78"/>
                    <a:pt x="3" y="75"/>
                  </a:cubicBezTo>
                  <a:lnTo>
                    <a:pt x="75" y="3"/>
                  </a:lnTo>
                  <a:cubicBezTo>
                    <a:pt x="78" y="0"/>
                    <a:pt x="84" y="0"/>
                    <a:pt x="87" y="3"/>
                  </a:cubicBezTo>
                  <a:lnTo>
                    <a:pt x="159" y="75"/>
                  </a:lnTo>
                  <a:cubicBezTo>
                    <a:pt x="162" y="78"/>
                    <a:pt x="162" y="83"/>
                    <a:pt x="159" y="86"/>
                  </a:cubicBezTo>
                  <a:lnTo>
                    <a:pt x="87" y="158"/>
                  </a:lnTo>
                  <a:close/>
                  <a:moveTo>
                    <a:pt x="147" y="75"/>
                  </a:moveTo>
                  <a:lnTo>
                    <a:pt x="147" y="86"/>
                  </a:lnTo>
                  <a:lnTo>
                    <a:pt x="75" y="14"/>
                  </a:lnTo>
                  <a:lnTo>
                    <a:pt x="87" y="14"/>
                  </a:lnTo>
                  <a:lnTo>
                    <a:pt x="15" y="86"/>
                  </a:lnTo>
                  <a:lnTo>
                    <a:pt x="15" y="75"/>
                  </a:lnTo>
                  <a:lnTo>
                    <a:pt x="87" y="147"/>
                  </a:lnTo>
                  <a:lnTo>
                    <a:pt x="75" y="147"/>
                  </a:lnTo>
                  <a:lnTo>
                    <a:pt x="147" y="7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5146363" y="6481787"/>
              <a:ext cx="41434" cy="38212"/>
            </a:xfrm>
            <a:custGeom>
              <a:avLst/>
              <a:gdLst/>
              <a:ahLst/>
              <a:cxnLst>
                <a:cxn ang="0">
                  <a:pos x="14" y="29"/>
                </a:cxn>
                <a:cxn ang="0">
                  <a:pos x="0" y="15"/>
                </a:cxn>
                <a:cxn ang="0">
                  <a:pos x="14" y="0"/>
                </a:cxn>
                <a:cxn ang="0">
                  <a:pos x="29" y="15"/>
                </a:cxn>
                <a:cxn ang="0">
                  <a:pos x="14" y="29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29" y="15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3" name="Freeform 49"/>
            <p:cNvSpPr>
              <a:spLocks noEditPoints="1"/>
            </p:cNvSpPr>
            <p:nvPr/>
          </p:nvSpPr>
          <p:spPr bwMode="auto">
            <a:xfrm>
              <a:off x="5143505" y="6480469"/>
              <a:ext cx="47149" cy="42164"/>
            </a:xfrm>
            <a:custGeom>
              <a:avLst/>
              <a:gdLst/>
              <a:ahLst/>
              <a:cxnLst>
                <a:cxn ang="0">
                  <a:pos x="87" y="159"/>
                </a:cxn>
                <a:cxn ang="0">
                  <a:pos x="75" y="159"/>
                </a:cxn>
                <a:cxn ang="0">
                  <a:pos x="3" y="87"/>
                </a:cxn>
                <a:cxn ang="0">
                  <a:pos x="3" y="75"/>
                </a:cxn>
                <a:cxn ang="0">
                  <a:pos x="75" y="3"/>
                </a:cxn>
                <a:cxn ang="0">
                  <a:pos x="87" y="3"/>
                </a:cxn>
                <a:cxn ang="0">
                  <a:pos x="159" y="75"/>
                </a:cxn>
                <a:cxn ang="0">
                  <a:pos x="159" y="87"/>
                </a:cxn>
                <a:cxn ang="0">
                  <a:pos x="87" y="159"/>
                </a:cxn>
                <a:cxn ang="0">
                  <a:pos x="147" y="75"/>
                </a:cxn>
                <a:cxn ang="0">
                  <a:pos x="147" y="87"/>
                </a:cxn>
                <a:cxn ang="0">
                  <a:pos x="75" y="15"/>
                </a:cxn>
                <a:cxn ang="0">
                  <a:pos x="87" y="15"/>
                </a:cxn>
                <a:cxn ang="0">
                  <a:pos x="15" y="87"/>
                </a:cxn>
                <a:cxn ang="0">
                  <a:pos x="15" y="75"/>
                </a:cxn>
                <a:cxn ang="0">
                  <a:pos x="87" y="147"/>
                </a:cxn>
                <a:cxn ang="0">
                  <a:pos x="75" y="147"/>
                </a:cxn>
                <a:cxn ang="0">
                  <a:pos x="147" y="75"/>
                </a:cxn>
              </a:cxnLst>
              <a:rect l="0" t="0" r="r" b="b"/>
              <a:pathLst>
                <a:path w="162" h="162">
                  <a:moveTo>
                    <a:pt x="87" y="159"/>
                  </a:moveTo>
                  <a:cubicBezTo>
                    <a:pt x="83" y="162"/>
                    <a:pt x="78" y="162"/>
                    <a:pt x="75" y="159"/>
                  </a:cubicBezTo>
                  <a:lnTo>
                    <a:pt x="3" y="87"/>
                  </a:lnTo>
                  <a:cubicBezTo>
                    <a:pt x="0" y="84"/>
                    <a:pt x="0" y="79"/>
                    <a:pt x="3" y="75"/>
                  </a:cubicBezTo>
                  <a:lnTo>
                    <a:pt x="75" y="3"/>
                  </a:lnTo>
                  <a:cubicBezTo>
                    <a:pt x="78" y="0"/>
                    <a:pt x="83" y="0"/>
                    <a:pt x="87" y="3"/>
                  </a:cubicBezTo>
                  <a:lnTo>
                    <a:pt x="159" y="75"/>
                  </a:lnTo>
                  <a:cubicBezTo>
                    <a:pt x="162" y="79"/>
                    <a:pt x="162" y="84"/>
                    <a:pt x="159" y="87"/>
                  </a:cubicBezTo>
                  <a:lnTo>
                    <a:pt x="87" y="159"/>
                  </a:lnTo>
                  <a:close/>
                  <a:moveTo>
                    <a:pt x="147" y="75"/>
                  </a:moveTo>
                  <a:lnTo>
                    <a:pt x="147" y="87"/>
                  </a:lnTo>
                  <a:lnTo>
                    <a:pt x="75" y="15"/>
                  </a:lnTo>
                  <a:lnTo>
                    <a:pt x="87" y="15"/>
                  </a:lnTo>
                  <a:lnTo>
                    <a:pt x="15" y="87"/>
                  </a:lnTo>
                  <a:lnTo>
                    <a:pt x="15" y="75"/>
                  </a:lnTo>
                  <a:lnTo>
                    <a:pt x="87" y="147"/>
                  </a:lnTo>
                  <a:lnTo>
                    <a:pt x="75" y="147"/>
                  </a:lnTo>
                  <a:lnTo>
                    <a:pt x="147" y="7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332100" y="6460705"/>
              <a:ext cx="41434" cy="38212"/>
            </a:xfrm>
            <a:custGeom>
              <a:avLst/>
              <a:gdLst/>
              <a:ahLst/>
              <a:cxnLst>
                <a:cxn ang="0">
                  <a:pos x="15" y="29"/>
                </a:cxn>
                <a:cxn ang="0">
                  <a:pos x="0" y="14"/>
                </a:cxn>
                <a:cxn ang="0">
                  <a:pos x="15" y="0"/>
                </a:cxn>
                <a:cxn ang="0">
                  <a:pos x="29" y="14"/>
                </a:cxn>
                <a:cxn ang="0">
                  <a:pos x="15" y="29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lnTo>
                    <a:pt x="0" y="14"/>
                  </a:lnTo>
                  <a:lnTo>
                    <a:pt x="15" y="0"/>
                  </a:lnTo>
                  <a:lnTo>
                    <a:pt x="29" y="14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5" name="Freeform 51"/>
            <p:cNvSpPr>
              <a:spLocks noEditPoints="1"/>
            </p:cNvSpPr>
            <p:nvPr/>
          </p:nvSpPr>
          <p:spPr bwMode="auto">
            <a:xfrm>
              <a:off x="5329243" y="6458069"/>
              <a:ext cx="47149" cy="43482"/>
            </a:xfrm>
            <a:custGeom>
              <a:avLst/>
              <a:gdLst/>
              <a:ahLst/>
              <a:cxnLst>
                <a:cxn ang="0">
                  <a:pos x="86" y="159"/>
                </a:cxn>
                <a:cxn ang="0">
                  <a:pos x="75" y="159"/>
                </a:cxn>
                <a:cxn ang="0">
                  <a:pos x="3" y="87"/>
                </a:cxn>
                <a:cxn ang="0">
                  <a:pos x="3" y="76"/>
                </a:cxn>
                <a:cxn ang="0">
                  <a:pos x="75" y="4"/>
                </a:cxn>
                <a:cxn ang="0">
                  <a:pos x="86" y="4"/>
                </a:cxn>
                <a:cxn ang="0">
                  <a:pos x="158" y="76"/>
                </a:cxn>
                <a:cxn ang="0">
                  <a:pos x="158" y="87"/>
                </a:cxn>
                <a:cxn ang="0">
                  <a:pos x="86" y="159"/>
                </a:cxn>
                <a:cxn ang="0">
                  <a:pos x="147" y="76"/>
                </a:cxn>
                <a:cxn ang="0">
                  <a:pos x="147" y="87"/>
                </a:cxn>
                <a:cxn ang="0">
                  <a:pos x="75" y="15"/>
                </a:cxn>
                <a:cxn ang="0">
                  <a:pos x="86" y="15"/>
                </a:cxn>
                <a:cxn ang="0">
                  <a:pos x="14" y="87"/>
                </a:cxn>
                <a:cxn ang="0">
                  <a:pos x="14" y="76"/>
                </a:cxn>
                <a:cxn ang="0">
                  <a:pos x="86" y="148"/>
                </a:cxn>
                <a:cxn ang="0">
                  <a:pos x="75" y="148"/>
                </a:cxn>
                <a:cxn ang="0">
                  <a:pos x="147" y="76"/>
                </a:cxn>
              </a:cxnLst>
              <a:rect l="0" t="0" r="r" b="b"/>
              <a:pathLst>
                <a:path w="162" h="162">
                  <a:moveTo>
                    <a:pt x="86" y="159"/>
                  </a:moveTo>
                  <a:cubicBezTo>
                    <a:pt x="83" y="162"/>
                    <a:pt x="78" y="162"/>
                    <a:pt x="75" y="159"/>
                  </a:cubicBezTo>
                  <a:lnTo>
                    <a:pt x="3" y="87"/>
                  </a:lnTo>
                  <a:cubicBezTo>
                    <a:pt x="0" y="84"/>
                    <a:pt x="0" y="79"/>
                    <a:pt x="3" y="76"/>
                  </a:cubicBezTo>
                  <a:lnTo>
                    <a:pt x="75" y="4"/>
                  </a:lnTo>
                  <a:cubicBezTo>
                    <a:pt x="78" y="0"/>
                    <a:pt x="83" y="0"/>
                    <a:pt x="86" y="4"/>
                  </a:cubicBezTo>
                  <a:lnTo>
                    <a:pt x="158" y="76"/>
                  </a:lnTo>
                  <a:cubicBezTo>
                    <a:pt x="162" y="79"/>
                    <a:pt x="162" y="84"/>
                    <a:pt x="158" y="87"/>
                  </a:cubicBezTo>
                  <a:lnTo>
                    <a:pt x="86" y="159"/>
                  </a:lnTo>
                  <a:close/>
                  <a:moveTo>
                    <a:pt x="147" y="76"/>
                  </a:moveTo>
                  <a:lnTo>
                    <a:pt x="147" y="87"/>
                  </a:lnTo>
                  <a:lnTo>
                    <a:pt x="75" y="15"/>
                  </a:lnTo>
                  <a:lnTo>
                    <a:pt x="86" y="15"/>
                  </a:lnTo>
                  <a:lnTo>
                    <a:pt x="14" y="87"/>
                  </a:lnTo>
                  <a:lnTo>
                    <a:pt x="14" y="76"/>
                  </a:lnTo>
                  <a:lnTo>
                    <a:pt x="86" y="148"/>
                  </a:lnTo>
                  <a:lnTo>
                    <a:pt x="75" y="148"/>
                  </a:lnTo>
                  <a:lnTo>
                    <a:pt x="147" y="76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6076479" y="6256472"/>
              <a:ext cx="41434" cy="38212"/>
            </a:xfrm>
            <a:custGeom>
              <a:avLst/>
              <a:gdLst/>
              <a:ahLst/>
              <a:cxnLst>
                <a:cxn ang="0">
                  <a:pos x="15" y="29"/>
                </a:cxn>
                <a:cxn ang="0">
                  <a:pos x="0" y="15"/>
                </a:cxn>
                <a:cxn ang="0">
                  <a:pos x="15" y="0"/>
                </a:cxn>
                <a:cxn ang="0">
                  <a:pos x="29" y="15"/>
                </a:cxn>
                <a:cxn ang="0">
                  <a:pos x="15" y="29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lnTo>
                    <a:pt x="0" y="15"/>
                  </a:lnTo>
                  <a:lnTo>
                    <a:pt x="15" y="0"/>
                  </a:lnTo>
                  <a:lnTo>
                    <a:pt x="29" y="15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7" name="Freeform 53"/>
            <p:cNvSpPr>
              <a:spLocks noEditPoints="1"/>
            </p:cNvSpPr>
            <p:nvPr/>
          </p:nvSpPr>
          <p:spPr bwMode="auto">
            <a:xfrm>
              <a:off x="6075049" y="6255155"/>
              <a:ext cx="45720" cy="42164"/>
            </a:xfrm>
            <a:custGeom>
              <a:avLst/>
              <a:gdLst/>
              <a:ahLst/>
              <a:cxnLst>
                <a:cxn ang="0">
                  <a:pos x="87" y="159"/>
                </a:cxn>
                <a:cxn ang="0">
                  <a:pos x="76" y="159"/>
                </a:cxn>
                <a:cxn ang="0">
                  <a:pos x="4" y="87"/>
                </a:cxn>
                <a:cxn ang="0">
                  <a:pos x="4" y="75"/>
                </a:cxn>
                <a:cxn ang="0">
                  <a:pos x="76" y="3"/>
                </a:cxn>
                <a:cxn ang="0">
                  <a:pos x="87" y="3"/>
                </a:cxn>
                <a:cxn ang="0">
                  <a:pos x="159" y="75"/>
                </a:cxn>
                <a:cxn ang="0">
                  <a:pos x="159" y="87"/>
                </a:cxn>
                <a:cxn ang="0">
                  <a:pos x="87" y="159"/>
                </a:cxn>
                <a:cxn ang="0">
                  <a:pos x="148" y="75"/>
                </a:cxn>
                <a:cxn ang="0">
                  <a:pos x="148" y="87"/>
                </a:cxn>
                <a:cxn ang="0">
                  <a:pos x="76" y="15"/>
                </a:cxn>
                <a:cxn ang="0">
                  <a:pos x="87" y="15"/>
                </a:cxn>
                <a:cxn ang="0">
                  <a:pos x="15" y="87"/>
                </a:cxn>
                <a:cxn ang="0">
                  <a:pos x="15" y="75"/>
                </a:cxn>
                <a:cxn ang="0">
                  <a:pos x="87" y="147"/>
                </a:cxn>
                <a:cxn ang="0">
                  <a:pos x="76" y="147"/>
                </a:cxn>
                <a:cxn ang="0">
                  <a:pos x="148" y="75"/>
                </a:cxn>
              </a:cxnLst>
              <a:rect l="0" t="0" r="r" b="b"/>
              <a:pathLst>
                <a:path w="162" h="162">
                  <a:moveTo>
                    <a:pt x="87" y="159"/>
                  </a:moveTo>
                  <a:cubicBezTo>
                    <a:pt x="84" y="162"/>
                    <a:pt x="79" y="162"/>
                    <a:pt x="76" y="159"/>
                  </a:cubicBezTo>
                  <a:lnTo>
                    <a:pt x="4" y="87"/>
                  </a:lnTo>
                  <a:cubicBezTo>
                    <a:pt x="0" y="84"/>
                    <a:pt x="0" y="79"/>
                    <a:pt x="4" y="75"/>
                  </a:cubicBezTo>
                  <a:lnTo>
                    <a:pt x="76" y="3"/>
                  </a:lnTo>
                  <a:cubicBezTo>
                    <a:pt x="79" y="0"/>
                    <a:pt x="84" y="0"/>
                    <a:pt x="87" y="3"/>
                  </a:cubicBezTo>
                  <a:lnTo>
                    <a:pt x="159" y="75"/>
                  </a:lnTo>
                  <a:cubicBezTo>
                    <a:pt x="162" y="79"/>
                    <a:pt x="162" y="84"/>
                    <a:pt x="159" y="87"/>
                  </a:cubicBezTo>
                  <a:lnTo>
                    <a:pt x="87" y="159"/>
                  </a:lnTo>
                  <a:close/>
                  <a:moveTo>
                    <a:pt x="148" y="75"/>
                  </a:moveTo>
                  <a:lnTo>
                    <a:pt x="148" y="87"/>
                  </a:lnTo>
                  <a:lnTo>
                    <a:pt x="76" y="15"/>
                  </a:lnTo>
                  <a:lnTo>
                    <a:pt x="87" y="15"/>
                  </a:lnTo>
                  <a:lnTo>
                    <a:pt x="15" y="87"/>
                  </a:lnTo>
                  <a:lnTo>
                    <a:pt x="15" y="75"/>
                  </a:lnTo>
                  <a:lnTo>
                    <a:pt x="87" y="147"/>
                  </a:lnTo>
                  <a:lnTo>
                    <a:pt x="76" y="147"/>
                  </a:lnTo>
                  <a:lnTo>
                    <a:pt x="148" y="75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4969198" y="5584484"/>
              <a:ext cx="1130141" cy="907844"/>
            </a:xfrm>
            <a:custGeom>
              <a:avLst/>
              <a:gdLst/>
              <a:ahLst/>
              <a:cxnLst>
                <a:cxn ang="0">
                  <a:pos x="7" y="3375"/>
                </a:cxn>
                <a:cxn ang="0">
                  <a:pos x="647" y="2335"/>
                </a:cxn>
                <a:cxn ang="0">
                  <a:pos x="651" y="2330"/>
                </a:cxn>
                <a:cxn ang="0">
                  <a:pos x="1307" y="1690"/>
                </a:cxn>
                <a:cxn ang="0">
                  <a:pos x="1310" y="1687"/>
                </a:cxn>
                <a:cxn ang="0">
                  <a:pos x="3886" y="7"/>
                </a:cxn>
                <a:cxn ang="0">
                  <a:pos x="3920" y="14"/>
                </a:cxn>
                <a:cxn ang="0">
                  <a:pos x="3913" y="48"/>
                </a:cxn>
                <a:cxn ang="0">
                  <a:pos x="1337" y="1728"/>
                </a:cxn>
                <a:cxn ang="0">
                  <a:pos x="1340" y="1725"/>
                </a:cxn>
                <a:cxn ang="0">
                  <a:pos x="684" y="2365"/>
                </a:cxn>
                <a:cxn ang="0">
                  <a:pos x="688" y="2360"/>
                </a:cxn>
                <a:cxn ang="0">
                  <a:pos x="48" y="3400"/>
                </a:cxn>
                <a:cxn ang="0">
                  <a:pos x="15" y="3408"/>
                </a:cxn>
                <a:cxn ang="0">
                  <a:pos x="7" y="3375"/>
                </a:cxn>
              </a:cxnLst>
              <a:rect l="0" t="0" r="r" b="b"/>
              <a:pathLst>
                <a:path w="3927" h="3415">
                  <a:moveTo>
                    <a:pt x="7" y="3375"/>
                  </a:moveTo>
                  <a:lnTo>
                    <a:pt x="647" y="2335"/>
                  </a:lnTo>
                  <a:cubicBezTo>
                    <a:pt x="648" y="2333"/>
                    <a:pt x="649" y="2332"/>
                    <a:pt x="651" y="2330"/>
                  </a:cubicBezTo>
                  <a:lnTo>
                    <a:pt x="1307" y="1690"/>
                  </a:lnTo>
                  <a:cubicBezTo>
                    <a:pt x="1308" y="1689"/>
                    <a:pt x="1309" y="1688"/>
                    <a:pt x="1310" y="1687"/>
                  </a:cubicBezTo>
                  <a:lnTo>
                    <a:pt x="3886" y="7"/>
                  </a:lnTo>
                  <a:cubicBezTo>
                    <a:pt x="3897" y="0"/>
                    <a:pt x="3912" y="3"/>
                    <a:pt x="3920" y="14"/>
                  </a:cubicBezTo>
                  <a:cubicBezTo>
                    <a:pt x="3927" y="25"/>
                    <a:pt x="3924" y="40"/>
                    <a:pt x="3913" y="48"/>
                  </a:cubicBezTo>
                  <a:lnTo>
                    <a:pt x="1337" y="1728"/>
                  </a:lnTo>
                  <a:lnTo>
                    <a:pt x="1340" y="1725"/>
                  </a:lnTo>
                  <a:lnTo>
                    <a:pt x="684" y="2365"/>
                  </a:lnTo>
                  <a:lnTo>
                    <a:pt x="688" y="2360"/>
                  </a:lnTo>
                  <a:lnTo>
                    <a:pt x="48" y="3400"/>
                  </a:lnTo>
                  <a:cubicBezTo>
                    <a:pt x="41" y="3411"/>
                    <a:pt x="26" y="3415"/>
                    <a:pt x="15" y="3408"/>
                  </a:cubicBezTo>
                  <a:cubicBezTo>
                    <a:pt x="4" y="3401"/>
                    <a:pt x="0" y="3386"/>
                    <a:pt x="7" y="3375"/>
                  </a:cubicBezTo>
                  <a:close/>
                </a:path>
              </a:pathLst>
            </a:custGeom>
            <a:solidFill>
              <a:srgbClr val="000000"/>
            </a:solidFill>
            <a:ln w="4763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9" name="Rectangle 55"/>
            <p:cNvSpPr>
              <a:spLocks noChangeArrowheads="1"/>
            </p:cNvSpPr>
            <p:nvPr/>
          </p:nvSpPr>
          <p:spPr bwMode="auto">
            <a:xfrm>
              <a:off x="4953482" y="6464657"/>
              <a:ext cx="54292" cy="5138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0" name="Freeform 56"/>
            <p:cNvSpPr>
              <a:spLocks noEditPoints="1"/>
            </p:cNvSpPr>
            <p:nvPr/>
          </p:nvSpPr>
          <p:spPr bwMode="auto">
            <a:xfrm>
              <a:off x="4950625" y="6462022"/>
              <a:ext cx="60007" cy="5534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200" y="0"/>
                </a:cxn>
                <a:cxn ang="0">
                  <a:pos x="208" y="8"/>
                </a:cxn>
                <a:cxn ang="0">
                  <a:pos x="208" y="200"/>
                </a:cxn>
                <a:cxn ang="0">
                  <a:pos x="200" y="208"/>
                </a:cxn>
                <a:cxn ang="0">
                  <a:pos x="8" y="208"/>
                </a:cxn>
                <a:cxn ang="0">
                  <a:pos x="0" y="200"/>
                </a:cxn>
                <a:cxn ang="0">
                  <a:pos x="0" y="8"/>
                </a:cxn>
                <a:cxn ang="0">
                  <a:pos x="16" y="200"/>
                </a:cxn>
                <a:cxn ang="0">
                  <a:pos x="8" y="192"/>
                </a:cxn>
                <a:cxn ang="0">
                  <a:pos x="200" y="192"/>
                </a:cxn>
                <a:cxn ang="0">
                  <a:pos x="192" y="200"/>
                </a:cxn>
                <a:cxn ang="0">
                  <a:pos x="192" y="8"/>
                </a:cxn>
                <a:cxn ang="0">
                  <a:pos x="200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200"/>
                </a:cxn>
              </a:cxnLst>
              <a:rect l="0" t="0" r="r" b="b"/>
              <a:pathLst>
                <a:path w="208" h="208">
                  <a:moveTo>
                    <a:pt x="0" y="8"/>
                  </a:moveTo>
                  <a:cubicBezTo>
                    <a:pt x="0" y="3"/>
                    <a:pt x="4" y="0"/>
                    <a:pt x="8" y="0"/>
                  </a:cubicBezTo>
                  <a:lnTo>
                    <a:pt x="200" y="0"/>
                  </a:lnTo>
                  <a:cubicBezTo>
                    <a:pt x="204" y="0"/>
                    <a:pt x="208" y="3"/>
                    <a:pt x="208" y="8"/>
                  </a:cubicBezTo>
                  <a:lnTo>
                    <a:pt x="208" y="200"/>
                  </a:lnTo>
                  <a:cubicBezTo>
                    <a:pt x="208" y="204"/>
                    <a:pt x="204" y="208"/>
                    <a:pt x="200" y="208"/>
                  </a:cubicBezTo>
                  <a:lnTo>
                    <a:pt x="8" y="208"/>
                  </a:lnTo>
                  <a:cubicBezTo>
                    <a:pt x="4" y="208"/>
                    <a:pt x="0" y="204"/>
                    <a:pt x="0" y="200"/>
                  </a:cubicBezTo>
                  <a:lnTo>
                    <a:pt x="0" y="8"/>
                  </a:lnTo>
                  <a:close/>
                  <a:moveTo>
                    <a:pt x="16" y="200"/>
                  </a:moveTo>
                  <a:lnTo>
                    <a:pt x="8" y="192"/>
                  </a:lnTo>
                  <a:lnTo>
                    <a:pt x="200" y="192"/>
                  </a:lnTo>
                  <a:lnTo>
                    <a:pt x="192" y="200"/>
                  </a:lnTo>
                  <a:lnTo>
                    <a:pt x="192" y="8"/>
                  </a:lnTo>
                  <a:lnTo>
                    <a:pt x="200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0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1" name="Rectangle 57"/>
            <p:cNvSpPr>
              <a:spLocks noChangeArrowheads="1"/>
            </p:cNvSpPr>
            <p:nvPr/>
          </p:nvSpPr>
          <p:spPr bwMode="auto">
            <a:xfrm>
              <a:off x="5139220" y="6186639"/>
              <a:ext cx="55722" cy="5138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2" name="Freeform 58"/>
            <p:cNvSpPr>
              <a:spLocks noEditPoints="1"/>
            </p:cNvSpPr>
            <p:nvPr/>
          </p:nvSpPr>
          <p:spPr bwMode="auto">
            <a:xfrm>
              <a:off x="5136362" y="6184003"/>
              <a:ext cx="60007" cy="5534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200" y="0"/>
                </a:cxn>
                <a:cxn ang="0">
                  <a:pos x="208" y="8"/>
                </a:cxn>
                <a:cxn ang="0">
                  <a:pos x="208" y="200"/>
                </a:cxn>
                <a:cxn ang="0">
                  <a:pos x="200" y="208"/>
                </a:cxn>
                <a:cxn ang="0">
                  <a:pos x="8" y="208"/>
                </a:cxn>
                <a:cxn ang="0">
                  <a:pos x="0" y="200"/>
                </a:cxn>
                <a:cxn ang="0">
                  <a:pos x="0" y="8"/>
                </a:cxn>
                <a:cxn ang="0">
                  <a:pos x="16" y="200"/>
                </a:cxn>
                <a:cxn ang="0">
                  <a:pos x="8" y="192"/>
                </a:cxn>
                <a:cxn ang="0">
                  <a:pos x="200" y="192"/>
                </a:cxn>
                <a:cxn ang="0">
                  <a:pos x="192" y="200"/>
                </a:cxn>
                <a:cxn ang="0">
                  <a:pos x="192" y="8"/>
                </a:cxn>
                <a:cxn ang="0">
                  <a:pos x="200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200"/>
                </a:cxn>
              </a:cxnLst>
              <a:rect l="0" t="0" r="r" b="b"/>
              <a:pathLst>
                <a:path w="208" h="208">
                  <a:moveTo>
                    <a:pt x="0" y="8"/>
                  </a:moveTo>
                  <a:cubicBezTo>
                    <a:pt x="0" y="3"/>
                    <a:pt x="3" y="0"/>
                    <a:pt x="8" y="0"/>
                  </a:cubicBezTo>
                  <a:lnTo>
                    <a:pt x="200" y="0"/>
                  </a:lnTo>
                  <a:cubicBezTo>
                    <a:pt x="204" y="0"/>
                    <a:pt x="208" y="3"/>
                    <a:pt x="208" y="8"/>
                  </a:cubicBezTo>
                  <a:lnTo>
                    <a:pt x="208" y="200"/>
                  </a:lnTo>
                  <a:cubicBezTo>
                    <a:pt x="208" y="204"/>
                    <a:pt x="204" y="208"/>
                    <a:pt x="200" y="208"/>
                  </a:cubicBezTo>
                  <a:lnTo>
                    <a:pt x="8" y="208"/>
                  </a:lnTo>
                  <a:cubicBezTo>
                    <a:pt x="3" y="208"/>
                    <a:pt x="0" y="204"/>
                    <a:pt x="0" y="200"/>
                  </a:cubicBezTo>
                  <a:lnTo>
                    <a:pt x="0" y="8"/>
                  </a:lnTo>
                  <a:close/>
                  <a:moveTo>
                    <a:pt x="16" y="200"/>
                  </a:moveTo>
                  <a:lnTo>
                    <a:pt x="8" y="192"/>
                  </a:lnTo>
                  <a:lnTo>
                    <a:pt x="200" y="192"/>
                  </a:lnTo>
                  <a:lnTo>
                    <a:pt x="192" y="200"/>
                  </a:lnTo>
                  <a:lnTo>
                    <a:pt x="192" y="8"/>
                  </a:lnTo>
                  <a:lnTo>
                    <a:pt x="200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0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3" name="Rectangle 59"/>
            <p:cNvSpPr>
              <a:spLocks noChangeArrowheads="1"/>
            </p:cNvSpPr>
            <p:nvPr/>
          </p:nvSpPr>
          <p:spPr bwMode="auto">
            <a:xfrm>
              <a:off x="5324957" y="6015347"/>
              <a:ext cx="55722" cy="5138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4" name="Freeform 60"/>
            <p:cNvSpPr>
              <a:spLocks noEditPoints="1"/>
            </p:cNvSpPr>
            <p:nvPr/>
          </p:nvSpPr>
          <p:spPr bwMode="auto">
            <a:xfrm>
              <a:off x="5323528" y="6014029"/>
              <a:ext cx="60007" cy="5534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200" y="0"/>
                </a:cxn>
                <a:cxn ang="0">
                  <a:pos x="208" y="8"/>
                </a:cxn>
                <a:cxn ang="0">
                  <a:pos x="208" y="200"/>
                </a:cxn>
                <a:cxn ang="0">
                  <a:pos x="200" y="208"/>
                </a:cxn>
                <a:cxn ang="0">
                  <a:pos x="8" y="208"/>
                </a:cxn>
                <a:cxn ang="0">
                  <a:pos x="0" y="200"/>
                </a:cxn>
                <a:cxn ang="0">
                  <a:pos x="0" y="8"/>
                </a:cxn>
                <a:cxn ang="0">
                  <a:pos x="16" y="200"/>
                </a:cxn>
                <a:cxn ang="0">
                  <a:pos x="8" y="192"/>
                </a:cxn>
                <a:cxn ang="0">
                  <a:pos x="200" y="192"/>
                </a:cxn>
                <a:cxn ang="0">
                  <a:pos x="192" y="200"/>
                </a:cxn>
                <a:cxn ang="0">
                  <a:pos x="192" y="8"/>
                </a:cxn>
                <a:cxn ang="0">
                  <a:pos x="200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200"/>
                </a:cxn>
              </a:cxnLst>
              <a:rect l="0" t="0" r="r" b="b"/>
              <a:pathLst>
                <a:path w="208" h="208">
                  <a:moveTo>
                    <a:pt x="0" y="8"/>
                  </a:moveTo>
                  <a:cubicBezTo>
                    <a:pt x="0" y="4"/>
                    <a:pt x="3" y="0"/>
                    <a:pt x="8" y="0"/>
                  </a:cubicBezTo>
                  <a:lnTo>
                    <a:pt x="200" y="0"/>
                  </a:lnTo>
                  <a:cubicBezTo>
                    <a:pt x="204" y="0"/>
                    <a:pt x="208" y="4"/>
                    <a:pt x="208" y="8"/>
                  </a:cubicBezTo>
                  <a:lnTo>
                    <a:pt x="208" y="200"/>
                  </a:lnTo>
                  <a:cubicBezTo>
                    <a:pt x="208" y="204"/>
                    <a:pt x="204" y="208"/>
                    <a:pt x="200" y="208"/>
                  </a:cubicBezTo>
                  <a:lnTo>
                    <a:pt x="8" y="208"/>
                  </a:lnTo>
                  <a:cubicBezTo>
                    <a:pt x="3" y="208"/>
                    <a:pt x="0" y="204"/>
                    <a:pt x="0" y="200"/>
                  </a:cubicBezTo>
                  <a:lnTo>
                    <a:pt x="0" y="8"/>
                  </a:lnTo>
                  <a:close/>
                  <a:moveTo>
                    <a:pt x="16" y="200"/>
                  </a:moveTo>
                  <a:lnTo>
                    <a:pt x="8" y="192"/>
                  </a:lnTo>
                  <a:lnTo>
                    <a:pt x="200" y="192"/>
                  </a:lnTo>
                  <a:lnTo>
                    <a:pt x="192" y="200"/>
                  </a:lnTo>
                  <a:lnTo>
                    <a:pt x="192" y="8"/>
                  </a:lnTo>
                  <a:lnTo>
                    <a:pt x="200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0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5" name="Rectangle 61"/>
            <p:cNvSpPr>
              <a:spLocks noChangeArrowheads="1"/>
            </p:cNvSpPr>
            <p:nvPr/>
          </p:nvSpPr>
          <p:spPr bwMode="auto">
            <a:xfrm>
              <a:off x="6070764" y="5568672"/>
              <a:ext cx="54292" cy="5138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6" name="Freeform 62"/>
            <p:cNvSpPr>
              <a:spLocks noEditPoints="1"/>
            </p:cNvSpPr>
            <p:nvPr/>
          </p:nvSpPr>
          <p:spPr bwMode="auto">
            <a:xfrm>
              <a:off x="6067906" y="5566037"/>
              <a:ext cx="60007" cy="5534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200" y="0"/>
                </a:cxn>
                <a:cxn ang="0">
                  <a:pos x="208" y="8"/>
                </a:cxn>
                <a:cxn ang="0">
                  <a:pos x="208" y="200"/>
                </a:cxn>
                <a:cxn ang="0">
                  <a:pos x="200" y="208"/>
                </a:cxn>
                <a:cxn ang="0">
                  <a:pos x="8" y="208"/>
                </a:cxn>
                <a:cxn ang="0">
                  <a:pos x="0" y="200"/>
                </a:cxn>
                <a:cxn ang="0">
                  <a:pos x="0" y="8"/>
                </a:cxn>
                <a:cxn ang="0">
                  <a:pos x="16" y="200"/>
                </a:cxn>
                <a:cxn ang="0">
                  <a:pos x="8" y="192"/>
                </a:cxn>
                <a:cxn ang="0">
                  <a:pos x="200" y="192"/>
                </a:cxn>
                <a:cxn ang="0">
                  <a:pos x="192" y="200"/>
                </a:cxn>
                <a:cxn ang="0">
                  <a:pos x="192" y="8"/>
                </a:cxn>
                <a:cxn ang="0">
                  <a:pos x="200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200"/>
                </a:cxn>
              </a:cxnLst>
              <a:rect l="0" t="0" r="r" b="b"/>
              <a:pathLst>
                <a:path w="208" h="208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200" y="0"/>
                  </a:lnTo>
                  <a:cubicBezTo>
                    <a:pt x="205" y="0"/>
                    <a:pt x="208" y="4"/>
                    <a:pt x="208" y="8"/>
                  </a:cubicBezTo>
                  <a:lnTo>
                    <a:pt x="208" y="200"/>
                  </a:lnTo>
                  <a:cubicBezTo>
                    <a:pt x="208" y="205"/>
                    <a:pt x="205" y="208"/>
                    <a:pt x="200" y="208"/>
                  </a:cubicBezTo>
                  <a:lnTo>
                    <a:pt x="8" y="208"/>
                  </a:lnTo>
                  <a:cubicBezTo>
                    <a:pt x="4" y="208"/>
                    <a:pt x="0" y="205"/>
                    <a:pt x="0" y="200"/>
                  </a:cubicBezTo>
                  <a:lnTo>
                    <a:pt x="0" y="8"/>
                  </a:lnTo>
                  <a:close/>
                  <a:moveTo>
                    <a:pt x="16" y="200"/>
                  </a:moveTo>
                  <a:lnTo>
                    <a:pt x="8" y="192"/>
                  </a:lnTo>
                  <a:lnTo>
                    <a:pt x="200" y="192"/>
                  </a:lnTo>
                  <a:lnTo>
                    <a:pt x="192" y="200"/>
                  </a:lnTo>
                  <a:lnTo>
                    <a:pt x="192" y="8"/>
                  </a:lnTo>
                  <a:lnTo>
                    <a:pt x="200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0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7" name="Rectangle 73"/>
            <p:cNvSpPr>
              <a:spLocks noChangeArrowheads="1"/>
            </p:cNvSpPr>
            <p:nvPr/>
          </p:nvSpPr>
          <p:spPr bwMode="auto">
            <a:xfrm>
              <a:off x="4773460" y="6692607"/>
              <a:ext cx="63479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8" name="Rectangle 74"/>
            <p:cNvSpPr>
              <a:spLocks noChangeArrowheads="1"/>
            </p:cNvSpPr>
            <p:nvPr/>
          </p:nvSpPr>
          <p:spPr bwMode="auto">
            <a:xfrm>
              <a:off x="4959197" y="6692607"/>
              <a:ext cx="63479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9" name="Rectangle 75"/>
            <p:cNvSpPr>
              <a:spLocks noChangeArrowheads="1"/>
            </p:cNvSpPr>
            <p:nvPr/>
          </p:nvSpPr>
          <p:spPr bwMode="auto">
            <a:xfrm>
              <a:off x="5146363" y="6692607"/>
              <a:ext cx="63479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0" name="Rectangle 76"/>
            <p:cNvSpPr>
              <a:spLocks noChangeArrowheads="1"/>
            </p:cNvSpPr>
            <p:nvPr/>
          </p:nvSpPr>
          <p:spPr bwMode="auto">
            <a:xfrm>
              <a:off x="5332100" y="6692607"/>
              <a:ext cx="63479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1" name="Rectangle 77"/>
            <p:cNvSpPr>
              <a:spLocks noChangeArrowheads="1"/>
            </p:cNvSpPr>
            <p:nvPr/>
          </p:nvSpPr>
          <p:spPr bwMode="auto">
            <a:xfrm>
              <a:off x="5517837" y="6692607"/>
              <a:ext cx="63479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2" name="Rectangle 78"/>
            <p:cNvSpPr>
              <a:spLocks noChangeArrowheads="1"/>
            </p:cNvSpPr>
            <p:nvPr/>
          </p:nvSpPr>
          <p:spPr bwMode="auto">
            <a:xfrm>
              <a:off x="5705004" y="6692607"/>
              <a:ext cx="63479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3" name="Rectangle 79"/>
            <p:cNvSpPr>
              <a:spLocks noChangeArrowheads="1"/>
            </p:cNvSpPr>
            <p:nvPr/>
          </p:nvSpPr>
          <p:spPr bwMode="auto">
            <a:xfrm>
              <a:off x="5890741" y="6692607"/>
              <a:ext cx="63479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4" name="Rectangle 80"/>
            <p:cNvSpPr>
              <a:spLocks noChangeArrowheads="1"/>
            </p:cNvSpPr>
            <p:nvPr/>
          </p:nvSpPr>
          <p:spPr bwMode="auto">
            <a:xfrm>
              <a:off x="6076479" y="6692607"/>
              <a:ext cx="63479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5" name="Rectangle 81"/>
            <p:cNvSpPr>
              <a:spLocks noChangeArrowheads="1"/>
            </p:cNvSpPr>
            <p:nvPr/>
          </p:nvSpPr>
          <p:spPr bwMode="auto">
            <a:xfrm>
              <a:off x="6263644" y="6692607"/>
              <a:ext cx="63479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1" name="ZoneTexte 290"/>
            <p:cNvSpPr txBox="1"/>
            <p:nvPr/>
          </p:nvSpPr>
          <p:spPr>
            <a:xfrm>
              <a:off x="5241166" y="6450921"/>
              <a:ext cx="229678" cy="204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2" name="ZoneTexte 291"/>
            <p:cNvSpPr txBox="1"/>
            <p:nvPr/>
          </p:nvSpPr>
          <p:spPr>
            <a:xfrm>
              <a:off x="5052828" y="5977049"/>
              <a:ext cx="229678" cy="204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3" name="ZoneTexte 292"/>
            <p:cNvSpPr txBox="1"/>
            <p:nvPr/>
          </p:nvSpPr>
          <p:spPr>
            <a:xfrm>
              <a:off x="5052827" y="6481129"/>
              <a:ext cx="229678" cy="204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4" name="ZoneTexte 293"/>
            <p:cNvSpPr txBox="1"/>
            <p:nvPr/>
          </p:nvSpPr>
          <p:spPr>
            <a:xfrm>
              <a:off x="5982239" y="6335759"/>
              <a:ext cx="229678" cy="204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5" name="Rectangle 75"/>
            <p:cNvSpPr>
              <a:spLocks noChangeArrowheads="1"/>
            </p:cNvSpPr>
            <p:nvPr/>
          </p:nvSpPr>
          <p:spPr bwMode="auto">
            <a:xfrm>
              <a:off x="5429635" y="6853082"/>
              <a:ext cx="262573" cy="127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Days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1" name="Groupe 300"/>
          <p:cNvGrpSpPr>
            <a:grpSpLocks noChangeAspect="1"/>
          </p:cNvGrpSpPr>
          <p:nvPr/>
        </p:nvGrpSpPr>
        <p:grpSpPr>
          <a:xfrm>
            <a:off x="251631" y="4635757"/>
            <a:ext cx="3875533" cy="4379431"/>
            <a:chOff x="291301" y="5157817"/>
            <a:chExt cx="3588456" cy="4055029"/>
          </a:xfrm>
        </p:grpSpPr>
        <p:sp>
          <p:nvSpPr>
            <p:cNvPr id="113" name="ZoneTexte 112"/>
            <p:cNvSpPr txBox="1"/>
            <p:nvPr/>
          </p:nvSpPr>
          <p:spPr>
            <a:xfrm>
              <a:off x="680440" y="5157817"/>
              <a:ext cx="888103" cy="226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K7M2 Control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ZoneTexte 113"/>
            <p:cNvSpPr txBox="1"/>
            <p:nvPr/>
          </p:nvSpPr>
          <p:spPr>
            <a:xfrm>
              <a:off x="1914381" y="5157817"/>
              <a:ext cx="607897" cy="226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shCyr61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ZoneTexte 114"/>
            <p:cNvSpPr txBox="1"/>
            <p:nvPr/>
          </p:nvSpPr>
          <p:spPr>
            <a:xfrm>
              <a:off x="2965330" y="5157817"/>
              <a:ext cx="758324" cy="226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OE-CYR61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ZoneTexte 117"/>
            <p:cNvSpPr txBox="1"/>
            <p:nvPr/>
          </p:nvSpPr>
          <p:spPr>
            <a:xfrm rot="16200000">
              <a:off x="176090" y="5734708"/>
              <a:ext cx="476644" cy="226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>
                  <a:latin typeface="Arial" pitchFamily="34" charset="0"/>
                  <a:cs typeface="Arial" pitchFamily="34" charset="0"/>
                </a:rPr>
                <a:t>Day 1</a:t>
              </a:r>
            </a:p>
          </p:txBody>
        </p:sp>
        <p:sp>
          <p:nvSpPr>
            <p:cNvPr id="119" name="ZoneTexte 118"/>
            <p:cNvSpPr txBox="1"/>
            <p:nvPr/>
          </p:nvSpPr>
          <p:spPr>
            <a:xfrm rot="16200000">
              <a:off x="176091" y="6715484"/>
              <a:ext cx="476644" cy="226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>
                  <a:latin typeface="Arial" pitchFamily="34" charset="0"/>
                  <a:cs typeface="Arial" pitchFamily="34" charset="0"/>
                </a:rPr>
                <a:t>Day 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0" name="ZoneTexte 119"/>
            <p:cNvSpPr txBox="1"/>
            <p:nvPr/>
          </p:nvSpPr>
          <p:spPr>
            <a:xfrm rot="16200000">
              <a:off x="176091" y="7696260"/>
              <a:ext cx="476644" cy="2265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>
                  <a:latin typeface="Arial" pitchFamily="34" charset="0"/>
                  <a:cs typeface="Arial" pitchFamily="34" charset="0"/>
                </a:rPr>
                <a:t>Day 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1" name="ZoneTexte 120"/>
            <p:cNvSpPr txBox="1"/>
            <p:nvPr/>
          </p:nvSpPr>
          <p:spPr>
            <a:xfrm rot="16200000">
              <a:off x="155366" y="8667187"/>
              <a:ext cx="5180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>
                  <a:latin typeface="Arial" pitchFamily="34" charset="0"/>
                  <a:cs typeface="Arial" pitchFamily="34" charset="0"/>
                </a:rPr>
                <a:t>Day </a:t>
              </a:r>
              <a:r>
                <a:rPr lang="fr-FR" sz="1000" dirty="0" smtClean="0">
                  <a:latin typeface="Arial" pitchFamily="34" charset="0"/>
                  <a:cs typeface="Arial" pitchFamily="34" charset="0"/>
                </a:rPr>
                <a:t>7</a:t>
              </a:r>
              <a:endParaRPr lang="fr-FR" sz="1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6" name="Picture 8"/>
            <p:cNvPicPr preferRelativeResize="0">
              <a:picLocks noChangeAspect="1" noChangeArrowheads="1"/>
            </p:cNvPicPr>
            <p:nvPr/>
          </p:nvPicPr>
          <p:blipFill>
            <a:blip r:embed="rId14" cstate="print">
              <a:grayscl/>
              <a:lum bright="5000" contrast="31000"/>
            </a:blip>
            <a:srcRect l="9233" t="2460" r="11080" b="4921"/>
            <a:stretch>
              <a:fillRect/>
            </a:stretch>
          </p:blipFill>
          <p:spPr bwMode="auto">
            <a:xfrm>
              <a:off x="2798515" y="7305388"/>
              <a:ext cx="1072559" cy="9349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28" name="Picture 9"/>
            <p:cNvPicPr preferRelativeResize="0">
              <a:picLocks noChangeAspect="1" noChangeArrowheads="1"/>
            </p:cNvPicPr>
            <p:nvPr/>
          </p:nvPicPr>
          <p:blipFill>
            <a:blip r:embed="rId15" cstate="print">
              <a:grayscl/>
              <a:lum bright="5000" contrast="31000"/>
            </a:blip>
            <a:srcRect l="9233" t="2460" r="11080" b="4921"/>
            <a:stretch>
              <a:fillRect/>
            </a:stretch>
          </p:blipFill>
          <p:spPr bwMode="auto">
            <a:xfrm>
              <a:off x="1688204" y="7305407"/>
              <a:ext cx="1072565" cy="9349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29" name="Picture 11"/>
            <p:cNvPicPr preferRelativeResize="0">
              <a:picLocks noChangeAspect="1" noChangeArrowheads="1"/>
            </p:cNvPicPr>
            <p:nvPr/>
          </p:nvPicPr>
          <p:blipFill>
            <a:blip r:embed="rId16" cstate="print">
              <a:grayscl/>
              <a:lum bright="5000" contrast="31000"/>
            </a:blip>
            <a:srcRect l="9233" t="2460" r="11080" b="4921"/>
            <a:stretch>
              <a:fillRect/>
            </a:stretch>
          </p:blipFill>
          <p:spPr bwMode="auto">
            <a:xfrm>
              <a:off x="584529" y="7305388"/>
              <a:ext cx="1072544" cy="9349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30" name="Picture 13"/>
            <p:cNvPicPr preferRelativeResize="0">
              <a:picLocks noChangeAspect="1" noChangeArrowheads="1"/>
            </p:cNvPicPr>
            <p:nvPr/>
          </p:nvPicPr>
          <p:blipFill>
            <a:blip r:embed="rId17" cstate="print">
              <a:grayscl/>
              <a:lum bright="3000" contrast="31000"/>
            </a:blip>
            <a:srcRect l="9233" t="2460" r="11080" b="4921"/>
            <a:stretch>
              <a:fillRect/>
            </a:stretch>
          </p:blipFill>
          <p:spPr bwMode="auto">
            <a:xfrm>
              <a:off x="2798511" y="6336602"/>
              <a:ext cx="1072567" cy="9349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31" name="Picture 14"/>
            <p:cNvPicPr preferRelativeResize="0">
              <a:picLocks noChangeAspect="1" noChangeArrowheads="1"/>
            </p:cNvPicPr>
            <p:nvPr/>
          </p:nvPicPr>
          <p:blipFill>
            <a:blip r:embed="rId18" cstate="print">
              <a:grayscl/>
              <a:lum bright="3000" contrast="31000"/>
            </a:blip>
            <a:srcRect l="9233" t="2460" r="11080" b="4921"/>
            <a:stretch>
              <a:fillRect/>
            </a:stretch>
          </p:blipFill>
          <p:spPr bwMode="auto">
            <a:xfrm>
              <a:off x="1688202" y="6336604"/>
              <a:ext cx="1072568" cy="9349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32" name="Picture 16"/>
            <p:cNvPicPr preferRelativeResize="0">
              <a:picLocks noChangeAspect="1" noChangeArrowheads="1"/>
            </p:cNvPicPr>
            <p:nvPr/>
          </p:nvPicPr>
          <p:blipFill>
            <a:blip r:embed="rId19" cstate="print">
              <a:grayscl/>
              <a:lum bright="3000" contrast="31000"/>
            </a:blip>
            <a:srcRect l="9233" t="2460" r="11080" b="4921"/>
            <a:stretch>
              <a:fillRect/>
            </a:stretch>
          </p:blipFill>
          <p:spPr bwMode="auto">
            <a:xfrm>
              <a:off x="584517" y="6336606"/>
              <a:ext cx="1072568" cy="9349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33" name="Picture 18"/>
            <p:cNvPicPr preferRelativeResize="0">
              <a:picLocks noChangeAspect="1" noChangeArrowheads="1"/>
            </p:cNvPicPr>
            <p:nvPr/>
          </p:nvPicPr>
          <p:blipFill>
            <a:blip r:embed="rId20" cstate="print">
              <a:grayscl/>
              <a:lum bright="5000" contrast="31000"/>
            </a:blip>
            <a:srcRect l="9233" t="2460" r="11080" b="4921"/>
            <a:stretch>
              <a:fillRect/>
            </a:stretch>
          </p:blipFill>
          <p:spPr bwMode="auto">
            <a:xfrm>
              <a:off x="2798512" y="5367806"/>
              <a:ext cx="1072565" cy="93495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34" name="Picture 19"/>
            <p:cNvPicPr preferRelativeResize="0">
              <a:picLocks noChangeAspect="1" noChangeArrowheads="1"/>
            </p:cNvPicPr>
            <p:nvPr/>
          </p:nvPicPr>
          <p:blipFill>
            <a:blip r:embed="rId21" cstate="print">
              <a:grayscl/>
              <a:lum bright="5000" contrast="31000"/>
            </a:blip>
            <a:srcRect l="9233" t="2460" r="11080" b="4921"/>
            <a:stretch>
              <a:fillRect/>
            </a:stretch>
          </p:blipFill>
          <p:spPr bwMode="auto">
            <a:xfrm>
              <a:off x="1688201" y="5367811"/>
              <a:ext cx="1072570" cy="9349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35" name="Picture 20"/>
            <p:cNvPicPr preferRelativeResize="0">
              <a:picLocks noChangeAspect="1" noChangeArrowheads="1"/>
            </p:cNvPicPr>
            <p:nvPr/>
          </p:nvPicPr>
          <p:blipFill>
            <a:blip r:embed="rId22" cstate="print">
              <a:grayscl/>
              <a:lum bright="5000" contrast="31000"/>
            </a:blip>
            <a:srcRect l="9233" t="2460" r="11080" b="4921"/>
            <a:stretch>
              <a:fillRect/>
            </a:stretch>
          </p:blipFill>
          <p:spPr bwMode="auto">
            <a:xfrm>
              <a:off x="584515" y="5367812"/>
              <a:ext cx="1072572" cy="93494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119" name="Picture 95"/>
            <p:cNvPicPr preferRelativeResize="0">
              <a:picLocks noChangeAspect="1" noChangeArrowheads="1"/>
            </p:cNvPicPr>
            <p:nvPr/>
          </p:nvPicPr>
          <p:blipFill>
            <a:blip r:embed="rId23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rightnessContrast bright="5000" contrast="34000"/>
                      </a14:imgEffect>
                    </a14:imgLayer>
                  </a14:imgProps>
                </a:ext>
              </a:extLst>
            </a:blip>
            <a:srcRect l="2584" r="12734" b="1476"/>
            <a:stretch>
              <a:fillRect/>
            </a:stretch>
          </p:blipFill>
          <p:spPr bwMode="auto">
            <a:xfrm>
              <a:off x="2807081" y="8276846"/>
              <a:ext cx="1072676" cy="93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120" name="Picture 96"/>
            <p:cNvPicPr preferRelativeResize="0">
              <a:picLocks noChangeAspect="1" noChangeArrowheads="1"/>
            </p:cNvPicPr>
            <p:nvPr/>
          </p:nvPicPr>
          <p:blipFill>
            <a:blip r:embed="rId25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bright="3000" contrast="30000"/>
                      </a14:imgEffect>
                    </a14:imgLayer>
                  </a14:imgProps>
                </a:ext>
              </a:extLst>
            </a:blip>
            <a:srcRect l="8858" r="6459" b="1476"/>
            <a:stretch>
              <a:fillRect/>
            </a:stretch>
          </p:blipFill>
          <p:spPr bwMode="auto">
            <a:xfrm>
              <a:off x="1696766" y="8276846"/>
              <a:ext cx="1072691" cy="93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121" name="Picture 97"/>
            <p:cNvPicPr preferRelativeResize="0">
              <a:picLocks noChangeAspect="1" noChangeArrowheads="1"/>
            </p:cNvPicPr>
            <p:nvPr/>
          </p:nvPicPr>
          <p:blipFill>
            <a:blip r:embed="rId27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rightnessContrast bright="5000" contrast="30000"/>
                      </a14:imgEffect>
                    </a14:imgLayer>
                  </a14:imgProps>
                </a:ext>
              </a:extLst>
            </a:blip>
            <a:srcRect l="9227" r="6090" b="1476"/>
            <a:stretch>
              <a:fillRect/>
            </a:stretch>
          </p:blipFill>
          <p:spPr bwMode="auto">
            <a:xfrm>
              <a:off x="593096" y="8276846"/>
              <a:ext cx="1072660" cy="936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</p:grpSp>
      <p:grpSp>
        <p:nvGrpSpPr>
          <p:cNvPr id="6" name="Groupe 5"/>
          <p:cNvGrpSpPr/>
          <p:nvPr/>
        </p:nvGrpSpPr>
        <p:grpSpPr>
          <a:xfrm>
            <a:off x="4505670" y="6866410"/>
            <a:ext cx="1910223" cy="2261519"/>
            <a:chOff x="4671930" y="6824845"/>
            <a:chExt cx="1910223" cy="2261519"/>
          </a:xfrm>
        </p:grpSpPr>
        <p:sp>
          <p:nvSpPr>
            <p:cNvPr id="225" name="Rectangle 61"/>
            <p:cNvSpPr>
              <a:spLocks noChangeArrowheads="1"/>
            </p:cNvSpPr>
            <p:nvPr/>
          </p:nvSpPr>
          <p:spPr bwMode="auto">
            <a:xfrm>
              <a:off x="5089948" y="8787903"/>
              <a:ext cx="546625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shCYR61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4" name="Rectangle 53"/>
            <p:cNvSpPr>
              <a:spLocks noChangeArrowheads="1"/>
            </p:cNvSpPr>
            <p:nvPr/>
          </p:nvSpPr>
          <p:spPr bwMode="auto">
            <a:xfrm>
              <a:off x="4671930" y="7369256"/>
              <a:ext cx="37670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Plastic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5" name="Rectangle 54"/>
            <p:cNvSpPr>
              <a:spLocks noChangeArrowheads="1"/>
            </p:cNvSpPr>
            <p:nvPr/>
          </p:nvSpPr>
          <p:spPr bwMode="auto">
            <a:xfrm>
              <a:off x="4671930" y="7739328"/>
              <a:ext cx="447238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Laminin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" name="Rectangle 55"/>
            <p:cNvSpPr>
              <a:spLocks noChangeArrowheads="1"/>
            </p:cNvSpPr>
            <p:nvPr/>
          </p:nvSpPr>
          <p:spPr bwMode="auto">
            <a:xfrm>
              <a:off x="4671930" y="8046115"/>
              <a:ext cx="892873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Type I </a:t>
              </a:r>
              <a:r>
                <a:rPr kumimoji="0" lang="fr-FR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Collagen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7" name="Rectangle 56"/>
            <p:cNvSpPr>
              <a:spLocks noChangeArrowheads="1"/>
            </p:cNvSpPr>
            <p:nvPr/>
          </p:nvSpPr>
          <p:spPr bwMode="auto">
            <a:xfrm>
              <a:off x="4671930" y="8452551"/>
              <a:ext cx="631583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Fibronectin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8" name="Rectangle 57"/>
            <p:cNvSpPr>
              <a:spLocks noChangeArrowheads="1"/>
            </p:cNvSpPr>
            <p:nvPr/>
          </p:nvSpPr>
          <p:spPr bwMode="auto">
            <a:xfrm>
              <a:off x="4700227" y="6824845"/>
              <a:ext cx="188192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Adhesive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Cell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fr-FR" sz="10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Number</a:t>
              </a:r>
              <a:r>
                <a:rPr kumimoji="0" lang="fr-FR" sz="10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Log2(FC) </a:t>
              </a:r>
              <a:endParaRPr kumimoji="0" lang="fr-FR" sz="1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9" name="Rectangle 59"/>
            <p:cNvSpPr>
              <a:spLocks noChangeArrowheads="1"/>
            </p:cNvSpPr>
            <p:nvPr/>
          </p:nvSpPr>
          <p:spPr bwMode="auto">
            <a:xfrm rot="5400000">
              <a:off x="4982066" y="8843460"/>
              <a:ext cx="72000" cy="72000"/>
            </a:xfrm>
            <a:prstGeom prst="rect">
              <a:avLst/>
            </a:prstGeom>
            <a:solidFill>
              <a:srgbClr val="7F7F7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0" name="Rectangle 59"/>
            <p:cNvSpPr>
              <a:spLocks noChangeArrowheads="1"/>
            </p:cNvSpPr>
            <p:nvPr/>
          </p:nvSpPr>
          <p:spPr bwMode="auto">
            <a:xfrm rot="5400000">
              <a:off x="4985762" y="8982141"/>
              <a:ext cx="72000" cy="720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1" name="Rectangle 61"/>
            <p:cNvSpPr>
              <a:spLocks noChangeArrowheads="1"/>
            </p:cNvSpPr>
            <p:nvPr/>
          </p:nvSpPr>
          <p:spPr bwMode="auto">
            <a:xfrm>
              <a:off x="5092824" y="8932476"/>
              <a:ext cx="639599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OE-</a:t>
              </a: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CYR61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" name="Rectangle 228"/>
            <p:cNvSpPr>
              <a:spLocks noChangeArrowheads="1"/>
            </p:cNvSpPr>
            <p:nvPr/>
          </p:nvSpPr>
          <p:spPr bwMode="auto">
            <a:xfrm rot="5400000">
              <a:off x="5875161" y="7440767"/>
              <a:ext cx="175960" cy="5888"/>
            </a:xfrm>
            <a:prstGeom prst="rect">
              <a:avLst/>
            </a:prstGeom>
            <a:solidFill>
              <a:srgbClr val="7F7F7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0" name="Freeform 7"/>
            <p:cNvSpPr>
              <a:spLocks noEditPoints="1"/>
            </p:cNvSpPr>
            <p:nvPr/>
          </p:nvSpPr>
          <p:spPr bwMode="auto">
            <a:xfrm rot="5400000">
              <a:off x="5872647" y="7437822"/>
              <a:ext cx="180987" cy="11775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568" y="0"/>
                </a:cxn>
                <a:cxn ang="0">
                  <a:pos x="576" y="8"/>
                </a:cxn>
                <a:cxn ang="0">
                  <a:pos x="576" y="24"/>
                </a:cxn>
                <a:cxn ang="0">
                  <a:pos x="568" y="32"/>
                </a:cxn>
                <a:cxn ang="0">
                  <a:pos x="8" y="32"/>
                </a:cxn>
                <a:cxn ang="0">
                  <a:pos x="0" y="24"/>
                </a:cxn>
                <a:cxn ang="0">
                  <a:pos x="0" y="8"/>
                </a:cxn>
                <a:cxn ang="0">
                  <a:pos x="16" y="24"/>
                </a:cxn>
                <a:cxn ang="0">
                  <a:pos x="8" y="16"/>
                </a:cxn>
                <a:cxn ang="0">
                  <a:pos x="568" y="16"/>
                </a:cxn>
                <a:cxn ang="0">
                  <a:pos x="560" y="24"/>
                </a:cxn>
                <a:cxn ang="0">
                  <a:pos x="560" y="8"/>
                </a:cxn>
                <a:cxn ang="0">
                  <a:pos x="568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24"/>
                </a:cxn>
              </a:cxnLst>
              <a:rect l="0" t="0" r="r" b="b"/>
              <a:pathLst>
                <a:path w="576" h="3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568" y="0"/>
                  </a:lnTo>
                  <a:cubicBezTo>
                    <a:pt x="573" y="0"/>
                    <a:pt x="576" y="4"/>
                    <a:pt x="576" y="8"/>
                  </a:cubicBezTo>
                  <a:lnTo>
                    <a:pt x="576" y="24"/>
                  </a:lnTo>
                  <a:cubicBezTo>
                    <a:pt x="576" y="29"/>
                    <a:pt x="573" y="32"/>
                    <a:pt x="568" y="32"/>
                  </a:cubicBezTo>
                  <a:lnTo>
                    <a:pt x="8" y="32"/>
                  </a:lnTo>
                  <a:cubicBezTo>
                    <a:pt x="4" y="32"/>
                    <a:pt x="0" y="29"/>
                    <a:pt x="0" y="24"/>
                  </a:cubicBezTo>
                  <a:lnTo>
                    <a:pt x="0" y="8"/>
                  </a:lnTo>
                  <a:close/>
                  <a:moveTo>
                    <a:pt x="16" y="24"/>
                  </a:moveTo>
                  <a:lnTo>
                    <a:pt x="8" y="16"/>
                  </a:lnTo>
                  <a:lnTo>
                    <a:pt x="568" y="16"/>
                  </a:lnTo>
                  <a:lnTo>
                    <a:pt x="560" y="24"/>
                  </a:lnTo>
                  <a:lnTo>
                    <a:pt x="560" y="8"/>
                  </a:lnTo>
                  <a:lnTo>
                    <a:pt x="568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Rectangle 232"/>
            <p:cNvSpPr>
              <a:spLocks noChangeArrowheads="1"/>
            </p:cNvSpPr>
            <p:nvPr/>
          </p:nvSpPr>
          <p:spPr bwMode="auto">
            <a:xfrm rot="5400000">
              <a:off x="5905019" y="7797609"/>
              <a:ext cx="110356" cy="11775"/>
            </a:xfrm>
            <a:prstGeom prst="rect">
              <a:avLst/>
            </a:prstGeom>
            <a:solidFill>
              <a:srgbClr val="7F7F7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" name="Freeform 9"/>
            <p:cNvSpPr>
              <a:spLocks noEditPoints="1"/>
            </p:cNvSpPr>
            <p:nvPr/>
          </p:nvSpPr>
          <p:spPr bwMode="auto">
            <a:xfrm rot="5400000">
              <a:off x="5903443" y="7794666"/>
              <a:ext cx="113509" cy="1766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568" y="0"/>
                </a:cxn>
                <a:cxn ang="0">
                  <a:pos x="576" y="8"/>
                </a:cxn>
                <a:cxn ang="0">
                  <a:pos x="576" y="40"/>
                </a:cxn>
                <a:cxn ang="0">
                  <a:pos x="568" y="48"/>
                </a:cxn>
                <a:cxn ang="0">
                  <a:pos x="8" y="48"/>
                </a:cxn>
                <a:cxn ang="0">
                  <a:pos x="0" y="40"/>
                </a:cxn>
                <a:cxn ang="0">
                  <a:pos x="0" y="8"/>
                </a:cxn>
                <a:cxn ang="0">
                  <a:pos x="16" y="40"/>
                </a:cxn>
                <a:cxn ang="0">
                  <a:pos x="8" y="32"/>
                </a:cxn>
                <a:cxn ang="0">
                  <a:pos x="568" y="32"/>
                </a:cxn>
                <a:cxn ang="0">
                  <a:pos x="560" y="40"/>
                </a:cxn>
                <a:cxn ang="0">
                  <a:pos x="560" y="8"/>
                </a:cxn>
                <a:cxn ang="0">
                  <a:pos x="568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40"/>
                </a:cxn>
              </a:cxnLst>
              <a:rect l="0" t="0" r="r" b="b"/>
              <a:pathLst>
                <a:path w="576" h="48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568" y="0"/>
                  </a:lnTo>
                  <a:cubicBezTo>
                    <a:pt x="573" y="0"/>
                    <a:pt x="576" y="4"/>
                    <a:pt x="576" y="8"/>
                  </a:cubicBezTo>
                  <a:lnTo>
                    <a:pt x="576" y="40"/>
                  </a:lnTo>
                  <a:cubicBezTo>
                    <a:pt x="576" y="45"/>
                    <a:pt x="573" y="48"/>
                    <a:pt x="568" y="48"/>
                  </a:cubicBezTo>
                  <a:lnTo>
                    <a:pt x="8" y="48"/>
                  </a:lnTo>
                  <a:cubicBezTo>
                    <a:pt x="4" y="48"/>
                    <a:pt x="0" y="45"/>
                    <a:pt x="0" y="40"/>
                  </a:cubicBezTo>
                  <a:lnTo>
                    <a:pt x="0" y="8"/>
                  </a:lnTo>
                  <a:close/>
                  <a:moveTo>
                    <a:pt x="16" y="40"/>
                  </a:moveTo>
                  <a:lnTo>
                    <a:pt x="8" y="32"/>
                  </a:lnTo>
                  <a:lnTo>
                    <a:pt x="568" y="32"/>
                  </a:lnTo>
                  <a:lnTo>
                    <a:pt x="560" y="40"/>
                  </a:lnTo>
                  <a:lnTo>
                    <a:pt x="560" y="8"/>
                  </a:lnTo>
                  <a:lnTo>
                    <a:pt x="568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4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" name="Rectangle 234"/>
            <p:cNvSpPr>
              <a:spLocks noChangeArrowheads="1"/>
            </p:cNvSpPr>
            <p:nvPr/>
          </p:nvSpPr>
          <p:spPr bwMode="auto">
            <a:xfrm rot="5400000">
              <a:off x="6097943" y="7965025"/>
              <a:ext cx="107203" cy="370919"/>
            </a:xfrm>
            <a:prstGeom prst="rect">
              <a:avLst/>
            </a:prstGeom>
            <a:solidFill>
              <a:srgbClr val="7F7F7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" name="Freeform 11"/>
            <p:cNvSpPr>
              <a:spLocks noEditPoints="1"/>
            </p:cNvSpPr>
            <p:nvPr/>
          </p:nvSpPr>
          <p:spPr bwMode="auto">
            <a:xfrm rot="5400000">
              <a:off x="6096366" y="7962080"/>
              <a:ext cx="110356" cy="376806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552" y="0"/>
                </a:cxn>
                <a:cxn ang="0">
                  <a:pos x="560" y="8"/>
                </a:cxn>
                <a:cxn ang="0">
                  <a:pos x="560" y="1016"/>
                </a:cxn>
                <a:cxn ang="0">
                  <a:pos x="552" y="1024"/>
                </a:cxn>
                <a:cxn ang="0">
                  <a:pos x="8" y="1024"/>
                </a:cxn>
                <a:cxn ang="0">
                  <a:pos x="0" y="1016"/>
                </a:cxn>
                <a:cxn ang="0">
                  <a:pos x="0" y="8"/>
                </a:cxn>
                <a:cxn ang="0">
                  <a:pos x="16" y="1016"/>
                </a:cxn>
                <a:cxn ang="0">
                  <a:pos x="8" y="1008"/>
                </a:cxn>
                <a:cxn ang="0">
                  <a:pos x="552" y="1008"/>
                </a:cxn>
                <a:cxn ang="0">
                  <a:pos x="544" y="1016"/>
                </a:cxn>
                <a:cxn ang="0">
                  <a:pos x="544" y="8"/>
                </a:cxn>
                <a:cxn ang="0">
                  <a:pos x="552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1016"/>
                </a:cxn>
              </a:cxnLst>
              <a:rect l="0" t="0" r="r" b="b"/>
              <a:pathLst>
                <a:path w="560" h="1024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552" y="0"/>
                  </a:lnTo>
                  <a:cubicBezTo>
                    <a:pt x="557" y="0"/>
                    <a:pt x="560" y="4"/>
                    <a:pt x="560" y="8"/>
                  </a:cubicBezTo>
                  <a:lnTo>
                    <a:pt x="560" y="1016"/>
                  </a:lnTo>
                  <a:cubicBezTo>
                    <a:pt x="560" y="1021"/>
                    <a:pt x="557" y="1024"/>
                    <a:pt x="552" y="1024"/>
                  </a:cubicBezTo>
                  <a:lnTo>
                    <a:pt x="8" y="1024"/>
                  </a:lnTo>
                  <a:cubicBezTo>
                    <a:pt x="4" y="1024"/>
                    <a:pt x="0" y="1021"/>
                    <a:pt x="0" y="1016"/>
                  </a:cubicBezTo>
                  <a:lnTo>
                    <a:pt x="0" y="8"/>
                  </a:lnTo>
                  <a:close/>
                  <a:moveTo>
                    <a:pt x="16" y="1016"/>
                  </a:moveTo>
                  <a:lnTo>
                    <a:pt x="8" y="1008"/>
                  </a:lnTo>
                  <a:lnTo>
                    <a:pt x="552" y="1008"/>
                  </a:lnTo>
                  <a:lnTo>
                    <a:pt x="544" y="1016"/>
                  </a:lnTo>
                  <a:lnTo>
                    <a:pt x="544" y="8"/>
                  </a:lnTo>
                  <a:lnTo>
                    <a:pt x="5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01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" name="Rectangle 236"/>
            <p:cNvSpPr>
              <a:spLocks noChangeArrowheads="1"/>
            </p:cNvSpPr>
            <p:nvPr/>
          </p:nvSpPr>
          <p:spPr bwMode="auto">
            <a:xfrm rot="5400000">
              <a:off x="5919738" y="8488638"/>
              <a:ext cx="110356" cy="17663"/>
            </a:xfrm>
            <a:prstGeom prst="rect">
              <a:avLst/>
            </a:prstGeom>
            <a:solidFill>
              <a:srgbClr val="7F7F7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" name="Freeform 13"/>
            <p:cNvSpPr>
              <a:spLocks noEditPoints="1"/>
            </p:cNvSpPr>
            <p:nvPr/>
          </p:nvSpPr>
          <p:spPr bwMode="auto">
            <a:xfrm rot="5400000">
              <a:off x="5918161" y="8485695"/>
              <a:ext cx="113509" cy="2355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568" y="0"/>
                </a:cxn>
                <a:cxn ang="0">
                  <a:pos x="576" y="8"/>
                </a:cxn>
                <a:cxn ang="0">
                  <a:pos x="576" y="56"/>
                </a:cxn>
                <a:cxn ang="0">
                  <a:pos x="568" y="64"/>
                </a:cxn>
                <a:cxn ang="0">
                  <a:pos x="8" y="64"/>
                </a:cxn>
                <a:cxn ang="0">
                  <a:pos x="0" y="56"/>
                </a:cxn>
                <a:cxn ang="0">
                  <a:pos x="0" y="8"/>
                </a:cxn>
                <a:cxn ang="0">
                  <a:pos x="16" y="56"/>
                </a:cxn>
                <a:cxn ang="0">
                  <a:pos x="8" y="48"/>
                </a:cxn>
                <a:cxn ang="0">
                  <a:pos x="568" y="48"/>
                </a:cxn>
                <a:cxn ang="0">
                  <a:pos x="560" y="56"/>
                </a:cxn>
                <a:cxn ang="0">
                  <a:pos x="560" y="8"/>
                </a:cxn>
                <a:cxn ang="0">
                  <a:pos x="568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56"/>
                </a:cxn>
              </a:cxnLst>
              <a:rect l="0" t="0" r="r" b="b"/>
              <a:pathLst>
                <a:path w="576" h="64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568" y="0"/>
                  </a:lnTo>
                  <a:cubicBezTo>
                    <a:pt x="573" y="0"/>
                    <a:pt x="576" y="4"/>
                    <a:pt x="576" y="8"/>
                  </a:cubicBezTo>
                  <a:lnTo>
                    <a:pt x="576" y="56"/>
                  </a:lnTo>
                  <a:cubicBezTo>
                    <a:pt x="576" y="61"/>
                    <a:pt x="573" y="64"/>
                    <a:pt x="568" y="64"/>
                  </a:cubicBezTo>
                  <a:lnTo>
                    <a:pt x="8" y="64"/>
                  </a:lnTo>
                  <a:cubicBezTo>
                    <a:pt x="4" y="64"/>
                    <a:pt x="0" y="61"/>
                    <a:pt x="0" y="56"/>
                  </a:cubicBezTo>
                  <a:lnTo>
                    <a:pt x="0" y="8"/>
                  </a:lnTo>
                  <a:close/>
                  <a:moveTo>
                    <a:pt x="16" y="56"/>
                  </a:moveTo>
                  <a:lnTo>
                    <a:pt x="8" y="48"/>
                  </a:lnTo>
                  <a:lnTo>
                    <a:pt x="568" y="48"/>
                  </a:lnTo>
                  <a:lnTo>
                    <a:pt x="560" y="56"/>
                  </a:lnTo>
                  <a:lnTo>
                    <a:pt x="560" y="8"/>
                  </a:lnTo>
                  <a:lnTo>
                    <a:pt x="568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56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" name="Rectangle 238"/>
            <p:cNvSpPr>
              <a:spLocks noChangeArrowheads="1"/>
            </p:cNvSpPr>
            <p:nvPr/>
          </p:nvSpPr>
          <p:spPr bwMode="auto">
            <a:xfrm rot="5400000">
              <a:off x="5891877" y="7527198"/>
              <a:ext cx="107203" cy="41213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Freeform 15"/>
            <p:cNvSpPr>
              <a:spLocks noEditPoints="1"/>
            </p:cNvSpPr>
            <p:nvPr/>
          </p:nvSpPr>
          <p:spPr bwMode="auto">
            <a:xfrm rot="5400000">
              <a:off x="5890300" y="7524254"/>
              <a:ext cx="110356" cy="471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552" y="0"/>
                </a:cxn>
                <a:cxn ang="0">
                  <a:pos x="560" y="8"/>
                </a:cxn>
                <a:cxn ang="0">
                  <a:pos x="560" y="120"/>
                </a:cxn>
                <a:cxn ang="0">
                  <a:pos x="552" y="128"/>
                </a:cxn>
                <a:cxn ang="0">
                  <a:pos x="8" y="128"/>
                </a:cxn>
                <a:cxn ang="0">
                  <a:pos x="0" y="120"/>
                </a:cxn>
                <a:cxn ang="0">
                  <a:pos x="0" y="8"/>
                </a:cxn>
                <a:cxn ang="0">
                  <a:pos x="16" y="120"/>
                </a:cxn>
                <a:cxn ang="0">
                  <a:pos x="8" y="112"/>
                </a:cxn>
                <a:cxn ang="0">
                  <a:pos x="552" y="112"/>
                </a:cxn>
                <a:cxn ang="0">
                  <a:pos x="544" y="120"/>
                </a:cxn>
                <a:cxn ang="0">
                  <a:pos x="544" y="8"/>
                </a:cxn>
                <a:cxn ang="0">
                  <a:pos x="552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120"/>
                </a:cxn>
              </a:cxnLst>
              <a:rect l="0" t="0" r="r" b="b"/>
              <a:pathLst>
                <a:path w="560" h="128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552" y="0"/>
                  </a:lnTo>
                  <a:cubicBezTo>
                    <a:pt x="557" y="0"/>
                    <a:pt x="560" y="4"/>
                    <a:pt x="560" y="8"/>
                  </a:cubicBezTo>
                  <a:lnTo>
                    <a:pt x="560" y="120"/>
                  </a:lnTo>
                  <a:cubicBezTo>
                    <a:pt x="560" y="125"/>
                    <a:pt x="557" y="128"/>
                    <a:pt x="552" y="128"/>
                  </a:cubicBezTo>
                  <a:lnTo>
                    <a:pt x="8" y="128"/>
                  </a:lnTo>
                  <a:cubicBezTo>
                    <a:pt x="4" y="128"/>
                    <a:pt x="0" y="125"/>
                    <a:pt x="0" y="120"/>
                  </a:cubicBezTo>
                  <a:lnTo>
                    <a:pt x="0" y="8"/>
                  </a:lnTo>
                  <a:close/>
                  <a:moveTo>
                    <a:pt x="16" y="120"/>
                  </a:moveTo>
                  <a:lnTo>
                    <a:pt x="8" y="112"/>
                  </a:lnTo>
                  <a:lnTo>
                    <a:pt x="552" y="112"/>
                  </a:lnTo>
                  <a:lnTo>
                    <a:pt x="544" y="120"/>
                  </a:lnTo>
                  <a:lnTo>
                    <a:pt x="544" y="8"/>
                  </a:lnTo>
                  <a:lnTo>
                    <a:pt x="5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2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" name="Rectangle 240"/>
            <p:cNvSpPr>
              <a:spLocks noChangeArrowheads="1"/>
            </p:cNvSpPr>
            <p:nvPr/>
          </p:nvSpPr>
          <p:spPr bwMode="auto">
            <a:xfrm rot="5400000">
              <a:off x="5930146" y="7894614"/>
              <a:ext cx="107203" cy="35325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" name="Freeform 17"/>
            <p:cNvSpPr>
              <a:spLocks noEditPoints="1"/>
            </p:cNvSpPr>
            <p:nvPr/>
          </p:nvSpPr>
          <p:spPr bwMode="auto">
            <a:xfrm rot="5400000">
              <a:off x="5928569" y="7891671"/>
              <a:ext cx="110356" cy="412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552" y="0"/>
                </a:cxn>
                <a:cxn ang="0">
                  <a:pos x="560" y="8"/>
                </a:cxn>
                <a:cxn ang="0">
                  <a:pos x="560" y="104"/>
                </a:cxn>
                <a:cxn ang="0">
                  <a:pos x="552" y="112"/>
                </a:cxn>
                <a:cxn ang="0">
                  <a:pos x="8" y="112"/>
                </a:cxn>
                <a:cxn ang="0">
                  <a:pos x="0" y="104"/>
                </a:cxn>
                <a:cxn ang="0">
                  <a:pos x="0" y="8"/>
                </a:cxn>
                <a:cxn ang="0">
                  <a:pos x="16" y="104"/>
                </a:cxn>
                <a:cxn ang="0">
                  <a:pos x="8" y="96"/>
                </a:cxn>
                <a:cxn ang="0">
                  <a:pos x="552" y="96"/>
                </a:cxn>
                <a:cxn ang="0">
                  <a:pos x="544" y="104"/>
                </a:cxn>
                <a:cxn ang="0">
                  <a:pos x="544" y="8"/>
                </a:cxn>
                <a:cxn ang="0">
                  <a:pos x="552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104"/>
                </a:cxn>
              </a:cxnLst>
              <a:rect l="0" t="0" r="r" b="b"/>
              <a:pathLst>
                <a:path w="560" h="11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552" y="0"/>
                  </a:lnTo>
                  <a:cubicBezTo>
                    <a:pt x="557" y="0"/>
                    <a:pt x="560" y="4"/>
                    <a:pt x="560" y="8"/>
                  </a:cubicBezTo>
                  <a:lnTo>
                    <a:pt x="560" y="104"/>
                  </a:lnTo>
                  <a:cubicBezTo>
                    <a:pt x="560" y="109"/>
                    <a:pt x="557" y="112"/>
                    <a:pt x="552" y="112"/>
                  </a:cubicBezTo>
                  <a:lnTo>
                    <a:pt x="8" y="112"/>
                  </a:lnTo>
                  <a:cubicBezTo>
                    <a:pt x="4" y="112"/>
                    <a:pt x="0" y="109"/>
                    <a:pt x="0" y="104"/>
                  </a:cubicBezTo>
                  <a:lnTo>
                    <a:pt x="0" y="8"/>
                  </a:lnTo>
                  <a:close/>
                  <a:moveTo>
                    <a:pt x="16" y="104"/>
                  </a:moveTo>
                  <a:lnTo>
                    <a:pt x="8" y="96"/>
                  </a:lnTo>
                  <a:lnTo>
                    <a:pt x="552" y="96"/>
                  </a:lnTo>
                  <a:lnTo>
                    <a:pt x="544" y="104"/>
                  </a:lnTo>
                  <a:lnTo>
                    <a:pt x="544" y="8"/>
                  </a:lnTo>
                  <a:lnTo>
                    <a:pt x="5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0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" name="Rectangle 242"/>
            <p:cNvSpPr>
              <a:spLocks noChangeArrowheads="1"/>
            </p:cNvSpPr>
            <p:nvPr/>
          </p:nvSpPr>
          <p:spPr bwMode="auto">
            <a:xfrm rot="5400000">
              <a:off x="5684234" y="8032591"/>
              <a:ext cx="110356" cy="45334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" name="Freeform 19"/>
            <p:cNvSpPr>
              <a:spLocks noEditPoints="1"/>
            </p:cNvSpPr>
            <p:nvPr/>
          </p:nvSpPr>
          <p:spPr bwMode="auto">
            <a:xfrm rot="5400000">
              <a:off x="5682657" y="8029647"/>
              <a:ext cx="113509" cy="45923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568" y="0"/>
                </a:cxn>
                <a:cxn ang="0">
                  <a:pos x="576" y="8"/>
                </a:cxn>
                <a:cxn ang="0">
                  <a:pos x="576" y="1240"/>
                </a:cxn>
                <a:cxn ang="0">
                  <a:pos x="568" y="1248"/>
                </a:cxn>
                <a:cxn ang="0">
                  <a:pos x="8" y="1248"/>
                </a:cxn>
                <a:cxn ang="0">
                  <a:pos x="0" y="1240"/>
                </a:cxn>
                <a:cxn ang="0">
                  <a:pos x="0" y="8"/>
                </a:cxn>
                <a:cxn ang="0">
                  <a:pos x="16" y="1240"/>
                </a:cxn>
                <a:cxn ang="0">
                  <a:pos x="8" y="1232"/>
                </a:cxn>
                <a:cxn ang="0">
                  <a:pos x="568" y="1232"/>
                </a:cxn>
                <a:cxn ang="0">
                  <a:pos x="560" y="1240"/>
                </a:cxn>
                <a:cxn ang="0">
                  <a:pos x="560" y="8"/>
                </a:cxn>
                <a:cxn ang="0">
                  <a:pos x="568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1240"/>
                </a:cxn>
              </a:cxnLst>
              <a:rect l="0" t="0" r="r" b="b"/>
              <a:pathLst>
                <a:path w="576" h="1248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568" y="0"/>
                  </a:lnTo>
                  <a:cubicBezTo>
                    <a:pt x="573" y="0"/>
                    <a:pt x="576" y="4"/>
                    <a:pt x="576" y="8"/>
                  </a:cubicBezTo>
                  <a:lnTo>
                    <a:pt x="576" y="1240"/>
                  </a:lnTo>
                  <a:cubicBezTo>
                    <a:pt x="576" y="1245"/>
                    <a:pt x="573" y="1248"/>
                    <a:pt x="568" y="1248"/>
                  </a:cubicBezTo>
                  <a:lnTo>
                    <a:pt x="8" y="1248"/>
                  </a:lnTo>
                  <a:cubicBezTo>
                    <a:pt x="4" y="1248"/>
                    <a:pt x="0" y="1245"/>
                    <a:pt x="0" y="1240"/>
                  </a:cubicBezTo>
                  <a:lnTo>
                    <a:pt x="0" y="8"/>
                  </a:lnTo>
                  <a:close/>
                  <a:moveTo>
                    <a:pt x="16" y="1240"/>
                  </a:moveTo>
                  <a:lnTo>
                    <a:pt x="8" y="1232"/>
                  </a:lnTo>
                  <a:lnTo>
                    <a:pt x="568" y="1232"/>
                  </a:lnTo>
                  <a:lnTo>
                    <a:pt x="560" y="1240"/>
                  </a:lnTo>
                  <a:lnTo>
                    <a:pt x="560" y="8"/>
                  </a:lnTo>
                  <a:lnTo>
                    <a:pt x="568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24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" name="Rectangle 244"/>
            <p:cNvSpPr>
              <a:spLocks noChangeArrowheads="1"/>
            </p:cNvSpPr>
            <p:nvPr/>
          </p:nvSpPr>
          <p:spPr bwMode="auto">
            <a:xfrm rot="5400000">
              <a:off x="5928569" y="8590163"/>
              <a:ext cx="110356" cy="35325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" name="Freeform 21"/>
            <p:cNvSpPr>
              <a:spLocks noEditPoints="1"/>
            </p:cNvSpPr>
            <p:nvPr/>
          </p:nvSpPr>
          <p:spPr bwMode="auto">
            <a:xfrm rot="5400000">
              <a:off x="5926993" y="8587220"/>
              <a:ext cx="113509" cy="412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568" y="0"/>
                </a:cxn>
                <a:cxn ang="0">
                  <a:pos x="576" y="8"/>
                </a:cxn>
                <a:cxn ang="0">
                  <a:pos x="576" y="104"/>
                </a:cxn>
                <a:cxn ang="0">
                  <a:pos x="568" y="112"/>
                </a:cxn>
                <a:cxn ang="0">
                  <a:pos x="8" y="112"/>
                </a:cxn>
                <a:cxn ang="0">
                  <a:pos x="0" y="104"/>
                </a:cxn>
                <a:cxn ang="0">
                  <a:pos x="0" y="8"/>
                </a:cxn>
                <a:cxn ang="0">
                  <a:pos x="16" y="104"/>
                </a:cxn>
                <a:cxn ang="0">
                  <a:pos x="8" y="96"/>
                </a:cxn>
                <a:cxn ang="0">
                  <a:pos x="568" y="96"/>
                </a:cxn>
                <a:cxn ang="0">
                  <a:pos x="560" y="104"/>
                </a:cxn>
                <a:cxn ang="0">
                  <a:pos x="560" y="8"/>
                </a:cxn>
                <a:cxn ang="0">
                  <a:pos x="568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104"/>
                </a:cxn>
              </a:cxnLst>
              <a:rect l="0" t="0" r="r" b="b"/>
              <a:pathLst>
                <a:path w="576" h="11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568" y="0"/>
                  </a:lnTo>
                  <a:cubicBezTo>
                    <a:pt x="573" y="0"/>
                    <a:pt x="576" y="4"/>
                    <a:pt x="576" y="8"/>
                  </a:cubicBezTo>
                  <a:lnTo>
                    <a:pt x="576" y="104"/>
                  </a:lnTo>
                  <a:cubicBezTo>
                    <a:pt x="576" y="109"/>
                    <a:pt x="573" y="112"/>
                    <a:pt x="568" y="112"/>
                  </a:cubicBezTo>
                  <a:lnTo>
                    <a:pt x="8" y="112"/>
                  </a:lnTo>
                  <a:cubicBezTo>
                    <a:pt x="4" y="112"/>
                    <a:pt x="0" y="109"/>
                    <a:pt x="0" y="104"/>
                  </a:cubicBezTo>
                  <a:lnTo>
                    <a:pt x="0" y="8"/>
                  </a:lnTo>
                  <a:close/>
                  <a:moveTo>
                    <a:pt x="16" y="104"/>
                  </a:moveTo>
                  <a:lnTo>
                    <a:pt x="8" y="96"/>
                  </a:lnTo>
                  <a:lnTo>
                    <a:pt x="568" y="96"/>
                  </a:lnTo>
                  <a:lnTo>
                    <a:pt x="560" y="104"/>
                  </a:lnTo>
                  <a:lnTo>
                    <a:pt x="560" y="8"/>
                  </a:lnTo>
                  <a:lnTo>
                    <a:pt x="568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0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" name="Freeform 22"/>
            <p:cNvSpPr>
              <a:spLocks noEditPoints="1"/>
            </p:cNvSpPr>
            <p:nvPr/>
          </p:nvSpPr>
          <p:spPr bwMode="auto">
            <a:xfrm rot="5400000">
              <a:off x="5944851" y="7399388"/>
              <a:ext cx="18918" cy="82427"/>
            </a:xfrm>
            <a:custGeom>
              <a:avLst/>
              <a:gdLst/>
              <a:ahLst/>
              <a:cxnLst>
                <a:cxn ang="0">
                  <a:pos x="18" y="84"/>
                </a:cxn>
                <a:cxn ang="0">
                  <a:pos x="18" y="42"/>
                </a:cxn>
                <a:cxn ang="0">
                  <a:pos x="18" y="0"/>
                </a:cxn>
                <a:cxn ang="0">
                  <a:pos x="18" y="84"/>
                </a:cxn>
                <a:cxn ang="0">
                  <a:pos x="0" y="84"/>
                </a:cxn>
                <a:cxn ang="0">
                  <a:pos x="36" y="84"/>
                </a:cxn>
                <a:cxn ang="0">
                  <a:pos x="0" y="84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0" y="0"/>
                </a:cxn>
              </a:cxnLst>
              <a:rect l="0" t="0" r="r" b="b"/>
              <a:pathLst>
                <a:path w="36" h="84">
                  <a:moveTo>
                    <a:pt x="18" y="84"/>
                  </a:moveTo>
                  <a:lnTo>
                    <a:pt x="18" y="42"/>
                  </a:lnTo>
                  <a:lnTo>
                    <a:pt x="18" y="0"/>
                  </a:lnTo>
                  <a:lnTo>
                    <a:pt x="18" y="84"/>
                  </a:lnTo>
                  <a:close/>
                  <a:moveTo>
                    <a:pt x="0" y="84"/>
                  </a:moveTo>
                  <a:lnTo>
                    <a:pt x="36" y="84"/>
                  </a:lnTo>
                  <a:lnTo>
                    <a:pt x="0" y="84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" name="Freeform 23"/>
            <p:cNvSpPr>
              <a:spLocks noEditPoints="1"/>
            </p:cNvSpPr>
            <p:nvPr/>
          </p:nvSpPr>
          <p:spPr bwMode="auto">
            <a:xfrm rot="5400000">
              <a:off x="5944851" y="7396444"/>
              <a:ext cx="18918" cy="88314"/>
            </a:xfrm>
            <a:custGeom>
              <a:avLst/>
              <a:gdLst/>
              <a:ahLst/>
              <a:cxnLst>
                <a:cxn ang="0">
                  <a:pos x="15" y="87"/>
                </a:cxn>
                <a:cxn ang="0">
                  <a:pos x="15" y="45"/>
                </a:cxn>
                <a:cxn ang="0">
                  <a:pos x="15" y="3"/>
                </a:cxn>
                <a:cxn ang="0">
                  <a:pos x="21" y="3"/>
                </a:cxn>
                <a:cxn ang="0">
                  <a:pos x="21" y="45"/>
                </a:cxn>
                <a:cxn ang="0">
                  <a:pos x="21" y="87"/>
                </a:cxn>
                <a:cxn ang="0">
                  <a:pos x="15" y="87"/>
                </a:cxn>
                <a:cxn ang="0">
                  <a:pos x="0" y="84"/>
                </a:cxn>
                <a:cxn ang="0">
                  <a:pos x="36" y="84"/>
                </a:cxn>
                <a:cxn ang="0">
                  <a:pos x="36" y="90"/>
                </a:cxn>
                <a:cxn ang="0">
                  <a:pos x="0" y="90"/>
                </a:cxn>
                <a:cxn ang="0">
                  <a:pos x="0" y="84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90">
                  <a:moveTo>
                    <a:pt x="15" y="87"/>
                  </a:moveTo>
                  <a:lnTo>
                    <a:pt x="15" y="45"/>
                  </a:lnTo>
                  <a:lnTo>
                    <a:pt x="15" y="3"/>
                  </a:lnTo>
                  <a:lnTo>
                    <a:pt x="21" y="3"/>
                  </a:lnTo>
                  <a:lnTo>
                    <a:pt x="21" y="45"/>
                  </a:lnTo>
                  <a:lnTo>
                    <a:pt x="21" y="87"/>
                  </a:lnTo>
                  <a:lnTo>
                    <a:pt x="15" y="87"/>
                  </a:lnTo>
                  <a:close/>
                  <a:moveTo>
                    <a:pt x="0" y="84"/>
                  </a:moveTo>
                  <a:lnTo>
                    <a:pt x="36" y="84"/>
                  </a:lnTo>
                  <a:lnTo>
                    <a:pt x="36" y="90"/>
                  </a:lnTo>
                  <a:lnTo>
                    <a:pt x="0" y="90"/>
                  </a:lnTo>
                  <a:lnTo>
                    <a:pt x="0" y="84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3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9" name="Freeform 24"/>
            <p:cNvSpPr>
              <a:spLocks noEditPoints="1"/>
            </p:cNvSpPr>
            <p:nvPr/>
          </p:nvSpPr>
          <p:spPr bwMode="auto">
            <a:xfrm rot="5400000">
              <a:off x="5941907" y="7743254"/>
              <a:ext cx="18918" cy="123640"/>
            </a:xfrm>
            <a:custGeom>
              <a:avLst/>
              <a:gdLst/>
              <a:ahLst/>
              <a:cxnLst>
                <a:cxn ang="0">
                  <a:pos x="18" y="126"/>
                </a:cxn>
                <a:cxn ang="0">
                  <a:pos x="18" y="63"/>
                </a:cxn>
                <a:cxn ang="0">
                  <a:pos x="18" y="0"/>
                </a:cxn>
                <a:cxn ang="0">
                  <a:pos x="18" y="126"/>
                </a:cxn>
                <a:cxn ang="0">
                  <a:pos x="0" y="126"/>
                </a:cxn>
                <a:cxn ang="0">
                  <a:pos x="36" y="126"/>
                </a:cxn>
                <a:cxn ang="0">
                  <a:pos x="0" y="126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0" y="0"/>
                </a:cxn>
              </a:cxnLst>
              <a:rect l="0" t="0" r="r" b="b"/>
              <a:pathLst>
                <a:path w="36" h="126">
                  <a:moveTo>
                    <a:pt x="18" y="126"/>
                  </a:moveTo>
                  <a:lnTo>
                    <a:pt x="18" y="63"/>
                  </a:lnTo>
                  <a:lnTo>
                    <a:pt x="18" y="0"/>
                  </a:lnTo>
                  <a:lnTo>
                    <a:pt x="18" y="126"/>
                  </a:lnTo>
                  <a:close/>
                  <a:moveTo>
                    <a:pt x="0" y="126"/>
                  </a:moveTo>
                  <a:lnTo>
                    <a:pt x="36" y="126"/>
                  </a:lnTo>
                  <a:lnTo>
                    <a:pt x="0" y="126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0" name="Freeform 25"/>
            <p:cNvSpPr>
              <a:spLocks noEditPoints="1"/>
            </p:cNvSpPr>
            <p:nvPr/>
          </p:nvSpPr>
          <p:spPr bwMode="auto">
            <a:xfrm rot="5400000">
              <a:off x="5941907" y="7740311"/>
              <a:ext cx="18918" cy="129527"/>
            </a:xfrm>
            <a:custGeom>
              <a:avLst/>
              <a:gdLst/>
              <a:ahLst/>
              <a:cxnLst>
                <a:cxn ang="0">
                  <a:pos x="15" y="129"/>
                </a:cxn>
                <a:cxn ang="0">
                  <a:pos x="15" y="66"/>
                </a:cxn>
                <a:cxn ang="0">
                  <a:pos x="15" y="3"/>
                </a:cxn>
                <a:cxn ang="0">
                  <a:pos x="21" y="3"/>
                </a:cxn>
                <a:cxn ang="0">
                  <a:pos x="21" y="66"/>
                </a:cxn>
                <a:cxn ang="0">
                  <a:pos x="21" y="129"/>
                </a:cxn>
                <a:cxn ang="0">
                  <a:pos x="15" y="129"/>
                </a:cxn>
                <a:cxn ang="0">
                  <a:pos x="0" y="126"/>
                </a:cxn>
                <a:cxn ang="0">
                  <a:pos x="36" y="126"/>
                </a:cxn>
                <a:cxn ang="0">
                  <a:pos x="36" y="132"/>
                </a:cxn>
                <a:cxn ang="0">
                  <a:pos x="0" y="132"/>
                </a:cxn>
                <a:cxn ang="0">
                  <a:pos x="0" y="126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15" y="129"/>
                  </a:moveTo>
                  <a:lnTo>
                    <a:pt x="15" y="66"/>
                  </a:lnTo>
                  <a:lnTo>
                    <a:pt x="15" y="3"/>
                  </a:lnTo>
                  <a:lnTo>
                    <a:pt x="21" y="3"/>
                  </a:lnTo>
                  <a:lnTo>
                    <a:pt x="21" y="66"/>
                  </a:lnTo>
                  <a:lnTo>
                    <a:pt x="21" y="129"/>
                  </a:lnTo>
                  <a:lnTo>
                    <a:pt x="15" y="129"/>
                  </a:lnTo>
                  <a:close/>
                  <a:moveTo>
                    <a:pt x="0" y="126"/>
                  </a:moveTo>
                  <a:lnTo>
                    <a:pt x="36" y="126"/>
                  </a:lnTo>
                  <a:lnTo>
                    <a:pt x="36" y="132"/>
                  </a:lnTo>
                  <a:lnTo>
                    <a:pt x="0" y="132"/>
                  </a:lnTo>
                  <a:lnTo>
                    <a:pt x="0" y="126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3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1" name="Freeform 26"/>
            <p:cNvSpPr>
              <a:spLocks noEditPoints="1"/>
            </p:cNvSpPr>
            <p:nvPr/>
          </p:nvSpPr>
          <p:spPr bwMode="auto">
            <a:xfrm rot="5400000">
              <a:off x="6321657" y="8097496"/>
              <a:ext cx="18918" cy="105977"/>
            </a:xfrm>
            <a:custGeom>
              <a:avLst/>
              <a:gdLst/>
              <a:ahLst/>
              <a:cxnLst>
                <a:cxn ang="0">
                  <a:pos x="18" y="108"/>
                </a:cxn>
                <a:cxn ang="0">
                  <a:pos x="18" y="54"/>
                </a:cxn>
                <a:cxn ang="0">
                  <a:pos x="18" y="0"/>
                </a:cxn>
                <a:cxn ang="0">
                  <a:pos x="18" y="108"/>
                </a:cxn>
                <a:cxn ang="0">
                  <a:pos x="0" y="108"/>
                </a:cxn>
                <a:cxn ang="0">
                  <a:pos x="36" y="108"/>
                </a:cxn>
                <a:cxn ang="0">
                  <a:pos x="0" y="108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0" y="0"/>
                </a:cxn>
              </a:cxnLst>
              <a:rect l="0" t="0" r="r" b="b"/>
              <a:pathLst>
                <a:path w="36" h="108">
                  <a:moveTo>
                    <a:pt x="18" y="108"/>
                  </a:moveTo>
                  <a:lnTo>
                    <a:pt x="18" y="54"/>
                  </a:lnTo>
                  <a:lnTo>
                    <a:pt x="18" y="0"/>
                  </a:lnTo>
                  <a:lnTo>
                    <a:pt x="18" y="108"/>
                  </a:lnTo>
                  <a:close/>
                  <a:moveTo>
                    <a:pt x="0" y="108"/>
                  </a:moveTo>
                  <a:lnTo>
                    <a:pt x="36" y="108"/>
                  </a:lnTo>
                  <a:lnTo>
                    <a:pt x="0" y="108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2" name="Freeform 27"/>
            <p:cNvSpPr>
              <a:spLocks noEditPoints="1"/>
            </p:cNvSpPr>
            <p:nvPr/>
          </p:nvSpPr>
          <p:spPr bwMode="auto">
            <a:xfrm rot="5400000">
              <a:off x="6321657" y="8094552"/>
              <a:ext cx="18918" cy="111865"/>
            </a:xfrm>
            <a:custGeom>
              <a:avLst/>
              <a:gdLst/>
              <a:ahLst/>
              <a:cxnLst>
                <a:cxn ang="0">
                  <a:pos x="15" y="111"/>
                </a:cxn>
                <a:cxn ang="0">
                  <a:pos x="15" y="57"/>
                </a:cxn>
                <a:cxn ang="0">
                  <a:pos x="15" y="3"/>
                </a:cxn>
                <a:cxn ang="0">
                  <a:pos x="21" y="3"/>
                </a:cxn>
                <a:cxn ang="0">
                  <a:pos x="21" y="57"/>
                </a:cxn>
                <a:cxn ang="0">
                  <a:pos x="21" y="111"/>
                </a:cxn>
                <a:cxn ang="0">
                  <a:pos x="15" y="111"/>
                </a:cxn>
                <a:cxn ang="0">
                  <a:pos x="0" y="108"/>
                </a:cxn>
                <a:cxn ang="0">
                  <a:pos x="36" y="108"/>
                </a:cxn>
                <a:cxn ang="0">
                  <a:pos x="36" y="114"/>
                </a:cxn>
                <a:cxn ang="0">
                  <a:pos x="0" y="114"/>
                </a:cxn>
                <a:cxn ang="0">
                  <a:pos x="0" y="108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114">
                  <a:moveTo>
                    <a:pt x="15" y="111"/>
                  </a:moveTo>
                  <a:lnTo>
                    <a:pt x="15" y="57"/>
                  </a:lnTo>
                  <a:lnTo>
                    <a:pt x="15" y="3"/>
                  </a:lnTo>
                  <a:lnTo>
                    <a:pt x="21" y="3"/>
                  </a:lnTo>
                  <a:lnTo>
                    <a:pt x="21" y="57"/>
                  </a:lnTo>
                  <a:lnTo>
                    <a:pt x="21" y="111"/>
                  </a:lnTo>
                  <a:lnTo>
                    <a:pt x="15" y="111"/>
                  </a:lnTo>
                  <a:close/>
                  <a:moveTo>
                    <a:pt x="0" y="108"/>
                  </a:moveTo>
                  <a:lnTo>
                    <a:pt x="36" y="108"/>
                  </a:lnTo>
                  <a:lnTo>
                    <a:pt x="36" y="114"/>
                  </a:lnTo>
                  <a:lnTo>
                    <a:pt x="0" y="114"/>
                  </a:lnTo>
                  <a:lnTo>
                    <a:pt x="0" y="108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3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3" name="Freeform 28"/>
            <p:cNvSpPr>
              <a:spLocks noEditPoints="1"/>
            </p:cNvSpPr>
            <p:nvPr/>
          </p:nvSpPr>
          <p:spPr bwMode="auto">
            <a:xfrm rot="5400000">
              <a:off x="5971345" y="8431340"/>
              <a:ext cx="18918" cy="135415"/>
            </a:xfrm>
            <a:custGeom>
              <a:avLst/>
              <a:gdLst/>
              <a:ahLst/>
              <a:cxnLst>
                <a:cxn ang="0">
                  <a:pos x="18" y="138"/>
                </a:cxn>
                <a:cxn ang="0">
                  <a:pos x="18" y="69"/>
                </a:cxn>
                <a:cxn ang="0">
                  <a:pos x="18" y="0"/>
                </a:cxn>
                <a:cxn ang="0">
                  <a:pos x="18" y="138"/>
                </a:cxn>
                <a:cxn ang="0">
                  <a:pos x="0" y="138"/>
                </a:cxn>
                <a:cxn ang="0">
                  <a:pos x="36" y="138"/>
                </a:cxn>
                <a:cxn ang="0">
                  <a:pos x="0" y="138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0" y="0"/>
                </a:cxn>
              </a:cxnLst>
              <a:rect l="0" t="0" r="r" b="b"/>
              <a:pathLst>
                <a:path w="36" h="138">
                  <a:moveTo>
                    <a:pt x="18" y="138"/>
                  </a:moveTo>
                  <a:lnTo>
                    <a:pt x="18" y="69"/>
                  </a:lnTo>
                  <a:lnTo>
                    <a:pt x="18" y="0"/>
                  </a:lnTo>
                  <a:lnTo>
                    <a:pt x="18" y="138"/>
                  </a:lnTo>
                  <a:close/>
                  <a:moveTo>
                    <a:pt x="0" y="138"/>
                  </a:moveTo>
                  <a:lnTo>
                    <a:pt x="36" y="138"/>
                  </a:lnTo>
                  <a:lnTo>
                    <a:pt x="0" y="138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4" name="Freeform 29"/>
            <p:cNvSpPr>
              <a:spLocks noEditPoints="1"/>
            </p:cNvSpPr>
            <p:nvPr/>
          </p:nvSpPr>
          <p:spPr bwMode="auto">
            <a:xfrm rot="5400000">
              <a:off x="5971345" y="8428395"/>
              <a:ext cx="18918" cy="141302"/>
            </a:xfrm>
            <a:custGeom>
              <a:avLst/>
              <a:gdLst/>
              <a:ahLst/>
              <a:cxnLst>
                <a:cxn ang="0">
                  <a:pos x="15" y="141"/>
                </a:cxn>
                <a:cxn ang="0">
                  <a:pos x="15" y="72"/>
                </a:cxn>
                <a:cxn ang="0">
                  <a:pos x="15" y="3"/>
                </a:cxn>
                <a:cxn ang="0">
                  <a:pos x="21" y="3"/>
                </a:cxn>
                <a:cxn ang="0">
                  <a:pos x="21" y="72"/>
                </a:cxn>
                <a:cxn ang="0">
                  <a:pos x="21" y="141"/>
                </a:cxn>
                <a:cxn ang="0">
                  <a:pos x="15" y="141"/>
                </a:cxn>
                <a:cxn ang="0">
                  <a:pos x="0" y="138"/>
                </a:cxn>
                <a:cxn ang="0">
                  <a:pos x="36" y="138"/>
                </a:cxn>
                <a:cxn ang="0">
                  <a:pos x="36" y="144"/>
                </a:cxn>
                <a:cxn ang="0">
                  <a:pos x="0" y="144"/>
                </a:cxn>
                <a:cxn ang="0">
                  <a:pos x="0" y="138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144">
                  <a:moveTo>
                    <a:pt x="15" y="141"/>
                  </a:moveTo>
                  <a:lnTo>
                    <a:pt x="15" y="72"/>
                  </a:lnTo>
                  <a:lnTo>
                    <a:pt x="15" y="3"/>
                  </a:lnTo>
                  <a:lnTo>
                    <a:pt x="21" y="3"/>
                  </a:lnTo>
                  <a:lnTo>
                    <a:pt x="21" y="72"/>
                  </a:lnTo>
                  <a:lnTo>
                    <a:pt x="21" y="141"/>
                  </a:lnTo>
                  <a:lnTo>
                    <a:pt x="15" y="141"/>
                  </a:lnTo>
                  <a:close/>
                  <a:moveTo>
                    <a:pt x="0" y="138"/>
                  </a:moveTo>
                  <a:lnTo>
                    <a:pt x="36" y="138"/>
                  </a:lnTo>
                  <a:lnTo>
                    <a:pt x="36" y="144"/>
                  </a:lnTo>
                  <a:lnTo>
                    <a:pt x="0" y="144"/>
                  </a:lnTo>
                  <a:lnTo>
                    <a:pt x="0" y="138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3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5" name="Freeform 30"/>
            <p:cNvSpPr>
              <a:spLocks noEditPoints="1"/>
            </p:cNvSpPr>
            <p:nvPr/>
          </p:nvSpPr>
          <p:spPr bwMode="auto">
            <a:xfrm rot="5400000">
              <a:off x="5912469" y="7483250"/>
              <a:ext cx="18918" cy="135415"/>
            </a:xfrm>
            <a:custGeom>
              <a:avLst/>
              <a:gdLst/>
              <a:ahLst/>
              <a:cxnLst>
                <a:cxn ang="0">
                  <a:pos x="18" y="138"/>
                </a:cxn>
                <a:cxn ang="0">
                  <a:pos x="18" y="69"/>
                </a:cxn>
                <a:cxn ang="0">
                  <a:pos x="18" y="0"/>
                </a:cxn>
                <a:cxn ang="0">
                  <a:pos x="18" y="138"/>
                </a:cxn>
                <a:cxn ang="0">
                  <a:pos x="0" y="138"/>
                </a:cxn>
                <a:cxn ang="0">
                  <a:pos x="36" y="138"/>
                </a:cxn>
                <a:cxn ang="0">
                  <a:pos x="0" y="138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0" y="0"/>
                </a:cxn>
              </a:cxnLst>
              <a:rect l="0" t="0" r="r" b="b"/>
              <a:pathLst>
                <a:path w="36" h="138">
                  <a:moveTo>
                    <a:pt x="18" y="138"/>
                  </a:moveTo>
                  <a:lnTo>
                    <a:pt x="18" y="69"/>
                  </a:lnTo>
                  <a:lnTo>
                    <a:pt x="18" y="0"/>
                  </a:lnTo>
                  <a:lnTo>
                    <a:pt x="18" y="138"/>
                  </a:lnTo>
                  <a:close/>
                  <a:moveTo>
                    <a:pt x="0" y="138"/>
                  </a:moveTo>
                  <a:lnTo>
                    <a:pt x="36" y="138"/>
                  </a:lnTo>
                  <a:lnTo>
                    <a:pt x="0" y="138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6" name="Freeform 31"/>
            <p:cNvSpPr>
              <a:spLocks noEditPoints="1"/>
            </p:cNvSpPr>
            <p:nvPr/>
          </p:nvSpPr>
          <p:spPr bwMode="auto">
            <a:xfrm rot="5400000">
              <a:off x="5912469" y="7480306"/>
              <a:ext cx="18918" cy="141302"/>
            </a:xfrm>
            <a:custGeom>
              <a:avLst/>
              <a:gdLst/>
              <a:ahLst/>
              <a:cxnLst>
                <a:cxn ang="0">
                  <a:pos x="15" y="141"/>
                </a:cxn>
                <a:cxn ang="0">
                  <a:pos x="15" y="72"/>
                </a:cxn>
                <a:cxn ang="0">
                  <a:pos x="15" y="3"/>
                </a:cxn>
                <a:cxn ang="0">
                  <a:pos x="21" y="3"/>
                </a:cxn>
                <a:cxn ang="0">
                  <a:pos x="21" y="72"/>
                </a:cxn>
                <a:cxn ang="0">
                  <a:pos x="21" y="141"/>
                </a:cxn>
                <a:cxn ang="0">
                  <a:pos x="15" y="141"/>
                </a:cxn>
                <a:cxn ang="0">
                  <a:pos x="0" y="138"/>
                </a:cxn>
                <a:cxn ang="0">
                  <a:pos x="36" y="138"/>
                </a:cxn>
                <a:cxn ang="0">
                  <a:pos x="36" y="144"/>
                </a:cxn>
                <a:cxn ang="0">
                  <a:pos x="0" y="144"/>
                </a:cxn>
                <a:cxn ang="0">
                  <a:pos x="0" y="138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144">
                  <a:moveTo>
                    <a:pt x="15" y="141"/>
                  </a:moveTo>
                  <a:lnTo>
                    <a:pt x="15" y="72"/>
                  </a:lnTo>
                  <a:lnTo>
                    <a:pt x="15" y="3"/>
                  </a:lnTo>
                  <a:lnTo>
                    <a:pt x="21" y="3"/>
                  </a:lnTo>
                  <a:lnTo>
                    <a:pt x="21" y="72"/>
                  </a:lnTo>
                  <a:lnTo>
                    <a:pt x="21" y="141"/>
                  </a:lnTo>
                  <a:lnTo>
                    <a:pt x="15" y="141"/>
                  </a:lnTo>
                  <a:close/>
                  <a:moveTo>
                    <a:pt x="0" y="138"/>
                  </a:moveTo>
                  <a:lnTo>
                    <a:pt x="36" y="138"/>
                  </a:lnTo>
                  <a:lnTo>
                    <a:pt x="36" y="144"/>
                  </a:lnTo>
                  <a:lnTo>
                    <a:pt x="0" y="144"/>
                  </a:lnTo>
                  <a:lnTo>
                    <a:pt x="0" y="138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3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7" name="Freeform 32"/>
            <p:cNvSpPr>
              <a:spLocks noEditPoints="1"/>
            </p:cNvSpPr>
            <p:nvPr/>
          </p:nvSpPr>
          <p:spPr bwMode="auto">
            <a:xfrm rot="5400000">
              <a:off x="5989008" y="7862232"/>
              <a:ext cx="18918" cy="100089"/>
            </a:xfrm>
            <a:custGeom>
              <a:avLst/>
              <a:gdLst/>
              <a:ahLst/>
              <a:cxnLst>
                <a:cxn ang="0">
                  <a:pos x="18" y="102"/>
                </a:cxn>
                <a:cxn ang="0">
                  <a:pos x="18" y="51"/>
                </a:cxn>
                <a:cxn ang="0">
                  <a:pos x="18" y="0"/>
                </a:cxn>
                <a:cxn ang="0">
                  <a:pos x="18" y="102"/>
                </a:cxn>
                <a:cxn ang="0">
                  <a:pos x="0" y="102"/>
                </a:cxn>
                <a:cxn ang="0">
                  <a:pos x="36" y="102"/>
                </a:cxn>
                <a:cxn ang="0">
                  <a:pos x="0" y="102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0" y="0"/>
                </a:cxn>
              </a:cxnLst>
              <a:rect l="0" t="0" r="r" b="b"/>
              <a:pathLst>
                <a:path w="36" h="102">
                  <a:moveTo>
                    <a:pt x="18" y="102"/>
                  </a:moveTo>
                  <a:lnTo>
                    <a:pt x="18" y="51"/>
                  </a:lnTo>
                  <a:lnTo>
                    <a:pt x="18" y="0"/>
                  </a:lnTo>
                  <a:lnTo>
                    <a:pt x="18" y="102"/>
                  </a:lnTo>
                  <a:close/>
                  <a:moveTo>
                    <a:pt x="0" y="102"/>
                  </a:moveTo>
                  <a:lnTo>
                    <a:pt x="36" y="102"/>
                  </a:lnTo>
                  <a:lnTo>
                    <a:pt x="0" y="102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8" name="Freeform 33"/>
            <p:cNvSpPr>
              <a:spLocks noEditPoints="1"/>
            </p:cNvSpPr>
            <p:nvPr/>
          </p:nvSpPr>
          <p:spPr bwMode="auto">
            <a:xfrm rot="5400000">
              <a:off x="5989008" y="7859289"/>
              <a:ext cx="18918" cy="105977"/>
            </a:xfrm>
            <a:custGeom>
              <a:avLst/>
              <a:gdLst/>
              <a:ahLst/>
              <a:cxnLst>
                <a:cxn ang="0">
                  <a:pos x="15" y="105"/>
                </a:cxn>
                <a:cxn ang="0">
                  <a:pos x="15" y="54"/>
                </a:cxn>
                <a:cxn ang="0">
                  <a:pos x="15" y="3"/>
                </a:cxn>
                <a:cxn ang="0">
                  <a:pos x="21" y="3"/>
                </a:cxn>
                <a:cxn ang="0">
                  <a:pos x="21" y="54"/>
                </a:cxn>
                <a:cxn ang="0">
                  <a:pos x="21" y="105"/>
                </a:cxn>
                <a:cxn ang="0">
                  <a:pos x="15" y="105"/>
                </a:cxn>
                <a:cxn ang="0">
                  <a:pos x="0" y="102"/>
                </a:cxn>
                <a:cxn ang="0">
                  <a:pos x="36" y="102"/>
                </a:cxn>
                <a:cxn ang="0">
                  <a:pos x="36" y="108"/>
                </a:cxn>
                <a:cxn ang="0">
                  <a:pos x="0" y="108"/>
                </a:cxn>
                <a:cxn ang="0">
                  <a:pos x="0" y="102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108">
                  <a:moveTo>
                    <a:pt x="15" y="105"/>
                  </a:moveTo>
                  <a:lnTo>
                    <a:pt x="15" y="54"/>
                  </a:lnTo>
                  <a:lnTo>
                    <a:pt x="15" y="3"/>
                  </a:lnTo>
                  <a:lnTo>
                    <a:pt x="21" y="3"/>
                  </a:lnTo>
                  <a:lnTo>
                    <a:pt x="21" y="54"/>
                  </a:lnTo>
                  <a:lnTo>
                    <a:pt x="21" y="105"/>
                  </a:lnTo>
                  <a:lnTo>
                    <a:pt x="15" y="105"/>
                  </a:lnTo>
                  <a:close/>
                  <a:moveTo>
                    <a:pt x="0" y="102"/>
                  </a:moveTo>
                  <a:lnTo>
                    <a:pt x="36" y="102"/>
                  </a:lnTo>
                  <a:lnTo>
                    <a:pt x="36" y="108"/>
                  </a:lnTo>
                  <a:lnTo>
                    <a:pt x="0" y="108"/>
                  </a:lnTo>
                  <a:lnTo>
                    <a:pt x="0" y="102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3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9" name="Freeform 34"/>
            <p:cNvSpPr>
              <a:spLocks noEditPoints="1"/>
            </p:cNvSpPr>
            <p:nvPr/>
          </p:nvSpPr>
          <p:spPr bwMode="auto">
            <a:xfrm rot="5400000">
              <a:off x="5500337" y="8240233"/>
              <a:ext cx="18918" cy="41213"/>
            </a:xfrm>
            <a:custGeom>
              <a:avLst/>
              <a:gdLst/>
              <a:ahLst/>
              <a:cxnLst>
                <a:cxn ang="0">
                  <a:pos x="18" y="42"/>
                </a:cxn>
                <a:cxn ang="0">
                  <a:pos x="18" y="21"/>
                </a:cxn>
                <a:cxn ang="0">
                  <a:pos x="18" y="0"/>
                </a:cxn>
                <a:cxn ang="0">
                  <a:pos x="18" y="42"/>
                </a:cxn>
                <a:cxn ang="0">
                  <a:pos x="0" y="42"/>
                </a:cxn>
                <a:cxn ang="0">
                  <a:pos x="36" y="42"/>
                </a:cxn>
                <a:cxn ang="0">
                  <a:pos x="0" y="42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0" y="0"/>
                </a:cxn>
              </a:cxnLst>
              <a:rect l="0" t="0" r="r" b="b"/>
              <a:pathLst>
                <a:path w="36" h="42">
                  <a:moveTo>
                    <a:pt x="18" y="42"/>
                  </a:moveTo>
                  <a:lnTo>
                    <a:pt x="18" y="21"/>
                  </a:lnTo>
                  <a:lnTo>
                    <a:pt x="18" y="0"/>
                  </a:lnTo>
                  <a:lnTo>
                    <a:pt x="18" y="42"/>
                  </a:lnTo>
                  <a:close/>
                  <a:moveTo>
                    <a:pt x="0" y="42"/>
                  </a:moveTo>
                  <a:lnTo>
                    <a:pt x="36" y="42"/>
                  </a:lnTo>
                  <a:lnTo>
                    <a:pt x="0" y="42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0" name="Freeform 35"/>
            <p:cNvSpPr>
              <a:spLocks noEditPoints="1"/>
            </p:cNvSpPr>
            <p:nvPr/>
          </p:nvSpPr>
          <p:spPr bwMode="auto">
            <a:xfrm rot="5400000">
              <a:off x="5500337" y="8237290"/>
              <a:ext cx="18918" cy="47100"/>
            </a:xfrm>
            <a:custGeom>
              <a:avLst/>
              <a:gdLst/>
              <a:ahLst/>
              <a:cxnLst>
                <a:cxn ang="0">
                  <a:pos x="15" y="45"/>
                </a:cxn>
                <a:cxn ang="0">
                  <a:pos x="15" y="24"/>
                </a:cxn>
                <a:cxn ang="0">
                  <a:pos x="15" y="3"/>
                </a:cxn>
                <a:cxn ang="0">
                  <a:pos x="21" y="3"/>
                </a:cxn>
                <a:cxn ang="0">
                  <a:pos x="21" y="24"/>
                </a:cxn>
                <a:cxn ang="0">
                  <a:pos x="21" y="45"/>
                </a:cxn>
                <a:cxn ang="0">
                  <a:pos x="15" y="45"/>
                </a:cxn>
                <a:cxn ang="0">
                  <a:pos x="0" y="42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0" y="48"/>
                </a:cxn>
                <a:cxn ang="0">
                  <a:pos x="0" y="42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48">
                  <a:moveTo>
                    <a:pt x="15" y="45"/>
                  </a:moveTo>
                  <a:lnTo>
                    <a:pt x="15" y="24"/>
                  </a:lnTo>
                  <a:lnTo>
                    <a:pt x="15" y="3"/>
                  </a:lnTo>
                  <a:lnTo>
                    <a:pt x="21" y="3"/>
                  </a:lnTo>
                  <a:lnTo>
                    <a:pt x="21" y="24"/>
                  </a:lnTo>
                  <a:lnTo>
                    <a:pt x="21" y="45"/>
                  </a:lnTo>
                  <a:lnTo>
                    <a:pt x="15" y="45"/>
                  </a:lnTo>
                  <a:close/>
                  <a:moveTo>
                    <a:pt x="0" y="42"/>
                  </a:moveTo>
                  <a:lnTo>
                    <a:pt x="36" y="42"/>
                  </a:lnTo>
                  <a:lnTo>
                    <a:pt x="36" y="48"/>
                  </a:lnTo>
                  <a:lnTo>
                    <a:pt x="0" y="48"/>
                  </a:lnTo>
                  <a:lnTo>
                    <a:pt x="0" y="42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3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1" name="Freeform 36"/>
            <p:cNvSpPr>
              <a:spLocks noEditPoints="1"/>
            </p:cNvSpPr>
            <p:nvPr/>
          </p:nvSpPr>
          <p:spPr bwMode="auto">
            <a:xfrm rot="5400000">
              <a:off x="5991952" y="8538751"/>
              <a:ext cx="18918" cy="141302"/>
            </a:xfrm>
            <a:custGeom>
              <a:avLst/>
              <a:gdLst/>
              <a:ahLst/>
              <a:cxnLst>
                <a:cxn ang="0">
                  <a:pos x="18" y="144"/>
                </a:cxn>
                <a:cxn ang="0">
                  <a:pos x="18" y="72"/>
                </a:cxn>
                <a:cxn ang="0">
                  <a:pos x="18" y="0"/>
                </a:cxn>
                <a:cxn ang="0">
                  <a:pos x="18" y="144"/>
                </a:cxn>
                <a:cxn ang="0">
                  <a:pos x="0" y="144"/>
                </a:cxn>
                <a:cxn ang="0">
                  <a:pos x="36" y="144"/>
                </a:cxn>
                <a:cxn ang="0">
                  <a:pos x="0" y="144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0" y="0"/>
                </a:cxn>
              </a:cxnLst>
              <a:rect l="0" t="0" r="r" b="b"/>
              <a:pathLst>
                <a:path w="36" h="144">
                  <a:moveTo>
                    <a:pt x="18" y="144"/>
                  </a:moveTo>
                  <a:lnTo>
                    <a:pt x="18" y="72"/>
                  </a:lnTo>
                  <a:lnTo>
                    <a:pt x="18" y="0"/>
                  </a:lnTo>
                  <a:lnTo>
                    <a:pt x="18" y="144"/>
                  </a:lnTo>
                  <a:close/>
                  <a:moveTo>
                    <a:pt x="0" y="144"/>
                  </a:moveTo>
                  <a:lnTo>
                    <a:pt x="36" y="144"/>
                  </a:lnTo>
                  <a:lnTo>
                    <a:pt x="0" y="144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2" name="Freeform 37"/>
            <p:cNvSpPr>
              <a:spLocks noEditPoints="1"/>
            </p:cNvSpPr>
            <p:nvPr/>
          </p:nvSpPr>
          <p:spPr bwMode="auto">
            <a:xfrm rot="5400000">
              <a:off x="5991951" y="8535808"/>
              <a:ext cx="18918" cy="147190"/>
            </a:xfrm>
            <a:custGeom>
              <a:avLst/>
              <a:gdLst/>
              <a:ahLst/>
              <a:cxnLst>
                <a:cxn ang="0">
                  <a:pos x="15" y="147"/>
                </a:cxn>
                <a:cxn ang="0">
                  <a:pos x="15" y="75"/>
                </a:cxn>
                <a:cxn ang="0">
                  <a:pos x="15" y="3"/>
                </a:cxn>
                <a:cxn ang="0">
                  <a:pos x="21" y="3"/>
                </a:cxn>
                <a:cxn ang="0">
                  <a:pos x="21" y="75"/>
                </a:cxn>
                <a:cxn ang="0">
                  <a:pos x="21" y="147"/>
                </a:cxn>
                <a:cxn ang="0">
                  <a:pos x="15" y="147"/>
                </a:cxn>
                <a:cxn ang="0">
                  <a:pos x="0" y="144"/>
                </a:cxn>
                <a:cxn ang="0">
                  <a:pos x="36" y="144"/>
                </a:cxn>
                <a:cxn ang="0">
                  <a:pos x="36" y="150"/>
                </a:cxn>
                <a:cxn ang="0">
                  <a:pos x="0" y="150"/>
                </a:cxn>
                <a:cxn ang="0">
                  <a:pos x="0" y="144"/>
                </a:cxn>
                <a:cxn ang="0">
                  <a:pos x="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150">
                  <a:moveTo>
                    <a:pt x="15" y="147"/>
                  </a:moveTo>
                  <a:lnTo>
                    <a:pt x="15" y="75"/>
                  </a:lnTo>
                  <a:lnTo>
                    <a:pt x="15" y="3"/>
                  </a:lnTo>
                  <a:lnTo>
                    <a:pt x="21" y="3"/>
                  </a:lnTo>
                  <a:lnTo>
                    <a:pt x="21" y="75"/>
                  </a:lnTo>
                  <a:lnTo>
                    <a:pt x="21" y="147"/>
                  </a:lnTo>
                  <a:lnTo>
                    <a:pt x="15" y="147"/>
                  </a:lnTo>
                  <a:close/>
                  <a:moveTo>
                    <a:pt x="0" y="144"/>
                  </a:moveTo>
                  <a:lnTo>
                    <a:pt x="36" y="144"/>
                  </a:lnTo>
                  <a:lnTo>
                    <a:pt x="36" y="150"/>
                  </a:lnTo>
                  <a:lnTo>
                    <a:pt x="0" y="150"/>
                  </a:lnTo>
                  <a:lnTo>
                    <a:pt x="0" y="144"/>
                  </a:lnTo>
                  <a:close/>
                  <a:moveTo>
                    <a:pt x="0" y="0"/>
                  </a:moveTo>
                  <a:lnTo>
                    <a:pt x="36" y="0"/>
                  </a:lnTo>
                  <a:lnTo>
                    <a:pt x="3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3" name="Rectangle 262"/>
            <p:cNvSpPr>
              <a:spLocks noChangeArrowheads="1"/>
            </p:cNvSpPr>
            <p:nvPr/>
          </p:nvSpPr>
          <p:spPr bwMode="auto">
            <a:xfrm rot="5400000">
              <a:off x="5880715" y="6710379"/>
              <a:ext cx="0" cy="1195183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4" name="Freeform 39"/>
            <p:cNvSpPr>
              <a:spLocks noEditPoints="1"/>
            </p:cNvSpPr>
            <p:nvPr/>
          </p:nvSpPr>
          <p:spPr bwMode="auto">
            <a:xfrm rot="5400000">
              <a:off x="5870660" y="6699893"/>
              <a:ext cx="20110" cy="1201071"/>
            </a:xfrm>
            <a:custGeom>
              <a:avLst/>
              <a:gdLst/>
              <a:ahLst/>
              <a:cxnLst>
                <a:cxn ang="0">
                  <a:pos x="0" y="1218"/>
                </a:cxn>
                <a:cxn ang="0">
                  <a:pos x="24" y="1218"/>
                </a:cxn>
                <a:cxn ang="0">
                  <a:pos x="24" y="1224"/>
                </a:cxn>
                <a:cxn ang="0">
                  <a:pos x="0" y="1224"/>
                </a:cxn>
                <a:cxn ang="0">
                  <a:pos x="0" y="1218"/>
                </a:cxn>
                <a:cxn ang="0">
                  <a:pos x="0" y="1044"/>
                </a:cxn>
                <a:cxn ang="0">
                  <a:pos x="24" y="1044"/>
                </a:cxn>
                <a:cxn ang="0">
                  <a:pos x="24" y="1050"/>
                </a:cxn>
                <a:cxn ang="0">
                  <a:pos x="0" y="1050"/>
                </a:cxn>
                <a:cxn ang="0">
                  <a:pos x="0" y="1044"/>
                </a:cxn>
                <a:cxn ang="0">
                  <a:pos x="0" y="870"/>
                </a:cxn>
                <a:cxn ang="0">
                  <a:pos x="24" y="870"/>
                </a:cxn>
                <a:cxn ang="0">
                  <a:pos x="24" y="876"/>
                </a:cxn>
                <a:cxn ang="0">
                  <a:pos x="0" y="876"/>
                </a:cxn>
                <a:cxn ang="0">
                  <a:pos x="0" y="870"/>
                </a:cxn>
                <a:cxn ang="0">
                  <a:pos x="0" y="696"/>
                </a:cxn>
                <a:cxn ang="0">
                  <a:pos x="24" y="696"/>
                </a:cxn>
                <a:cxn ang="0">
                  <a:pos x="24" y="702"/>
                </a:cxn>
                <a:cxn ang="0">
                  <a:pos x="0" y="702"/>
                </a:cxn>
                <a:cxn ang="0">
                  <a:pos x="0" y="696"/>
                </a:cxn>
                <a:cxn ang="0">
                  <a:pos x="0" y="522"/>
                </a:cxn>
                <a:cxn ang="0">
                  <a:pos x="24" y="522"/>
                </a:cxn>
                <a:cxn ang="0">
                  <a:pos x="24" y="528"/>
                </a:cxn>
                <a:cxn ang="0">
                  <a:pos x="0" y="528"/>
                </a:cxn>
                <a:cxn ang="0">
                  <a:pos x="0" y="522"/>
                </a:cxn>
                <a:cxn ang="0">
                  <a:pos x="0" y="348"/>
                </a:cxn>
                <a:cxn ang="0">
                  <a:pos x="24" y="348"/>
                </a:cxn>
                <a:cxn ang="0">
                  <a:pos x="24" y="354"/>
                </a:cxn>
                <a:cxn ang="0">
                  <a:pos x="0" y="354"/>
                </a:cxn>
                <a:cxn ang="0">
                  <a:pos x="0" y="348"/>
                </a:cxn>
                <a:cxn ang="0">
                  <a:pos x="0" y="174"/>
                </a:cxn>
                <a:cxn ang="0">
                  <a:pos x="24" y="174"/>
                </a:cxn>
                <a:cxn ang="0">
                  <a:pos x="24" y="180"/>
                </a:cxn>
                <a:cxn ang="0">
                  <a:pos x="0" y="180"/>
                </a:cxn>
                <a:cxn ang="0">
                  <a:pos x="0" y="174"/>
                </a:cxn>
                <a:cxn ang="0">
                  <a:pos x="0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24" h="1224">
                  <a:moveTo>
                    <a:pt x="0" y="1218"/>
                  </a:moveTo>
                  <a:lnTo>
                    <a:pt x="24" y="1218"/>
                  </a:lnTo>
                  <a:lnTo>
                    <a:pt x="24" y="1224"/>
                  </a:lnTo>
                  <a:lnTo>
                    <a:pt x="0" y="1224"/>
                  </a:lnTo>
                  <a:lnTo>
                    <a:pt x="0" y="1218"/>
                  </a:lnTo>
                  <a:close/>
                  <a:moveTo>
                    <a:pt x="0" y="1044"/>
                  </a:moveTo>
                  <a:lnTo>
                    <a:pt x="24" y="1044"/>
                  </a:lnTo>
                  <a:lnTo>
                    <a:pt x="24" y="1050"/>
                  </a:lnTo>
                  <a:lnTo>
                    <a:pt x="0" y="1050"/>
                  </a:lnTo>
                  <a:lnTo>
                    <a:pt x="0" y="1044"/>
                  </a:lnTo>
                  <a:close/>
                  <a:moveTo>
                    <a:pt x="0" y="870"/>
                  </a:moveTo>
                  <a:lnTo>
                    <a:pt x="24" y="870"/>
                  </a:lnTo>
                  <a:lnTo>
                    <a:pt x="24" y="876"/>
                  </a:lnTo>
                  <a:lnTo>
                    <a:pt x="0" y="876"/>
                  </a:lnTo>
                  <a:lnTo>
                    <a:pt x="0" y="870"/>
                  </a:lnTo>
                  <a:close/>
                  <a:moveTo>
                    <a:pt x="0" y="696"/>
                  </a:moveTo>
                  <a:lnTo>
                    <a:pt x="24" y="696"/>
                  </a:lnTo>
                  <a:lnTo>
                    <a:pt x="24" y="702"/>
                  </a:lnTo>
                  <a:lnTo>
                    <a:pt x="0" y="702"/>
                  </a:lnTo>
                  <a:lnTo>
                    <a:pt x="0" y="696"/>
                  </a:lnTo>
                  <a:close/>
                  <a:moveTo>
                    <a:pt x="0" y="522"/>
                  </a:moveTo>
                  <a:lnTo>
                    <a:pt x="24" y="522"/>
                  </a:lnTo>
                  <a:lnTo>
                    <a:pt x="24" y="528"/>
                  </a:lnTo>
                  <a:lnTo>
                    <a:pt x="0" y="528"/>
                  </a:lnTo>
                  <a:lnTo>
                    <a:pt x="0" y="522"/>
                  </a:lnTo>
                  <a:close/>
                  <a:moveTo>
                    <a:pt x="0" y="348"/>
                  </a:moveTo>
                  <a:lnTo>
                    <a:pt x="24" y="348"/>
                  </a:lnTo>
                  <a:lnTo>
                    <a:pt x="24" y="354"/>
                  </a:lnTo>
                  <a:lnTo>
                    <a:pt x="0" y="354"/>
                  </a:lnTo>
                  <a:lnTo>
                    <a:pt x="0" y="348"/>
                  </a:lnTo>
                  <a:close/>
                  <a:moveTo>
                    <a:pt x="0" y="174"/>
                  </a:moveTo>
                  <a:lnTo>
                    <a:pt x="24" y="174"/>
                  </a:lnTo>
                  <a:lnTo>
                    <a:pt x="24" y="180"/>
                  </a:lnTo>
                  <a:lnTo>
                    <a:pt x="0" y="180"/>
                  </a:lnTo>
                  <a:lnTo>
                    <a:pt x="0" y="174"/>
                  </a:lnTo>
                  <a:close/>
                  <a:moveTo>
                    <a:pt x="0" y="0"/>
                  </a:moveTo>
                  <a:lnTo>
                    <a:pt x="24" y="0"/>
                  </a:lnTo>
                  <a:lnTo>
                    <a:pt x="24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5" name="Rectangle 264"/>
            <p:cNvSpPr>
              <a:spLocks noChangeArrowheads="1"/>
            </p:cNvSpPr>
            <p:nvPr/>
          </p:nvSpPr>
          <p:spPr bwMode="auto">
            <a:xfrm rot="5400000">
              <a:off x="5265982" y="8013530"/>
              <a:ext cx="1406093" cy="0"/>
            </a:xfrm>
            <a:prstGeom prst="rect">
              <a:avLst/>
            </a:prstGeom>
            <a:solidFill>
              <a:srgbClr val="868686"/>
            </a:solidFill>
            <a:ln w="12700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" name="Rectangle 42"/>
            <p:cNvSpPr>
              <a:spLocks noChangeArrowheads="1"/>
            </p:cNvSpPr>
            <p:nvPr/>
          </p:nvSpPr>
          <p:spPr bwMode="auto">
            <a:xfrm rot="16200000">
              <a:off x="5167763" y="7080966"/>
              <a:ext cx="21961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-0.8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7" name="Rectangle 44"/>
            <p:cNvSpPr>
              <a:spLocks noChangeArrowheads="1"/>
            </p:cNvSpPr>
            <p:nvPr/>
          </p:nvSpPr>
          <p:spPr bwMode="auto">
            <a:xfrm rot="16200000">
              <a:off x="5338504" y="7080966"/>
              <a:ext cx="21961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-0.6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8" name="Rectangle 46"/>
            <p:cNvSpPr>
              <a:spLocks noChangeArrowheads="1"/>
            </p:cNvSpPr>
            <p:nvPr/>
          </p:nvSpPr>
          <p:spPr bwMode="auto">
            <a:xfrm rot="16200000">
              <a:off x="5509244" y="7080966"/>
              <a:ext cx="21961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-0.4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9" name="Rectangle 48"/>
            <p:cNvSpPr>
              <a:spLocks noChangeArrowheads="1"/>
            </p:cNvSpPr>
            <p:nvPr/>
          </p:nvSpPr>
          <p:spPr bwMode="auto">
            <a:xfrm rot="16200000">
              <a:off x="5679985" y="7080966"/>
              <a:ext cx="21961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-0.2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0" name="Rectangle 49"/>
            <p:cNvSpPr>
              <a:spLocks noChangeArrowheads="1"/>
            </p:cNvSpPr>
            <p:nvPr/>
          </p:nvSpPr>
          <p:spPr bwMode="auto">
            <a:xfrm rot="16200000">
              <a:off x="5925265" y="7155506"/>
              <a:ext cx="705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1" name="Rectangle 50"/>
            <p:cNvSpPr>
              <a:spLocks noChangeArrowheads="1"/>
            </p:cNvSpPr>
            <p:nvPr/>
          </p:nvSpPr>
          <p:spPr bwMode="auto">
            <a:xfrm rot="16200000">
              <a:off x="6043105" y="7102606"/>
              <a:ext cx="17633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2" name="Rectangle 51"/>
            <p:cNvSpPr>
              <a:spLocks noChangeArrowheads="1"/>
            </p:cNvSpPr>
            <p:nvPr/>
          </p:nvSpPr>
          <p:spPr bwMode="auto">
            <a:xfrm rot="16200000">
              <a:off x="6213846" y="7102606"/>
              <a:ext cx="17633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0.4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3" name="Rectangle 52"/>
            <p:cNvSpPr>
              <a:spLocks noChangeArrowheads="1"/>
            </p:cNvSpPr>
            <p:nvPr/>
          </p:nvSpPr>
          <p:spPr bwMode="auto">
            <a:xfrm rot="16200000">
              <a:off x="6384586" y="7102606"/>
              <a:ext cx="17633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0.6</a:t>
              </a:r>
              <a:endParaRPr kumimoji="0" lang="fr-F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2" name="ZoneTexte 281"/>
            <p:cNvSpPr txBox="1"/>
            <p:nvPr/>
          </p:nvSpPr>
          <p:spPr>
            <a:xfrm>
              <a:off x="6388677" y="8062913"/>
              <a:ext cx="162698" cy="138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fr-FR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" name="ZoneTexte 282"/>
            <p:cNvSpPr txBox="1"/>
            <p:nvPr/>
          </p:nvSpPr>
          <p:spPr>
            <a:xfrm>
              <a:off x="5346247" y="8175174"/>
              <a:ext cx="162698" cy="138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100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fr-FR" sz="11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4" name="ZoneTexte 283"/>
          <p:cNvSpPr txBox="1"/>
          <p:nvPr/>
        </p:nvSpPr>
        <p:spPr>
          <a:xfrm>
            <a:off x="4273453" y="6605257"/>
            <a:ext cx="287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b="1" dirty="0" smtClean="0">
                <a:latin typeface="Arial" pitchFamily="34" charset="0"/>
                <a:cs typeface="Arial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96935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146</Words>
  <Application>Microsoft Office PowerPoint</Application>
  <PresentationFormat>A4 Paper (210x297 mm)</PresentationFormat>
  <Paragraphs>103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Thème Office</vt:lpstr>
      <vt:lpstr>PowerPoint Presentation</vt:lpstr>
    </vt:vector>
  </TitlesOfParts>
  <Company>Institut de Cancérologie Gustave ROUSSY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Adique, John Miklos</cp:lastModifiedBy>
  <cp:revision>43</cp:revision>
  <dcterms:created xsi:type="dcterms:W3CDTF">2018-01-22T12:46:56Z</dcterms:created>
  <dcterms:modified xsi:type="dcterms:W3CDTF">2019-01-08T01:52:40Z</dcterms:modified>
</cp:coreProperties>
</file>