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3858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6230A-55F3-4DEC-9458-A1B5407B90E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AB4F0-CC67-42F1-84C4-0C8A0087EB1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995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C2AA7-9898-4671-BE0B-C6E0DA4B690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897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796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94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63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290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24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54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807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749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78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53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7433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14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960673" y="9394960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smtClean="0">
                <a:latin typeface="Arial" pitchFamily="34" charset="0"/>
                <a:cs typeface="Arial" pitchFamily="34" charset="0"/>
              </a:rPr>
              <a:t>FIGURE S3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224264" y="453720"/>
            <a:ext cx="6362811" cy="7075386"/>
            <a:chOff x="234541" y="1069537"/>
            <a:chExt cx="6362811" cy="7075386"/>
          </a:xfrm>
        </p:grpSpPr>
        <p:grpSp>
          <p:nvGrpSpPr>
            <p:cNvPr id="25" name="Groupe 24"/>
            <p:cNvGrpSpPr/>
            <p:nvPr/>
          </p:nvGrpSpPr>
          <p:grpSpPr>
            <a:xfrm>
              <a:off x="3556269" y="3732065"/>
              <a:ext cx="2986372" cy="2117587"/>
              <a:chOff x="3556269" y="3732065"/>
              <a:chExt cx="2986372" cy="2117587"/>
            </a:xfrm>
          </p:grpSpPr>
          <p:sp>
            <p:nvSpPr>
              <p:cNvPr id="459" name="Rectangle 113"/>
              <p:cNvSpPr>
                <a:spLocks noChangeArrowheads="1"/>
              </p:cNvSpPr>
              <p:nvPr/>
            </p:nvSpPr>
            <p:spPr bwMode="auto">
              <a:xfrm>
                <a:off x="4265263" y="4057428"/>
                <a:ext cx="2205261" cy="136449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0" name="Freeform 115"/>
              <p:cNvSpPr>
                <a:spLocks noEditPoints="1"/>
              </p:cNvSpPr>
              <p:nvPr/>
            </p:nvSpPr>
            <p:spPr bwMode="auto">
              <a:xfrm>
                <a:off x="4240820" y="4050963"/>
                <a:ext cx="27160" cy="1377431"/>
              </a:xfrm>
              <a:custGeom>
                <a:avLst/>
                <a:gdLst>
                  <a:gd name="T0" fmla="*/ 0 w 30"/>
                  <a:gd name="T1" fmla="*/ 1272 h 1278"/>
                  <a:gd name="T2" fmla="*/ 30 w 30"/>
                  <a:gd name="T3" fmla="*/ 1272 h 1278"/>
                  <a:gd name="T4" fmla="*/ 30 w 30"/>
                  <a:gd name="T5" fmla="*/ 1278 h 1278"/>
                  <a:gd name="T6" fmla="*/ 0 w 30"/>
                  <a:gd name="T7" fmla="*/ 1278 h 1278"/>
                  <a:gd name="T8" fmla="*/ 0 w 30"/>
                  <a:gd name="T9" fmla="*/ 1272 h 1278"/>
                  <a:gd name="T10" fmla="*/ 0 w 30"/>
                  <a:gd name="T11" fmla="*/ 1092 h 1278"/>
                  <a:gd name="T12" fmla="*/ 30 w 30"/>
                  <a:gd name="T13" fmla="*/ 1092 h 1278"/>
                  <a:gd name="T14" fmla="*/ 30 w 30"/>
                  <a:gd name="T15" fmla="*/ 1098 h 1278"/>
                  <a:gd name="T16" fmla="*/ 0 w 30"/>
                  <a:gd name="T17" fmla="*/ 1098 h 1278"/>
                  <a:gd name="T18" fmla="*/ 0 w 30"/>
                  <a:gd name="T19" fmla="*/ 1092 h 1278"/>
                  <a:gd name="T20" fmla="*/ 0 w 30"/>
                  <a:gd name="T21" fmla="*/ 906 h 1278"/>
                  <a:gd name="T22" fmla="*/ 30 w 30"/>
                  <a:gd name="T23" fmla="*/ 906 h 1278"/>
                  <a:gd name="T24" fmla="*/ 30 w 30"/>
                  <a:gd name="T25" fmla="*/ 912 h 1278"/>
                  <a:gd name="T26" fmla="*/ 0 w 30"/>
                  <a:gd name="T27" fmla="*/ 912 h 1278"/>
                  <a:gd name="T28" fmla="*/ 0 w 30"/>
                  <a:gd name="T29" fmla="*/ 906 h 1278"/>
                  <a:gd name="T30" fmla="*/ 0 w 30"/>
                  <a:gd name="T31" fmla="*/ 726 h 1278"/>
                  <a:gd name="T32" fmla="*/ 30 w 30"/>
                  <a:gd name="T33" fmla="*/ 726 h 1278"/>
                  <a:gd name="T34" fmla="*/ 30 w 30"/>
                  <a:gd name="T35" fmla="*/ 732 h 1278"/>
                  <a:gd name="T36" fmla="*/ 0 w 30"/>
                  <a:gd name="T37" fmla="*/ 732 h 1278"/>
                  <a:gd name="T38" fmla="*/ 0 w 30"/>
                  <a:gd name="T39" fmla="*/ 726 h 1278"/>
                  <a:gd name="T40" fmla="*/ 0 w 30"/>
                  <a:gd name="T41" fmla="*/ 546 h 1278"/>
                  <a:gd name="T42" fmla="*/ 30 w 30"/>
                  <a:gd name="T43" fmla="*/ 546 h 1278"/>
                  <a:gd name="T44" fmla="*/ 30 w 30"/>
                  <a:gd name="T45" fmla="*/ 552 h 1278"/>
                  <a:gd name="T46" fmla="*/ 0 w 30"/>
                  <a:gd name="T47" fmla="*/ 552 h 1278"/>
                  <a:gd name="T48" fmla="*/ 0 w 30"/>
                  <a:gd name="T49" fmla="*/ 546 h 1278"/>
                  <a:gd name="T50" fmla="*/ 0 w 30"/>
                  <a:gd name="T51" fmla="*/ 366 h 1278"/>
                  <a:gd name="T52" fmla="*/ 30 w 30"/>
                  <a:gd name="T53" fmla="*/ 366 h 1278"/>
                  <a:gd name="T54" fmla="*/ 30 w 30"/>
                  <a:gd name="T55" fmla="*/ 372 h 1278"/>
                  <a:gd name="T56" fmla="*/ 0 w 30"/>
                  <a:gd name="T57" fmla="*/ 372 h 1278"/>
                  <a:gd name="T58" fmla="*/ 0 w 30"/>
                  <a:gd name="T59" fmla="*/ 366 h 1278"/>
                  <a:gd name="T60" fmla="*/ 0 w 30"/>
                  <a:gd name="T61" fmla="*/ 186 h 1278"/>
                  <a:gd name="T62" fmla="*/ 30 w 30"/>
                  <a:gd name="T63" fmla="*/ 186 h 1278"/>
                  <a:gd name="T64" fmla="*/ 30 w 30"/>
                  <a:gd name="T65" fmla="*/ 192 h 1278"/>
                  <a:gd name="T66" fmla="*/ 0 w 30"/>
                  <a:gd name="T67" fmla="*/ 192 h 1278"/>
                  <a:gd name="T68" fmla="*/ 0 w 30"/>
                  <a:gd name="T69" fmla="*/ 186 h 1278"/>
                  <a:gd name="T70" fmla="*/ 0 w 30"/>
                  <a:gd name="T71" fmla="*/ 0 h 1278"/>
                  <a:gd name="T72" fmla="*/ 30 w 30"/>
                  <a:gd name="T73" fmla="*/ 0 h 1278"/>
                  <a:gd name="T74" fmla="*/ 30 w 30"/>
                  <a:gd name="T75" fmla="*/ 6 h 1278"/>
                  <a:gd name="T76" fmla="*/ 0 w 30"/>
                  <a:gd name="T77" fmla="*/ 6 h 1278"/>
                  <a:gd name="T78" fmla="*/ 0 w 30"/>
                  <a:gd name="T79" fmla="*/ 0 h 1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0" h="1278">
                    <a:moveTo>
                      <a:pt x="0" y="1272"/>
                    </a:moveTo>
                    <a:lnTo>
                      <a:pt x="30" y="1272"/>
                    </a:lnTo>
                    <a:lnTo>
                      <a:pt x="30" y="1278"/>
                    </a:lnTo>
                    <a:lnTo>
                      <a:pt x="0" y="1278"/>
                    </a:lnTo>
                    <a:lnTo>
                      <a:pt x="0" y="1272"/>
                    </a:lnTo>
                    <a:close/>
                    <a:moveTo>
                      <a:pt x="0" y="1092"/>
                    </a:moveTo>
                    <a:lnTo>
                      <a:pt x="30" y="1092"/>
                    </a:lnTo>
                    <a:lnTo>
                      <a:pt x="30" y="1098"/>
                    </a:lnTo>
                    <a:lnTo>
                      <a:pt x="0" y="1098"/>
                    </a:lnTo>
                    <a:lnTo>
                      <a:pt x="0" y="1092"/>
                    </a:lnTo>
                    <a:close/>
                    <a:moveTo>
                      <a:pt x="0" y="906"/>
                    </a:moveTo>
                    <a:lnTo>
                      <a:pt x="30" y="906"/>
                    </a:lnTo>
                    <a:lnTo>
                      <a:pt x="30" y="912"/>
                    </a:lnTo>
                    <a:lnTo>
                      <a:pt x="0" y="912"/>
                    </a:lnTo>
                    <a:lnTo>
                      <a:pt x="0" y="906"/>
                    </a:lnTo>
                    <a:close/>
                    <a:moveTo>
                      <a:pt x="0" y="726"/>
                    </a:moveTo>
                    <a:lnTo>
                      <a:pt x="30" y="726"/>
                    </a:lnTo>
                    <a:lnTo>
                      <a:pt x="30" y="732"/>
                    </a:lnTo>
                    <a:lnTo>
                      <a:pt x="0" y="732"/>
                    </a:lnTo>
                    <a:lnTo>
                      <a:pt x="0" y="726"/>
                    </a:lnTo>
                    <a:close/>
                    <a:moveTo>
                      <a:pt x="0" y="546"/>
                    </a:moveTo>
                    <a:lnTo>
                      <a:pt x="30" y="546"/>
                    </a:lnTo>
                    <a:lnTo>
                      <a:pt x="30" y="552"/>
                    </a:lnTo>
                    <a:lnTo>
                      <a:pt x="0" y="552"/>
                    </a:lnTo>
                    <a:lnTo>
                      <a:pt x="0" y="546"/>
                    </a:lnTo>
                    <a:close/>
                    <a:moveTo>
                      <a:pt x="0" y="366"/>
                    </a:moveTo>
                    <a:lnTo>
                      <a:pt x="30" y="366"/>
                    </a:lnTo>
                    <a:lnTo>
                      <a:pt x="30" y="372"/>
                    </a:lnTo>
                    <a:lnTo>
                      <a:pt x="0" y="372"/>
                    </a:lnTo>
                    <a:lnTo>
                      <a:pt x="0" y="366"/>
                    </a:lnTo>
                    <a:close/>
                    <a:moveTo>
                      <a:pt x="0" y="186"/>
                    </a:moveTo>
                    <a:lnTo>
                      <a:pt x="30" y="186"/>
                    </a:lnTo>
                    <a:lnTo>
                      <a:pt x="30" y="192"/>
                    </a:lnTo>
                    <a:lnTo>
                      <a:pt x="0" y="192"/>
                    </a:lnTo>
                    <a:lnTo>
                      <a:pt x="0" y="186"/>
                    </a:lnTo>
                    <a:close/>
                    <a:moveTo>
                      <a:pt x="0" y="0"/>
                    </a:moveTo>
                    <a:lnTo>
                      <a:pt x="30" y="0"/>
                    </a:lnTo>
                    <a:lnTo>
                      <a:pt x="30" y="6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68686"/>
              </a:solidFill>
              <a:ln w="6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1" name="Freeform 117"/>
              <p:cNvSpPr>
                <a:spLocks noEditPoints="1"/>
              </p:cNvSpPr>
              <p:nvPr/>
            </p:nvSpPr>
            <p:spPr bwMode="auto">
              <a:xfrm>
                <a:off x="4265263" y="5425158"/>
                <a:ext cx="2205261" cy="25867"/>
              </a:xfrm>
              <a:custGeom>
                <a:avLst/>
                <a:gdLst>
                  <a:gd name="T0" fmla="*/ 6 w 2436"/>
                  <a:gd name="T1" fmla="*/ 0 h 24"/>
                  <a:gd name="T2" fmla="*/ 6 w 2436"/>
                  <a:gd name="T3" fmla="*/ 24 h 24"/>
                  <a:gd name="T4" fmla="*/ 0 w 2436"/>
                  <a:gd name="T5" fmla="*/ 24 h 24"/>
                  <a:gd name="T6" fmla="*/ 0 w 2436"/>
                  <a:gd name="T7" fmla="*/ 0 h 24"/>
                  <a:gd name="T8" fmla="*/ 6 w 2436"/>
                  <a:gd name="T9" fmla="*/ 0 h 24"/>
                  <a:gd name="T10" fmla="*/ 306 w 2436"/>
                  <a:gd name="T11" fmla="*/ 0 h 24"/>
                  <a:gd name="T12" fmla="*/ 306 w 2436"/>
                  <a:gd name="T13" fmla="*/ 24 h 24"/>
                  <a:gd name="T14" fmla="*/ 300 w 2436"/>
                  <a:gd name="T15" fmla="*/ 24 h 24"/>
                  <a:gd name="T16" fmla="*/ 300 w 2436"/>
                  <a:gd name="T17" fmla="*/ 0 h 24"/>
                  <a:gd name="T18" fmla="*/ 306 w 2436"/>
                  <a:gd name="T19" fmla="*/ 0 h 24"/>
                  <a:gd name="T20" fmla="*/ 612 w 2436"/>
                  <a:gd name="T21" fmla="*/ 0 h 24"/>
                  <a:gd name="T22" fmla="*/ 612 w 2436"/>
                  <a:gd name="T23" fmla="*/ 24 h 24"/>
                  <a:gd name="T24" fmla="*/ 606 w 2436"/>
                  <a:gd name="T25" fmla="*/ 24 h 24"/>
                  <a:gd name="T26" fmla="*/ 606 w 2436"/>
                  <a:gd name="T27" fmla="*/ 0 h 24"/>
                  <a:gd name="T28" fmla="*/ 612 w 2436"/>
                  <a:gd name="T29" fmla="*/ 0 h 24"/>
                  <a:gd name="T30" fmla="*/ 918 w 2436"/>
                  <a:gd name="T31" fmla="*/ 0 h 24"/>
                  <a:gd name="T32" fmla="*/ 918 w 2436"/>
                  <a:gd name="T33" fmla="*/ 24 h 24"/>
                  <a:gd name="T34" fmla="*/ 912 w 2436"/>
                  <a:gd name="T35" fmla="*/ 24 h 24"/>
                  <a:gd name="T36" fmla="*/ 912 w 2436"/>
                  <a:gd name="T37" fmla="*/ 0 h 24"/>
                  <a:gd name="T38" fmla="*/ 918 w 2436"/>
                  <a:gd name="T39" fmla="*/ 0 h 24"/>
                  <a:gd name="T40" fmla="*/ 1224 w 2436"/>
                  <a:gd name="T41" fmla="*/ 0 h 24"/>
                  <a:gd name="T42" fmla="*/ 1224 w 2436"/>
                  <a:gd name="T43" fmla="*/ 24 h 24"/>
                  <a:gd name="T44" fmla="*/ 1218 w 2436"/>
                  <a:gd name="T45" fmla="*/ 24 h 24"/>
                  <a:gd name="T46" fmla="*/ 1218 w 2436"/>
                  <a:gd name="T47" fmla="*/ 0 h 24"/>
                  <a:gd name="T48" fmla="*/ 1224 w 2436"/>
                  <a:gd name="T49" fmla="*/ 0 h 24"/>
                  <a:gd name="T50" fmla="*/ 1524 w 2436"/>
                  <a:gd name="T51" fmla="*/ 0 h 24"/>
                  <a:gd name="T52" fmla="*/ 1524 w 2436"/>
                  <a:gd name="T53" fmla="*/ 24 h 24"/>
                  <a:gd name="T54" fmla="*/ 1518 w 2436"/>
                  <a:gd name="T55" fmla="*/ 24 h 24"/>
                  <a:gd name="T56" fmla="*/ 1518 w 2436"/>
                  <a:gd name="T57" fmla="*/ 0 h 24"/>
                  <a:gd name="T58" fmla="*/ 1524 w 2436"/>
                  <a:gd name="T59" fmla="*/ 0 h 24"/>
                  <a:gd name="T60" fmla="*/ 1830 w 2436"/>
                  <a:gd name="T61" fmla="*/ 0 h 24"/>
                  <a:gd name="T62" fmla="*/ 1830 w 2436"/>
                  <a:gd name="T63" fmla="*/ 24 h 24"/>
                  <a:gd name="T64" fmla="*/ 1824 w 2436"/>
                  <a:gd name="T65" fmla="*/ 24 h 24"/>
                  <a:gd name="T66" fmla="*/ 1824 w 2436"/>
                  <a:gd name="T67" fmla="*/ 0 h 24"/>
                  <a:gd name="T68" fmla="*/ 1830 w 2436"/>
                  <a:gd name="T69" fmla="*/ 0 h 24"/>
                  <a:gd name="T70" fmla="*/ 2136 w 2436"/>
                  <a:gd name="T71" fmla="*/ 0 h 24"/>
                  <a:gd name="T72" fmla="*/ 2136 w 2436"/>
                  <a:gd name="T73" fmla="*/ 24 h 24"/>
                  <a:gd name="T74" fmla="*/ 2130 w 2436"/>
                  <a:gd name="T75" fmla="*/ 24 h 24"/>
                  <a:gd name="T76" fmla="*/ 2130 w 2436"/>
                  <a:gd name="T77" fmla="*/ 0 h 24"/>
                  <a:gd name="T78" fmla="*/ 2136 w 2436"/>
                  <a:gd name="T79" fmla="*/ 0 h 24"/>
                  <a:gd name="T80" fmla="*/ 2436 w 2436"/>
                  <a:gd name="T81" fmla="*/ 0 h 24"/>
                  <a:gd name="T82" fmla="*/ 2436 w 2436"/>
                  <a:gd name="T83" fmla="*/ 24 h 24"/>
                  <a:gd name="T84" fmla="*/ 2430 w 2436"/>
                  <a:gd name="T85" fmla="*/ 24 h 24"/>
                  <a:gd name="T86" fmla="*/ 2430 w 2436"/>
                  <a:gd name="T87" fmla="*/ 0 h 24"/>
                  <a:gd name="T88" fmla="*/ 2436 w 2436"/>
                  <a:gd name="T8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436" h="24">
                    <a:moveTo>
                      <a:pt x="6" y="0"/>
                    </a:moveTo>
                    <a:lnTo>
                      <a:pt x="6" y="24"/>
                    </a:lnTo>
                    <a:lnTo>
                      <a:pt x="0" y="24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  <a:moveTo>
                      <a:pt x="306" y="0"/>
                    </a:moveTo>
                    <a:lnTo>
                      <a:pt x="306" y="24"/>
                    </a:lnTo>
                    <a:lnTo>
                      <a:pt x="300" y="24"/>
                    </a:lnTo>
                    <a:lnTo>
                      <a:pt x="300" y="0"/>
                    </a:lnTo>
                    <a:lnTo>
                      <a:pt x="306" y="0"/>
                    </a:lnTo>
                    <a:close/>
                    <a:moveTo>
                      <a:pt x="612" y="0"/>
                    </a:moveTo>
                    <a:lnTo>
                      <a:pt x="612" y="24"/>
                    </a:lnTo>
                    <a:lnTo>
                      <a:pt x="606" y="24"/>
                    </a:lnTo>
                    <a:lnTo>
                      <a:pt x="606" y="0"/>
                    </a:lnTo>
                    <a:lnTo>
                      <a:pt x="612" y="0"/>
                    </a:lnTo>
                    <a:close/>
                    <a:moveTo>
                      <a:pt x="918" y="0"/>
                    </a:moveTo>
                    <a:lnTo>
                      <a:pt x="918" y="24"/>
                    </a:lnTo>
                    <a:lnTo>
                      <a:pt x="912" y="24"/>
                    </a:lnTo>
                    <a:lnTo>
                      <a:pt x="912" y="0"/>
                    </a:lnTo>
                    <a:lnTo>
                      <a:pt x="918" y="0"/>
                    </a:lnTo>
                    <a:close/>
                    <a:moveTo>
                      <a:pt x="1224" y="0"/>
                    </a:moveTo>
                    <a:lnTo>
                      <a:pt x="1224" y="24"/>
                    </a:lnTo>
                    <a:lnTo>
                      <a:pt x="1218" y="24"/>
                    </a:lnTo>
                    <a:lnTo>
                      <a:pt x="1218" y="0"/>
                    </a:lnTo>
                    <a:lnTo>
                      <a:pt x="1224" y="0"/>
                    </a:lnTo>
                    <a:close/>
                    <a:moveTo>
                      <a:pt x="1524" y="0"/>
                    </a:moveTo>
                    <a:lnTo>
                      <a:pt x="1524" y="24"/>
                    </a:lnTo>
                    <a:lnTo>
                      <a:pt x="1518" y="24"/>
                    </a:lnTo>
                    <a:lnTo>
                      <a:pt x="1518" y="0"/>
                    </a:lnTo>
                    <a:lnTo>
                      <a:pt x="1524" y="0"/>
                    </a:lnTo>
                    <a:close/>
                    <a:moveTo>
                      <a:pt x="1830" y="0"/>
                    </a:moveTo>
                    <a:lnTo>
                      <a:pt x="1830" y="24"/>
                    </a:lnTo>
                    <a:lnTo>
                      <a:pt x="1824" y="24"/>
                    </a:lnTo>
                    <a:lnTo>
                      <a:pt x="1824" y="0"/>
                    </a:lnTo>
                    <a:lnTo>
                      <a:pt x="1830" y="0"/>
                    </a:lnTo>
                    <a:close/>
                    <a:moveTo>
                      <a:pt x="2136" y="0"/>
                    </a:moveTo>
                    <a:lnTo>
                      <a:pt x="2136" y="24"/>
                    </a:lnTo>
                    <a:lnTo>
                      <a:pt x="2130" y="24"/>
                    </a:lnTo>
                    <a:lnTo>
                      <a:pt x="2130" y="0"/>
                    </a:lnTo>
                    <a:lnTo>
                      <a:pt x="2136" y="0"/>
                    </a:lnTo>
                    <a:close/>
                    <a:moveTo>
                      <a:pt x="2436" y="0"/>
                    </a:moveTo>
                    <a:lnTo>
                      <a:pt x="2436" y="24"/>
                    </a:lnTo>
                    <a:lnTo>
                      <a:pt x="2430" y="24"/>
                    </a:lnTo>
                    <a:lnTo>
                      <a:pt x="2430" y="0"/>
                    </a:lnTo>
                    <a:lnTo>
                      <a:pt x="2436" y="0"/>
                    </a:lnTo>
                    <a:close/>
                  </a:path>
                </a:pathLst>
              </a:custGeom>
              <a:solidFill>
                <a:srgbClr val="868686"/>
              </a:solidFill>
              <a:ln w="6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2" name="Freeform 118"/>
              <p:cNvSpPr>
                <a:spLocks/>
              </p:cNvSpPr>
              <p:nvPr/>
            </p:nvSpPr>
            <p:spPr bwMode="auto">
              <a:xfrm>
                <a:off x="4653627" y="5377407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3" name="Freeform 119"/>
              <p:cNvSpPr>
                <a:spLocks noEditPoints="1"/>
              </p:cNvSpPr>
              <p:nvPr/>
            </p:nvSpPr>
            <p:spPr bwMode="auto">
              <a:xfrm>
                <a:off x="4650006" y="5373095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4" name="Freeform 120"/>
              <p:cNvSpPr>
                <a:spLocks/>
              </p:cNvSpPr>
              <p:nvPr/>
            </p:nvSpPr>
            <p:spPr bwMode="auto">
              <a:xfrm>
                <a:off x="4789419" y="4707343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5" name="Freeform 121"/>
              <p:cNvSpPr>
                <a:spLocks noEditPoints="1"/>
              </p:cNvSpPr>
              <p:nvPr/>
            </p:nvSpPr>
            <p:spPr bwMode="auto">
              <a:xfrm>
                <a:off x="4785798" y="4703032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6" name="Freeform 122"/>
              <p:cNvSpPr>
                <a:spLocks/>
              </p:cNvSpPr>
              <p:nvPr/>
            </p:nvSpPr>
            <p:spPr bwMode="auto">
              <a:xfrm>
                <a:off x="4789419" y="4901347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7" name="Freeform 123"/>
              <p:cNvSpPr>
                <a:spLocks noEditPoints="1"/>
              </p:cNvSpPr>
              <p:nvPr/>
            </p:nvSpPr>
            <p:spPr bwMode="auto">
              <a:xfrm>
                <a:off x="4785798" y="4897036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8" name="Freeform 124"/>
              <p:cNvSpPr>
                <a:spLocks/>
              </p:cNvSpPr>
              <p:nvPr/>
            </p:nvSpPr>
            <p:spPr bwMode="auto">
              <a:xfrm>
                <a:off x="4860031" y="5295823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9" name="Freeform 125"/>
              <p:cNvSpPr>
                <a:spLocks noEditPoints="1"/>
              </p:cNvSpPr>
              <p:nvPr/>
            </p:nvSpPr>
            <p:spPr bwMode="auto">
              <a:xfrm>
                <a:off x="4856410" y="5291511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0" name="Freeform 126"/>
              <p:cNvSpPr>
                <a:spLocks/>
              </p:cNvSpPr>
              <p:nvPr/>
            </p:nvSpPr>
            <p:spPr bwMode="auto">
              <a:xfrm>
                <a:off x="4925211" y="5377407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1" name="Freeform 127"/>
              <p:cNvSpPr>
                <a:spLocks noEditPoints="1"/>
              </p:cNvSpPr>
              <p:nvPr/>
            </p:nvSpPr>
            <p:spPr bwMode="auto">
              <a:xfrm>
                <a:off x="4921589" y="5373095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2" name="Freeform 128"/>
              <p:cNvSpPr>
                <a:spLocks/>
              </p:cNvSpPr>
              <p:nvPr/>
            </p:nvSpPr>
            <p:spPr bwMode="auto">
              <a:xfrm>
                <a:off x="4925211" y="5198820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3" name="Freeform 129"/>
              <p:cNvSpPr>
                <a:spLocks noEditPoints="1"/>
              </p:cNvSpPr>
              <p:nvPr/>
            </p:nvSpPr>
            <p:spPr bwMode="auto">
              <a:xfrm>
                <a:off x="4921589" y="5194509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4" name="Freeform 130"/>
              <p:cNvSpPr>
                <a:spLocks/>
              </p:cNvSpPr>
              <p:nvPr/>
            </p:nvSpPr>
            <p:spPr bwMode="auto">
              <a:xfrm>
                <a:off x="4925211" y="5377407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5" name="Freeform 131"/>
              <p:cNvSpPr>
                <a:spLocks noEditPoints="1"/>
              </p:cNvSpPr>
              <p:nvPr/>
            </p:nvSpPr>
            <p:spPr bwMode="auto">
              <a:xfrm>
                <a:off x="4921589" y="5373095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6" name="Freeform 132"/>
              <p:cNvSpPr>
                <a:spLocks/>
              </p:cNvSpPr>
              <p:nvPr/>
            </p:nvSpPr>
            <p:spPr bwMode="auto">
              <a:xfrm>
                <a:off x="5066435" y="4804345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7" name="Freeform 133"/>
              <p:cNvSpPr>
                <a:spLocks noEditPoints="1"/>
              </p:cNvSpPr>
              <p:nvPr/>
            </p:nvSpPr>
            <p:spPr bwMode="auto">
              <a:xfrm>
                <a:off x="5062812" y="4800033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8" name="Freeform 134"/>
              <p:cNvSpPr>
                <a:spLocks/>
              </p:cNvSpPr>
              <p:nvPr/>
            </p:nvSpPr>
            <p:spPr bwMode="auto">
              <a:xfrm>
                <a:off x="5066435" y="4739678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9" name="Freeform 135"/>
              <p:cNvSpPr>
                <a:spLocks noEditPoints="1"/>
              </p:cNvSpPr>
              <p:nvPr/>
            </p:nvSpPr>
            <p:spPr bwMode="auto">
              <a:xfrm>
                <a:off x="5062812" y="4735366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0" name="Freeform 136"/>
              <p:cNvSpPr>
                <a:spLocks/>
              </p:cNvSpPr>
              <p:nvPr/>
            </p:nvSpPr>
            <p:spPr bwMode="auto">
              <a:xfrm>
                <a:off x="5131614" y="5345073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1" name="Freeform 137"/>
              <p:cNvSpPr>
                <a:spLocks noEditPoints="1"/>
              </p:cNvSpPr>
              <p:nvPr/>
            </p:nvSpPr>
            <p:spPr bwMode="auto">
              <a:xfrm>
                <a:off x="5127993" y="5340761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2" name="Freeform 138"/>
              <p:cNvSpPr>
                <a:spLocks/>
              </p:cNvSpPr>
              <p:nvPr/>
            </p:nvSpPr>
            <p:spPr bwMode="auto">
              <a:xfrm>
                <a:off x="5202226" y="5377407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3" name="Freeform 139"/>
              <p:cNvSpPr>
                <a:spLocks noEditPoints="1"/>
              </p:cNvSpPr>
              <p:nvPr/>
            </p:nvSpPr>
            <p:spPr bwMode="auto">
              <a:xfrm>
                <a:off x="5198606" y="5373095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4" name="Freeform 140"/>
              <p:cNvSpPr>
                <a:spLocks/>
              </p:cNvSpPr>
              <p:nvPr/>
            </p:nvSpPr>
            <p:spPr bwMode="auto">
              <a:xfrm>
                <a:off x="5202226" y="5295823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5" name="Freeform 141"/>
              <p:cNvSpPr>
                <a:spLocks noEditPoints="1"/>
              </p:cNvSpPr>
              <p:nvPr/>
            </p:nvSpPr>
            <p:spPr bwMode="auto">
              <a:xfrm>
                <a:off x="5198606" y="5291511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6" name="Freeform 142"/>
              <p:cNvSpPr>
                <a:spLocks/>
              </p:cNvSpPr>
              <p:nvPr/>
            </p:nvSpPr>
            <p:spPr bwMode="auto">
              <a:xfrm>
                <a:off x="5202226" y="5244089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7" name="Freeform 143"/>
              <p:cNvSpPr>
                <a:spLocks noEditPoints="1"/>
              </p:cNvSpPr>
              <p:nvPr/>
            </p:nvSpPr>
            <p:spPr bwMode="auto">
              <a:xfrm>
                <a:off x="5198606" y="5239777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8" name="Freeform 144"/>
              <p:cNvSpPr>
                <a:spLocks/>
              </p:cNvSpPr>
              <p:nvPr/>
            </p:nvSpPr>
            <p:spPr bwMode="auto">
              <a:xfrm>
                <a:off x="5202226" y="5341091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9" name="Freeform 145"/>
              <p:cNvSpPr>
                <a:spLocks noEditPoints="1"/>
              </p:cNvSpPr>
              <p:nvPr/>
            </p:nvSpPr>
            <p:spPr bwMode="auto">
              <a:xfrm>
                <a:off x="5198606" y="5336779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0" name="Freeform 146"/>
              <p:cNvSpPr>
                <a:spLocks/>
              </p:cNvSpPr>
              <p:nvPr/>
            </p:nvSpPr>
            <p:spPr bwMode="auto">
              <a:xfrm>
                <a:off x="5229385" y="5328156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1" name="Freeform 147"/>
              <p:cNvSpPr>
                <a:spLocks noEditPoints="1"/>
              </p:cNvSpPr>
              <p:nvPr/>
            </p:nvSpPr>
            <p:spPr bwMode="auto">
              <a:xfrm>
                <a:off x="5225763" y="5323847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2" name="Freeform 148"/>
              <p:cNvSpPr>
                <a:spLocks/>
              </p:cNvSpPr>
              <p:nvPr/>
            </p:nvSpPr>
            <p:spPr bwMode="auto">
              <a:xfrm>
                <a:off x="5272839" y="5095351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3" name="Freeform 149"/>
              <p:cNvSpPr>
                <a:spLocks noEditPoints="1"/>
              </p:cNvSpPr>
              <p:nvPr/>
            </p:nvSpPr>
            <p:spPr bwMode="auto">
              <a:xfrm>
                <a:off x="5269217" y="5091042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4" name="Freeform 150"/>
              <p:cNvSpPr>
                <a:spLocks/>
              </p:cNvSpPr>
              <p:nvPr/>
            </p:nvSpPr>
            <p:spPr bwMode="auto">
              <a:xfrm>
                <a:off x="5343449" y="5295823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5" name="Freeform 151"/>
              <p:cNvSpPr>
                <a:spLocks noEditPoints="1"/>
              </p:cNvSpPr>
              <p:nvPr/>
            </p:nvSpPr>
            <p:spPr bwMode="auto">
              <a:xfrm>
                <a:off x="5339829" y="5291511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6" name="Freeform 152"/>
              <p:cNvSpPr>
                <a:spLocks/>
              </p:cNvSpPr>
              <p:nvPr/>
            </p:nvSpPr>
            <p:spPr bwMode="auto">
              <a:xfrm>
                <a:off x="5343449" y="5377407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7" name="Freeform 153"/>
              <p:cNvSpPr>
                <a:spLocks noEditPoints="1"/>
              </p:cNvSpPr>
              <p:nvPr/>
            </p:nvSpPr>
            <p:spPr bwMode="auto">
              <a:xfrm>
                <a:off x="5339829" y="5373095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8" name="Freeform 154"/>
              <p:cNvSpPr>
                <a:spLocks/>
              </p:cNvSpPr>
              <p:nvPr/>
            </p:nvSpPr>
            <p:spPr bwMode="auto">
              <a:xfrm>
                <a:off x="5479242" y="4364602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9" name="Freeform 155"/>
              <p:cNvSpPr>
                <a:spLocks noEditPoints="1"/>
              </p:cNvSpPr>
              <p:nvPr/>
            </p:nvSpPr>
            <p:spPr bwMode="auto">
              <a:xfrm>
                <a:off x="5475621" y="4360290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0" name="Freeform 156"/>
              <p:cNvSpPr>
                <a:spLocks/>
              </p:cNvSpPr>
              <p:nvPr/>
            </p:nvSpPr>
            <p:spPr bwMode="auto">
              <a:xfrm>
                <a:off x="5202226" y="4856079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1" name="Freeform 157"/>
              <p:cNvSpPr>
                <a:spLocks noEditPoints="1"/>
              </p:cNvSpPr>
              <p:nvPr/>
            </p:nvSpPr>
            <p:spPr bwMode="auto">
              <a:xfrm>
                <a:off x="5198606" y="4851769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2" name="Freeform 158"/>
              <p:cNvSpPr>
                <a:spLocks/>
              </p:cNvSpPr>
              <p:nvPr/>
            </p:nvSpPr>
            <p:spPr bwMode="auto">
              <a:xfrm>
                <a:off x="5229385" y="5075951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3" name="Freeform 159"/>
              <p:cNvSpPr>
                <a:spLocks noEditPoints="1"/>
              </p:cNvSpPr>
              <p:nvPr/>
            </p:nvSpPr>
            <p:spPr bwMode="auto">
              <a:xfrm>
                <a:off x="5225763" y="5071640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4" name="Freeform 160"/>
              <p:cNvSpPr>
                <a:spLocks/>
              </p:cNvSpPr>
              <p:nvPr/>
            </p:nvSpPr>
            <p:spPr bwMode="auto">
              <a:xfrm>
                <a:off x="5343449" y="5295823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5" name="Freeform 161"/>
              <p:cNvSpPr>
                <a:spLocks noEditPoints="1"/>
              </p:cNvSpPr>
              <p:nvPr/>
            </p:nvSpPr>
            <p:spPr bwMode="auto">
              <a:xfrm>
                <a:off x="5339829" y="5291511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6" name="Freeform 162"/>
              <p:cNvSpPr>
                <a:spLocks/>
              </p:cNvSpPr>
              <p:nvPr/>
            </p:nvSpPr>
            <p:spPr bwMode="auto">
              <a:xfrm>
                <a:off x="5343449" y="4610341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7" name="Freeform 163"/>
              <p:cNvSpPr>
                <a:spLocks noEditPoints="1"/>
              </p:cNvSpPr>
              <p:nvPr/>
            </p:nvSpPr>
            <p:spPr bwMode="auto">
              <a:xfrm>
                <a:off x="5339829" y="4606030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8" name="Freeform 164"/>
              <p:cNvSpPr>
                <a:spLocks/>
              </p:cNvSpPr>
              <p:nvPr/>
            </p:nvSpPr>
            <p:spPr bwMode="auto">
              <a:xfrm>
                <a:off x="5452083" y="5250554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9" name="Freeform 165"/>
              <p:cNvSpPr>
                <a:spLocks noEditPoints="1"/>
              </p:cNvSpPr>
              <p:nvPr/>
            </p:nvSpPr>
            <p:spPr bwMode="auto">
              <a:xfrm>
                <a:off x="5448463" y="5246245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0" name="Freeform 166"/>
              <p:cNvSpPr>
                <a:spLocks/>
              </p:cNvSpPr>
              <p:nvPr/>
            </p:nvSpPr>
            <p:spPr bwMode="auto">
              <a:xfrm>
                <a:off x="5457515" y="4875480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1" name="Freeform 167"/>
              <p:cNvSpPr>
                <a:spLocks noEditPoints="1"/>
              </p:cNvSpPr>
              <p:nvPr/>
            </p:nvSpPr>
            <p:spPr bwMode="auto">
              <a:xfrm>
                <a:off x="5453894" y="4871169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2" name="Freeform 168"/>
              <p:cNvSpPr>
                <a:spLocks/>
              </p:cNvSpPr>
              <p:nvPr/>
            </p:nvSpPr>
            <p:spPr bwMode="auto">
              <a:xfrm>
                <a:off x="5479242" y="4933681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3" name="Freeform 169"/>
              <p:cNvSpPr>
                <a:spLocks noEditPoints="1"/>
              </p:cNvSpPr>
              <p:nvPr/>
            </p:nvSpPr>
            <p:spPr bwMode="auto">
              <a:xfrm>
                <a:off x="5475621" y="4929370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4" name="Freeform 170"/>
              <p:cNvSpPr>
                <a:spLocks/>
              </p:cNvSpPr>
              <p:nvPr/>
            </p:nvSpPr>
            <p:spPr bwMode="auto">
              <a:xfrm>
                <a:off x="5587874" y="4759076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5" name="Freeform 171"/>
              <p:cNvSpPr>
                <a:spLocks noEditPoints="1"/>
              </p:cNvSpPr>
              <p:nvPr/>
            </p:nvSpPr>
            <p:spPr bwMode="auto">
              <a:xfrm>
                <a:off x="5584253" y="4754766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6" name="Freeform 172"/>
              <p:cNvSpPr>
                <a:spLocks/>
              </p:cNvSpPr>
              <p:nvPr/>
            </p:nvSpPr>
            <p:spPr bwMode="auto">
              <a:xfrm>
                <a:off x="5615033" y="4118864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7" name="Freeform 173"/>
              <p:cNvSpPr>
                <a:spLocks noEditPoints="1"/>
              </p:cNvSpPr>
              <p:nvPr/>
            </p:nvSpPr>
            <p:spPr bwMode="auto">
              <a:xfrm>
                <a:off x="5611413" y="4114553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8" name="Freeform 174"/>
              <p:cNvSpPr>
                <a:spLocks/>
              </p:cNvSpPr>
              <p:nvPr/>
            </p:nvSpPr>
            <p:spPr bwMode="auto">
              <a:xfrm>
                <a:off x="5685646" y="4804345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9" name="Freeform 175"/>
              <p:cNvSpPr>
                <a:spLocks noEditPoints="1"/>
              </p:cNvSpPr>
              <p:nvPr/>
            </p:nvSpPr>
            <p:spPr bwMode="auto">
              <a:xfrm>
                <a:off x="5682025" y="4800033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0" name="Freeform 176"/>
              <p:cNvSpPr>
                <a:spLocks/>
              </p:cNvSpPr>
              <p:nvPr/>
            </p:nvSpPr>
            <p:spPr bwMode="auto">
              <a:xfrm>
                <a:off x="5685646" y="5095351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1" name="Freeform 177"/>
              <p:cNvSpPr>
                <a:spLocks noEditPoints="1"/>
              </p:cNvSpPr>
              <p:nvPr/>
            </p:nvSpPr>
            <p:spPr bwMode="auto">
              <a:xfrm>
                <a:off x="5682025" y="5091042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2" name="Freeform 178"/>
              <p:cNvSpPr>
                <a:spLocks/>
              </p:cNvSpPr>
              <p:nvPr/>
            </p:nvSpPr>
            <p:spPr bwMode="auto">
              <a:xfrm>
                <a:off x="5685646" y="4998349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3" name="Freeform 179"/>
              <p:cNvSpPr>
                <a:spLocks noEditPoints="1"/>
              </p:cNvSpPr>
              <p:nvPr/>
            </p:nvSpPr>
            <p:spPr bwMode="auto">
              <a:xfrm>
                <a:off x="5682025" y="4994038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4" name="Freeform 180"/>
              <p:cNvSpPr>
                <a:spLocks/>
              </p:cNvSpPr>
              <p:nvPr/>
            </p:nvSpPr>
            <p:spPr bwMode="auto">
              <a:xfrm>
                <a:off x="5707372" y="5377407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5" name="Freeform 181"/>
              <p:cNvSpPr>
                <a:spLocks noEditPoints="1"/>
              </p:cNvSpPr>
              <p:nvPr/>
            </p:nvSpPr>
            <p:spPr bwMode="auto">
              <a:xfrm>
                <a:off x="5703752" y="5373095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6" name="Freeform 182"/>
              <p:cNvSpPr>
                <a:spLocks/>
              </p:cNvSpPr>
              <p:nvPr/>
            </p:nvSpPr>
            <p:spPr bwMode="auto">
              <a:xfrm>
                <a:off x="5810575" y="5315224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7" name="Freeform 183"/>
              <p:cNvSpPr>
                <a:spLocks noEditPoints="1"/>
              </p:cNvSpPr>
              <p:nvPr/>
            </p:nvSpPr>
            <p:spPr bwMode="auto">
              <a:xfrm>
                <a:off x="5806953" y="5310912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8" name="Freeform 184"/>
              <p:cNvSpPr>
                <a:spLocks/>
              </p:cNvSpPr>
              <p:nvPr/>
            </p:nvSpPr>
            <p:spPr bwMode="auto">
              <a:xfrm>
                <a:off x="5892050" y="5377407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9" name="Freeform 185"/>
              <p:cNvSpPr>
                <a:spLocks noEditPoints="1"/>
              </p:cNvSpPr>
              <p:nvPr/>
            </p:nvSpPr>
            <p:spPr bwMode="auto">
              <a:xfrm>
                <a:off x="5888428" y="5373095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0" name="Freeform 186"/>
              <p:cNvSpPr>
                <a:spLocks/>
              </p:cNvSpPr>
              <p:nvPr/>
            </p:nvSpPr>
            <p:spPr bwMode="auto">
              <a:xfrm>
                <a:off x="5984389" y="5166487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1" name="Freeform 187"/>
              <p:cNvSpPr>
                <a:spLocks noEditPoints="1"/>
              </p:cNvSpPr>
              <p:nvPr/>
            </p:nvSpPr>
            <p:spPr bwMode="auto">
              <a:xfrm>
                <a:off x="5980767" y="5162175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2" name="Freeform 188"/>
              <p:cNvSpPr>
                <a:spLocks/>
              </p:cNvSpPr>
              <p:nvPr/>
            </p:nvSpPr>
            <p:spPr bwMode="auto">
              <a:xfrm>
                <a:off x="6169064" y="4610341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3" name="Freeform 189"/>
              <p:cNvSpPr>
                <a:spLocks noEditPoints="1"/>
              </p:cNvSpPr>
              <p:nvPr/>
            </p:nvSpPr>
            <p:spPr bwMode="auto">
              <a:xfrm>
                <a:off x="6165444" y="4606030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4" name="Freeform 190"/>
              <p:cNvSpPr>
                <a:spLocks/>
              </p:cNvSpPr>
              <p:nvPr/>
            </p:nvSpPr>
            <p:spPr bwMode="auto">
              <a:xfrm>
                <a:off x="5756257" y="4739678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5" name="Freeform 191"/>
              <p:cNvSpPr>
                <a:spLocks noEditPoints="1"/>
              </p:cNvSpPr>
              <p:nvPr/>
            </p:nvSpPr>
            <p:spPr bwMode="auto">
              <a:xfrm>
                <a:off x="5752637" y="4735366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6" name="Freeform 192"/>
              <p:cNvSpPr>
                <a:spLocks/>
              </p:cNvSpPr>
              <p:nvPr/>
            </p:nvSpPr>
            <p:spPr bwMode="auto">
              <a:xfrm>
                <a:off x="5799711" y="4966016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7" name="Freeform 193"/>
              <p:cNvSpPr>
                <a:spLocks noEditPoints="1"/>
              </p:cNvSpPr>
              <p:nvPr/>
            </p:nvSpPr>
            <p:spPr bwMode="auto">
              <a:xfrm>
                <a:off x="5796089" y="4961704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8" name="Freeform 194"/>
              <p:cNvSpPr>
                <a:spLocks/>
              </p:cNvSpPr>
              <p:nvPr/>
            </p:nvSpPr>
            <p:spPr bwMode="auto">
              <a:xfrm>
                <a:off x="6027841" y="4978949"/>
                <a:ext cx="54317" cy="64668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9" name="Freeform 195"/>
              <p:cNvSpPr>
                <a:spLocks noEditPoints="1"/>
              </p:cNvSpPr>
              <p:nvPr/>
            </p:nvSpPr>
            <p:spPr bwMode="auto">
              <a:xfrm>
                <a:off x="6024220" y="4974638"/>
                <a:ext cx="61558" cy="7329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0" name="Rectangle 197"/>
              <p:cNvSpPr>
                <a:spLocks noChangeArrowheads="1"/>
              </p:cNvSpPr>
              <p:nvPr/>
            </p:nvSpPr>
            <p:spPr bwMode="auto">
              <a:xfrm>
                <a:off x="4313331" y="4075751"/>
                <a:ext cx="660469" cy="301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R² = 0.2259</a:t>
                </a: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9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 = 0.1451</a:t>
                </a:r>
                <a:endParaRPr kumimoji="0" lang="fr-FR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1" name="Rectangle 198"/>
              <p:cNvSpPr>
                <a:spLocks noChangeArrowheads="1"/>
              </p:cNvSpPr>
              <p:nvPr/>
            </p:nvSpPr>
            <p:spPr bwMode="auto">
              <a:xfrm>
                <a:off x="4132093" y="5311466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2" name="Rectangle 199"/>
              <p:cNvSpPr>
                <a:spLocks noChangeArrowheads="1"/>
              </p:cNvSpPr>
              <p:nvPr/>
            </p:nvSpPr>
            <p:spPr bwMode="auto">
              <a:xfrm>
                <a:off x="4132093" y="51163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3" name="Rectangle 200"/>
              <p:cNvSpPr>
                <a:spLocks noChangeArrowheads="1"/>
              </p:cNvSpPr>
              <p:nvPr/>
            </p:nvSpPr>
            <p:spPr bwMode="auto">
              <a:xfrm>
                <a:off x="4132093" y="4921303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4" name="Rectangle 201"/>
              <p:cNvSpPr>
                <a:spLocks noChangeArrowheads="1"/>
              </p:cNvSpPr>
              <p:nvPr/>
            </p:nvSpPr>
            <p:spPr bwMode="auto">
              <a:xfrm>
                <a:off x="4132093" y="4726221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5" name="Rectangle 202"/>
              <p:cNvSpPr>
                <a:spLocks noChangeArrowheads="1"/>
              </p:cNvSpPr>
              <p:nvPr/>
            </p:nvSpPr>
            <p:spPr bwMode="auto">
              <a:xfrm>
                <a:off x="4132093" y="4530060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6" name="Rectangle 203"/>
              <p:cNvSpPr>
                <a:spLocks noChangeArrowheads="1"/>
              </p:cNvSpPr>
              <p:nvPr/>
            </p:nvSpPr>
            <p:spPr bwMode="auto">
              <a:xfrm>
                <a:off x="4132093" y="4334978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7" name="Rectangle 204"/>
              <p:cNvSpPr>
                <a:spLocks noChangeArrowheads="1"/>
              </p:cNvSpPr>
              <p:nvPr/>
            </p:nvSpPr>
            <p:spPr bwMode="auto">
              <a:xfrm>
                <a:off x="4132093" y="4139895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8" name="Rectangle 205"/>
              <p:cNvSpPr>
                <a:spLocks noChangeArrowheads="1"/>
              </p:cNvSpPr>
              <p:nvPr/>
            </p:nvSpPr>
            <p:spPr bwMode="auto">
              <a:xfrm>
                <a:off x="4132093" y="3943736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9" name="Rectangle 206"/>
              <p:cNvSpPr>
                <a:spLocks noChangeArrowheads="1"/>
              </p:cNvSpPr>
              <p:nvPr/>
            </p:nvSpPr>
            <p:spPr bwMode="auto">
              <a:xfrm>
                <a:off x="4249873" y="548874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0" name="Rectangle 207"/>
              <p:cNvSpPr>
                <a:spLocks noChangeArrowheads="1"/>
              </p:cNvSpPr>
              <p:nvPr/>
            </p:nvSpPr>
            <p:spPr bwMode="auto">
              <a:xfrm>
                <a:off x="4525984" y="548874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1" name="Rectangle 208"/>
              <p:cNvSpPr>
                <a:spLocks noChangeArrowheads="1"/>
              </p:cNvSpPr>
              <p:nvPr/>
            </p:nvSpPr>
            <p:spPr bwMode="auto">
              <a:xfrm>
                <a:off x="4801188" y="548874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2" name="Rectangle 209"/>
              <p:cNvSpPr>
                <a:spLocks noChangeArrowheads="1"/>
              </p:cNvSpPr>
              <p:nvPr/>
            </p:nvSpPr>
            <p:spPr bwMode="auto">
              <a:xfrm>
                <a:off x="5076393" y="548874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3" name="Rectangle 210"/>
              <p:cNvSpPr>
                <a:spLocks noChangeArrowheads="1"/>
              </p:cNvSpPr>
              <p:nvPr/>
            </p:nvSpPr>
            <p:spPr bwMode="auto">
              <a:xfrm>
                <a:off x="5352502" y="548874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4" name="Rectangle 211"/>
              <p:cNvSpPr>
                <a:spLocks noChangeArrowheads="1"/>
              </p:cNvSpPr>
              <p:nvPr/>
            </p:nvSpPr>
            <p:spPr bwMode="auto">
              <a:xfrm>
                <a:off x="5627707" y="548874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5" name="Rectangle 212"/>
              <p:cNvSpPr>
                <a:spLocks noChangeArrowheads="1"/>
              </p:cNvSpPr>
              <p:nvPr/>
            </p:nvSpPr>
            <p:spPr bwMode="auto">
              <a:xfrm>
                <a:off x="5903819" y="548874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6" name="Rectangle 213"/>
              <p:cNvSpPr>
                <a:spLocks noChangeArrowheads="1"/>
              </p:cNvSpPr>
              <p:nvPr/>
            </p:nvSpPr>
            <p:spPr bwMode="auto">
              <a:xfrm>
                <a:off x="6179023" y="548874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7" name="Rectangle 214"/>
              <p:cNvSpPr>
                <a:spLocks noChangeArrowheads="1"/>
              </p:cNvSpPr>
              <p:nvPr/>
            </p:nvSpPr>
            <p:spPr bwMode="auto">
              <a:xfrm>
                <a:off x="6454229" y="548874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8" name="Rectangle 106"/>
              <p:cNvSpPr>
                <a:spLocks noChangeArrowheads="1"/>
              </p:cNvSpPr>
              <p:nvPr/>
            </p:nvSpPr>
            <p:spPr bwMode="auto">
              <a:xfrm rot="16200000">
                <a:off x="3296457" y="4603002"/>
                <a:ext cx="1227901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PD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GFR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Protein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Level</a:t>
                </a:r>
                <a:endPara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(A.U.)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9" name="Rectangle 107"/>
              <p:cNvSpPr>
                <a:spLocks noChangeArrowheads="1"/>
              </p:cNvSpPr>
              <p:nvPr/>
            </p:nvSpPr>
            <p:spPr bwMode="auto">
              <a:xfrm>
                <a:off x="4610121" y="5695764"/>
                <a:ext cx="1561326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CYR61 </a:t>
                </a:r>
                <a:r>
                  <a:rPr lang="fr-FR" sz="1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Protein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Level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(A.U.)</a:t>
                </a:r>
                <a:endPara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0" name="ZoneTexte 559"/>
              <p:cNvSpPr txBox="1"/>
              <p:nvPr/>
            </p:nvSpPr>
            <p:spPr>
              <a:xfrm>
                <a:off x="4577189" y="3815742"/>
                <a:ext cx="1621958" cy="30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HUMAN SAMPLES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1" name="ZoneTexte 560"/>
              <p:cNvSpPr txBox="1"/>
              <p:nvPr/>
            </p:nvSpPr>
            <p:spPr>
              <a:xfrm>
                <a:off x="3556269" y="3732065"/>
                <a:ext cx="313112" cy="285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b="1" dirty="0" smtClean="0">
                    <a:latin typeface="Arial" pitchFamily="34" charset="0"/>
                    <a:cs typeface="Arial" pitchFamily="34" charset="0"/>
                  </a:rPr>
                  <a:t>D</a:t>
                </a:r>
              </a:p>
            </p:txBody>
          </p:sp>
        </p:grpSp>
        <p:grpSp>
          <p:nvGrpSpPr>
            <p:cNvPr id="15" name="Groupe 14"/>
            <p:cNvGrpSpPr/>
            <p:nvPr/>
          </p:nvGrpSpPr>
          <p:grpSpPr>
            <a:xfrm>
              <a:off x="270897" y="3625281"/>
              <a:ext cx="2974905" cy="2144767"/>
              <a:chOff x="270897" y="3625281"/>
              <a:chExt cx="2974905" cy="2144767"/>
            </a:xfrm>
          </p:grpSpPr>
          <p:sp>
            <p:nvSpPr>
              <p:cNvPr id="562" name="ZoneTexte 561"/>
              <p:cNvSpPr txBox="1"/>
              <p:nvPr/>
            </p:nvSpPr>
            <p:spPr>
              <a:xfrm>
                <a:off x="270897" y="3625281"/>
                <a:ext cx="313112" cy="285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b="1" dirty="0" smtClean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sp>
            <p:nvSpPr>
              <p:cNvPr id="563" name="ZoneTexte 562"/>
              <p:cNvSpPr txBox="1"/>
              <p:nvPr/>
            </p:nvSpPr>
            <p:spPr>
              <a:xfrm>
                <a:off x="1291817" y="3716568"/>
                <a:ext cx="1621959" cy="30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HUMAN SAMPLES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4" name="Rectangle 8"/>
              <p:cNvSpPr>
                <a:spLocks noChangeArrowheads="1"/>
              </p:cNvSpPr>
              <p:nvPr/>
            </p:nvSpPr>
            <p:spPr bwMode="auto">
              <a:xfrm>
                <a:off x="969689" y="3949920"/>
                <a:ext cx="2207108" cy="13656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5" name="Freeform 10"/>
              <p:cNvSpPr>
                <a:spLocks noEditPoints="1"/>
              </p:cNvSpPr>
              <p:nvPr/>
            </p:nvSpPr>
            <p:spPr bwMode="auto">
              <a:xfrm>
                <a:off x="945224" y="3943447"/>
                <a:ext cx="27182" cy="1378585"/>
              </a:xfrm>
              <a:custGeom>
                <a:avLst/>
                <a:gdLst>
                  <a:gd name="T0" fmla="*/ 0 w 30"/>
                  <a:gd name="T1" fmla="*/ 1272 h 1278"/>
                  <a:gd name="T2" fmla="*/ 30 w 30"/>
                  <a:gd name="T3" fmla="*/ 1272 h 1278"/>
                  <a:gd name="T4" fmla="*/ 30 w 30"/>
                  <a:gd name="T5" fmla="*/ 1278 h 1278"/>
                  <a:gd name="T6" fmla="*/ 0 w 30"/>
                  <a:gd name="T7" fmla="*/ 1278 h 1278"/>
                  <a:gd name="T8" fmla="*/ 0 w 30"/>
                  <a:gd name="T9" fmla="*/ 1272 h 1278"/>
                  <a:gd name="T10" fmla="*/ 0 w 30"/>
                  <a:gd name="T11" fmla="*/ 1128 h 1278"/>
                  <a:gd name="T12" fmla="*/ 30 w 30"/>
                  <a:gd name="T13" fmla="*/ 1128 h 1278"/>
                  <a:gd name="T14" fmla="*/ 30 w 30"/>
                  <a:gd name="T15" fmla="*/ 1134 h 1278"/>
                  <a:gd name="T16" fmla="*/ 0 w 30"/>
                  <a:gd name="T17" fmla="*/ 1134 h 1278"/>
                  <a:gd name="T18" fmla="*/ 0 w 30"/>
                  <a:gd name="T19" fmla="*/ 1128 h 1278"/>
                  <a:gd name="T20" fmla="*/ 0 w 30"/>
                  <a:gd name="T21" fmla="*/ 990 h 1278"/>
                  <a:gd name="T22" fmla="*/ 30 w 30"/>
                  <a:gd name="T23" fmla="*/ 990 h 1278"/>
                  <a:gd name="T24" fmla="*/ 30 w 30"/>
                  <a:gd name="T25" fmla="*/ 996 h 1278"/>
                  <a:gd name="T26" fmla="*/ 0 w 30"/>
                  <a:gd name="T27" fmla="*/ 996 h 1278"/>
                  <a:gd name="T28" fmla="*/ 0 w 30"/>
                  <a:gd name="T29" fmla="*/ 990 h 1278"/>
                  <a:gd name="T30" fmla="*/ 0 w 30"/>
                  <a:gd name="T31" fmla="*/ 846 h 1278"/>
                  <a:gd name="T32" fmla="*/ 30 w 30"/>
                  <a:gd name="T33" fmla="*/ 846 h 1278"/>
                  <a:gd name="T34" fmla="*/ 30 w 30"/>
                  <a:gd name="T35" fmla="*/ 852 h 1278"/>
                  <a:gd name="T36" fmla="*/ 0 w 30"/>
                  <a:gd name="T37" fmla="*/ 852 h 1278"/>
                  <a:gd name="T38" fmla="*/ 0 w 30"/>
                  <a:gd name="T39" fmla="*/ 846 h 1278"/>
                  <a:gd name="T40" fmla="*/ 0 w 30"/>
                  <a:gd name="T41" fmla="*/ 708 h 1278"/>
                  <a:gd name="T42" fmla="*/ 30 w 30"/>
                  <a:gd name="T43" fmla="*/ 708 h 1278"/>
                  <a:gd name="T44" fmla="*/ 30 w 30"/>
                  <a:gd name="T45" fmla="*/ 714 h 1278"/>
                  <a:gd name="T46" fmla="*/ 0 w 30"/>
                  <a:gd name="T47" fmla="*/ 714 h 1278"/>
                  <a:gd name="T48" fmla="*/ 0 w 30"/>
                  <a:gd name="T49" fmla="*/ 708 h 1278"/>
                  <a:gd name="T50" fmla="*/ 0 w 30"/>
                  <a:gd name="T51" fmla="*/ 564 h 1278"/>
                  <a:gd name="T52" fmla="*/ 30 w 30"/>
                  <a:gd name="T53" fmla="*/ 564 h 1278"/>
                  <a:gd name="T54" fmla="*/ 30 w 30"/>
                  <a:gd name="T55" fmla="*/ 570 h 1278"/>
                  <a:gd name="T56" fmla="*/ 0 w 30"/>
                  <a:gd name="T57" fmla="*/ 570 h 1278"/>
                  <a:gd name="T58" fmla="*/ 0 w 30"/>
                  <a:gd name="T59" fmla="*/ 564 h 1278"/>
                  <a:gd name="T60" fmla="*/ 0 w 30"/>
                  <a:gd name="T61" fmla="*/ 426 h 1278"/>
                  <a:gd name="T62" fmla="*/ 30 w 30"/>
                  <a:gd name="T63" fmla="*/ 426 h 1278"/>
                  <a:gd name="T64" fmla="*/ 30 w 30"/>
                  <a:gd name="T65" fmla="*/ 432 h 1278"/>
                  <a:gd name="T66" fmla="*/ 0 w 30"/>
                  <a:gd name="T67" fmla="*/ 432 h 1278"/>
                  <a:gd name="T68" fmla="*/ 0 w 30"/>
                  <a:gd name="T69" fmla="*/ 426 h 1278"/>
                  <a:gd name="T70" fmla="*/ 0 w 30"/>
                  <a:gd name="T71" fmla="*/ 282 h 1278"/>
                  <a:gd name="T72" fmla="*/ 30 w 30"/>
                  <a:gd name="T73" fmla="*/ 282 h 1278"/>
                  <a:gd name="T74" fmla="*/ 30 w 30"/>
                  <a:gd name="T75" fmla="*/ 288 h 1278"/>
                  <a:gd name="T76" fmla="*/ 0 w 30"/>
                  <a:gd name="T77" fmla="*/ 288 h 1278"/>
                  <a:gd name="T78" fmla="*/ 0 w 30"/>
                  <a:gd name="T79" fmla="*/ 282 h 1278"/>
                  <a:gd name="T80" fmla="*/ 0 w 30"/>
                  <a:gd name="T81" fmla="*/ 144 h 1278"/>
                  <a:gd name="T82" fmla="*/ 30 w 30"/>
                  <a:gd name="T83" fmla="*/ 144 h 1278"/>
                  <a:gd name="T84" fmla="*/ 30 w 30"/>
                  <a:gd name="T85" fmla="*/ 150 h 1278"/>
                  <a:gd name="T86" fmla="*/ 0 w 30"/>
                  <a:gd name="T87" fmla="*/ 150 h 1278"/>
                  <a:gd name="T88" fmla="*/ 0 w 30"/>
                  <a:gd name="T89" fmla="*/ 144 h 1278"/>
                  <a:gd name="T90" fmla="*/ 0 w 30"/>
                  <a:gd name="T91" fmla="*/ 0 h 1278"/>
                  <a:gd name="T92" fmla="*/ 30 w 30"/>
                  <a:gd name="T93" fmla="*/ 0 h 1278"/>
                  <a:gd name="T94" fmla="*/ 30 w 30"/>
                  <a:gd name="T95" fmla="*/ 6 h 1278"/>
                  <a:gd name="T96" fmla="*/ 0 w 30"/>
                  <a:gd name="T97" fmla="*/ 6 h 1278"/>
                  <a:gd name="T98" fmla="*/ 0 w 30"/>
                  <a:gd name="T99" fmla="*/ 0 h 1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0" h="1278">
                    <a:moveTo>
                      <a:pt x="0" y="1272"/>
                    </a:moveTo>
                    <a:lnTo>
                      <a:pt x="30" y="1272"/>
                    </a:lnTo>
                    <a:lnTo>
                      <a:pt x="30" y="1278"/>
                    </a:lnTo>
                    <a:lnTo>
                      <a:pt x="0" y="1278"/>
                    </a:lnTo>
                    <a:lnTo>
                      <a:pt x="0" y="1272"/>
                    </a:lnTo>
                    <a:close/>
                    <a:moveTo>
                      <a:pt x="0" y="1128"/>
                    </a:moveTo>
                    <a:lnTo>
                      <a:pt x="30" y="1128"/>
                    </a:lnTo>
                    <a:lnTo>
                      <a:pt x="30" y="1134"/>
                    </a:lnTo>
                    <a:lnTo>
                      <a:pt x="0" y="1134"/>
                    </a:lnTo>
                    <a:lnTo>
                      <a:pt x="0" y="1128"/>
                    </a:lnTo>
                    <a:close/>
                    <a:moveTo>
                      <a:pt x="0" y="990"/>
                    </a:moveTo>
                    <a:lnTo>
                      <a:pt x="30" y="990"/>
                    </a:lnTo>
                    <a:lnTo>
                      <a:pt x="30" y="996"/>
                    </a:lnTo>
                    <a:lnTo>
                      <a:pt x="0" y="996"/>
                    </a:lnTo>
                    <a:lnTo>
                      <a:pt x="0" y="990"/>
                    </a:lnTo>
                    <a:close/>
                    <a:moveTo>
                      <a:pt x="0" y="846"/>
                    </a:moveTo>
                    <a:lnTo>
                      <a:pt x="30" y="846"/>
                    </a:lnTo>
                    <a:lnTo>
                      <a:pt x="30" y="852"/>
                    </a:lnTo>
                    <a:lnTo>
                      <a:pt x="0" y="852"/>
                    </a:lnTo>
                    <a:lnTo>
                      <a:pt x="0" y="846"/>
                    </a:lnTo>
                    <a:close/>
                    <a:moveTo>
                      <a:pt x="0" y="708"/>
                    </a:moveTo>
                    <a:lnTo>
                      <a:pt x="30" y="708"/>
                    </a:lnTo>
                    <a:lnTo>
                      <a:pt x="30" y="714"/>
                    </a:lnTo>
                    <a:lnTo>
                      <a:pt x="0" y="714"/>
                    </a:lnTo>
                    <a:lnTo>
                      <a:pt x="0" y="708"/>
                    </a:lnTo>
                    <a:close/>
                    <a:moveTo>
                      <a:pt x="0" y="564"/>
                    </a:moveTo>
                    <a:lnTo>
                      <a:pt x="30" y="564"/>
                    </a:lnTo>
                    <a:lnTo>
                      <a:pt x="30" y="570"/>
                    </a:lnTo>
                    <a:lnTo>
                      <a:pt x="0" y="570"/>
                    </a:lnTo>
                    <a:lnTo>
                      <a:pt x="0" y="564"/>
                    </a:lnTo>
                    <a:close/>
                    <a:moveTo>
                      <a:pt x="0" y="426"/>
                    </a:moveTo>
                    <a:lnTo>
                      <a:pt x="30" y="426"/>
                    </a:lnTo>
                    <a:lnTo>
                      <a:pt x="30" y="432"/>
                    </a:lnTo>
                    <a:lnTo>
                      <a:pt x="0" y="432"/>
                    </a:lnTo>
                    <a:lnTo>
                      <a:pt x="0" y="426"/>
                    </a:lnTo>
                    <a:close/>
                    <a:moveTo>
                      <a:pt x="0" y="282"/>
                    </a:moveTo>
                    <a:lnTo>
                      <a:pt x="30" y="282"/>
                    </a:lnTo>
                    <a:lnTo>
                      <a:pt x="30" y="288"/>
                    </a:lnTo>
                    <a:lnTo>
                      <a:pt x="0" y="288"/>
                    </a:lnTo>
                    <a:lnTo>
                      <a:pt x="0" y="282"/>
                    </a:lnTo>
                    <a:close/>
                    <a:moveTo>
                      <a:pt x="0" y="144"/>
                    </a:moveTo>
                    <a:lnTo>
                      <a:pt x="30" y="144"/>
                    </a:lnTo>
                    <a:lnTo>
                      <a:pt x="30" y="150"/>
                    </a:lnTo>
                    <a:lnTo>
                      <a:pt x="0" y="150"/>
                    </a:lnTo>
                    <a:lnTo>
                      <a:pt x="0" y="144"/>
                    </a:lnTo>
                    <a:close/>
                    <a:moveTo>
                      <a:pt x="0" y="0"/>
                    </a:moveTo>
                    <a:lnTo>
                      <a:pt x="30" y="0"/>
                    </a:lnTo>
                    <a:lnTo>
                      <a:pt x="30" y="6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68686"/>
              </a:solidFill>
              <a:ln w="6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6" name="Freeform 13"/>
              <p:cNvSpPr>
                <a:spLocks/>
              </p:cNvSpPr>
              <p:nvPr/>
            </p:nvSpPr>
            <p:spPr bwMode="auto">
              <a:xfrm>
                <a:off x="1494284" y="5271016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7" name="Freeform 14"/>
              <p:cNvSpPr>
                <a:spLocks noEditPoints="1"/>
              </p:cNvSpPr>
              <p:nvPr/>
            </p:nvSpPr>
            <p:spPr bwMode="auto">
              <a:xfrm>
                <a:off x="1490658" y="5266702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8" name="Freeform 15"/>
              <p:cNvSpPr>
                <a:spLocks/>
              </p:cNvSpPr>
              <p:nvPr/>
            </p:nvSpPr>
            <p:spPr bwMode="auto">
              <a:xfrm>
                <a:off x="1494284" y="4755712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9" name="Freeform 16"/>
              <p:cNvSpPr>
                <a:spLocks noEditPoints="1"/>
              </p:cNvSpPr>
              <p:nvPr/>
            </p:nvSpPr>
            <p:spPr bwMode="auto">
              <a:xfrm>
                <a:off x="1490658" y="4751398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0" name="Freeform 17"/>
              <p:cNvSpPr>
                <a:spLocks/>
              </p:cNvSpPr>
              <p:nvPr/>
            </p:nvSpPr>
            <p:spPr bwMode="auto">
              <a:xfrm>
                <a:off x="1564955" y="5208768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1" name="Freeform 18"/>
              <p:cNvSpPr>
                <a:spLocks noEditPoints="1"/>
              </p:cNvSpPr>
              <p:nvPr/>
            </p:nvSpPr>
            <p:spPr bwMode="auto">
              <a:xfrm>
                <a:off x="1561329" y="5204454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2" name="Freeform 19"/>
              <p:cNvSpPr>
                <a:spLocks/>
              </p:cNvSpPr>
              <p:nvPr/>
            </p:nvSpPr>
            <p:spPr bwMode="auto">
              <a:xfrm>
                <a:off x="1630189" y="5059907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" name="Freeform 20"/>
              <p:cNvSpPr>
                <a:spLocks noEditPoints="1"/>
              </p:cNvSpPr>
              <p:nvPr/>
            </p:nvSpPr>
            <p:spPr bwMode="auto">
              <a:xfrm>
                <a:off x="1626564" y="5055592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4" name="Freeform 21"/>
              <p:cNvSpPr>
                <a:spLocks/>
              </p:cNvSpPr>
              <p:nvPr/>
            </p:nvSpPr>
            <p:spPr bwMode="auto">
              <a:xfrm>
                <a:off x="1630189" y="5208768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5" name="Freeform 22"/>
              <p:cNvSpPr>
                <a:spLocks noEditPoints="1"/>
              </p:cNvSpPr>
              <p:nvPr/>
            </p:nvSpPr>
            <p:spPr bwMode="auto">
              <a:xfrm>
                <a:off x="1626564" y="5204454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6" name="Freeform 23"/>
              <p:cNvSpPr>
                <a:spLocks/>
              </p:cNvSpPr>
              <p:nvPr/>
            </p:nvSpPr>
            <p:spPr bwMode="auto">
              <a:xfrm>
                <a:off x="1630189" y="5131101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7" name="Freeform 24"/>
              <p:cNvSpPr>
                <a:spLocks noEditPoints="1"/>
              </p:cNvSpPr>
              <p:nvPr/>
            </p:nvSpPr>
            <p:spPr bwMode="auto">
              <a:xfrm>
                <a:off x="1626564" y="5126787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8" name="Freeform 25"/>
              <p:cNvSpPr>
                <a:spLocks/>
              </p:cNvSpPr>
              <p:nvPr/>
            </p:nvSpPr>
            <p:spPr bwMode="auto">
              <a:xfrm>
                <a:off x="1771531" y="4982240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9" name="Freeform 26"/>
              <p:cNvSpPr>
                <a:spLocks noEditPoints="1"/>
              </p:cNvSpPr>
              <p:nvPr/>
            </p:nvSpPr>
            <p:spPr bwMode="auto">
              <a:xfrm>
                <a:off x="1767906" y="4977925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0" name="Freeform 27"/>
              <p:cNvSpPr>
                <a:spLocks/>
              </p:cNvSpPr>
              <p:nvPr/>
            </p:nvSpPr>
            <p:spPr bwMode="auto">
              <a:xfrm>
                <a:off x="1771531" y="4775128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1" name="Freeform 28"/>
              <p:cNvSpPr>
                <a:spLocks noEditPoints="1"/>
              </p:cNvSpPr>
              <p:nvPr/>
            </p:nvSpPr>
            <p:spPr bwMode="auto">
              <a:xfrm>
                <a:off x="1767906" y="4770814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2" name="Freeform 29"/>
              <p:cNvSpPr>
                <a:spLocks/>
              </p:cNvSpPr>
              <p:nvPr/>
            </p:nvSpPr>
            <p:spPr bwMode="auto">
              <a:xfrm>
                <a:off x="1836765" y="5059907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3" name="Freeform 30"/>
              <p:cNvSpPr>
                <a:spLocks noEditPoints="1"/>
              </p:cNvSpPr>
              <p:nvPr/>
            </p:nvSpPr>
            <p:spPr bwMode="auto">
              <a:xfrm>
                <a:off x="1833140" y="5055592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4" name="Freeform 31"/>
              <p:cNvSpPr>
                <a:spLocks/>
              </p:cNvSpPr>
              <p:nvPr/>
            </p:nvSpPr>
            <p:spPr bwMode="auto">
              <a:xfrm>
                <a:off x="1907436" y="5059907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5" name="Freeform 32"/>
              <p:cNvSpPr>
                <a:spLocks noEditPoints="1"/>
              </p:cNvSpPr>
              <p:nvPr/>
            </p:nvSpPr>
            <p:spPr bwMode="auto">
              <a:xfrm>
                <a:off x="1903812" y="5055592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6" name="Freeform 33"/>
              <p:cNvSpPr>
                <a:spLocks/>
              </p:cNvSpPr>
              <p:nvPr/>
            </p:nvSpPr>
            <p:spPr bwMode="auto">
              <a:xfrm>
                <a:off x="1907436" y="5131101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7" name="Freeform 34"/>
              <p:cNvSpPr>
                <a:spLocks noEditPoints="1"/>
              </p:cNvSpPr>
              <p:nvPr/>
            </p:nvSpPr>
            <p:spPr bwMode="auto">
              <a:xfrm>
                <a:off x="1903812" y="5126787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8" name="Freeform 35"/>
              <p:cNvSpPr>
                <a:spLocks/>
              </p:cNvSpPr>
              <p:nvPr/>
            </p:nvSpPr>
            <p:spPr bwMode="auto">
              <a:xfrm>
                <a:off x="1907436" y="4904572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9" name="Freeform 36"/>
              <p:cNvSpPr>
                <a:spLocks noEditPoints="1"/>
              </p:cNvSpPr>
              <p:nvPr/>
            </p:nvSpPr>
            <p:spPr bwMode="auto">
              <a:xfrm>
                <a:off x="1903812" y="4900259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0" name="Freeform 37"/>
              <p:cNvSpPr>
                <a:spLocks/>
              </p:cNvSpPr>
              <p:nvPr/>
            </p:nvSpPr>
            <p:spPr bwMode="auto">
              <a:xfrm>
                <a:off x="1907436" y="5131101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1" name="Freeform 38"/>
              <p:cNvSpPr>
                <a:spLocks noEditPoints="1"/>
              </p:cNvSpPr>
              <p:nvPr/>
            </p:nvSpPr>
            <p:spPr bwMode="auto">
              <a:xfrm>
                <a:off x="1903812" y="5126787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2" name="Freeform 39"/>
              <p:cNvSpPr>
                <a:spLocks/>
              </p:cNvSpPr>
              <p:nvPr/>
            </p:nvSpPr>
            <p:spPr bwMode="auto">
              <a:xfrm>
                <a:off x="1934617" y="4496822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3" name="Freeform 40"/>
              <p:cNvSpPr>
                <a:spLocks noEditPoints="1"/>
              </p:cNvSpPr>
              <p:nvPr/>
            </p:nvSpPr>
            <p:spPr bwMode="auto">
              <a:xfrm>
                <a:off x="1930993" y="4492508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" name="Freeform 41"/>
              <p:cNvSpPr>
                <a:spLocks/>
              </p:cNvSpPr>
              <p:nvPr/>
            </p:nvSpPr>
            <p:spPr bwMode="auto">
              <a:xfrm>
                <a:off x="1978107" y="5208768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5" name="Freeform 42"/>
              <p:cNvSpPr>
                <a:spLocks noEditPoints="1"/>
              </p:cNvSpPr>
              <p:nvPr/>
            </p:nvSpPr>
            <p:spPr bwMode="auto">
              <a:xfrm>
                <a:off x="1974483" y="5204454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6" name="Freeform 43"/>
              <p:cNvSpPr>
                <a:spLocks/>
              </p:cNvSpPr>
              <p:nvPr/>
            </p:nvSpPr>
            <p:spPr bwMode="auto">
              <a:xfrm>
                <a:off x="2048778" y="4069656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7" name="Freeform 44"/>
              <p:cNvSpPr>
                <a:spLocks noEditPoints="1"/>
              </p:cNvSpPr>
              <p:nvPr/>
            </p:nvSpPr>
            <p:spPr bwMode="auto">
              <a:xfrm>
                <a:off x="2045154" y="4065341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8" name="Freeform 45"/>
              <p:cNvSpPr>
                <a:spLocks/>
              </p:cNvSpPr>
              <p:nvPr/>
            </p:nvSpPr>
            <p:spPr bwMode="auto">
              <a:xfrm>
                <a:off x="2048778" y="4678045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9" name="Freeform 46"/>
              <p:cNvSpPr>
                <a:spLocks noEditPoints="1"/>
              </p:cNvSpPr>
              <p:nvPr/>
            </p:nvSpPr>
            <p:spPr bwMode="auto">
              <a:xfrm>
                <a:off x="2045154" y="4673729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0" name="Freeform 47"/>
              <p:cNvSpPr>
                <a:spLocks/>
              </p:cNvSpPr>
              <p:nvPr/>
            </p:nvSpPr>
            <p:spPr bwMode="auto">
              <a:xfrm>
                <a:off x="2184683" y="4982240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1" name="Freeform 48"/>
              <p:cNvSpPr>
                <a:spLocks noEditPoints="1"/>
              </p:cNvSpPr>
              <p:nvPr/>
            </p:nvSpPr>
            <p:spPr bwMode="auto">
              <a:xfrm>
                <a:off x="2181060" y="4977925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2" name="Freeform 49"/>
              <p:cNvSpPr>
                <a:spLocks/>
              </p:cNvSpPr>
              <p:nvPr/>
            </p:nvSpPr>
            <p:spPr bwMode="auto">
              <a:xfrm>
                <a:off x="1907436" y="5131101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3" name="Freeform 50"/>
              <p:cNvSpPr>
                <a:spLocks noEditPoints="1"/>
              </p:cNvSpPr>
              <p:nvPr/>
            </p:nvSpPr>
            <p:spPr bwMode="auto">
              <a:xfrm>
                <a:off x="1903812" y="5126787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" name="Freeform 51"/>
              <p:cNvSpPr>
                <a:spLocks/>
              </p:cNvSpPr>
              <p:nvPr/>
            </p:nvSpPr>
            <p:spPr bwMode="auto">
              <a:xfrm>
                <a:off x="1934617" y="4891629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" name="Freeform 52"/>
              <p:cNvSpPr>
                <a:spLocks noEditPoints="1"/>
              </p:cNvSpPr>
              <p:nvPr/>
            </p:nvSpPr>
            <p:spPr bwMode="auto">
              <a:xfrm>
                <a:off x="1930993" y="4887314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6" name="Freeform 53"/>
              <p:cNvSpPr>
                <a:spLocks/>
              </p:cNvSpPr>
              <p:nvPr/>
            </p:nvSpPr>
            <p:spPr bwMode="auto">
              <a:xfrm>
                <a:off x="2048778" y="5232182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7" name="Freeform 54"/>
              <p:cNvSpPr>
                <a:spLocks noEditPoints="1"/>
              </p:cNvSpPr>
              <p:nvPr/>
            </p:nvSpPr>
            <p:spPr bwMode="auto">
              <a:xfrm>
                <a:off x="2045154" y="5227868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8" name="Freeform 55"/>
              <p:cNvSpPr>
                <a:spLocks/>
              </p:cNvSpPr>
              <p:nvPr/>
            </p:nvSpPr>
            <p:spPr bwMode="auto">
              <a:xfrm>
                <a:off x="2048778" y="5131101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9" name="Freeform 56"/>
              <p:cNvSpPr>
                <a:spLocks noEditPoints="1"/>
              </p:cNvSpPr>
              <p:nvPr/>
            </p:nvSpPr>
            <p:spPr bwMode="auto">
              <a:xfrm>
                <a:off x="2045154" y="5126787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0" name="Freeform 57"/>
              <p:cNvSpPr>
                <a:spLocks/>
              </p:cNvSpPr>
              <p:nvPr/>
            </p:nvSpPr>
            <p:spPr bwMode="auto">
              <a:xfrm>
                <a:off x="2157503" y="4917518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1" name="Freeform 58"/>
              <p:cNvSpPr>
                <a:spLocks noEditPoints="1"/>
              </p:cNvSpPr>
              <p:nvPr/>
            </p:nvSpPr>
            <p:spPr bwMode="auto">
              <a:xfrm>
                <a:off x="2153879" y="4913203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2" name="Freeform 59"/>
              <p:cNvSpPr>
                <a:spLocks/>
              </p:cNvSpPr>
              <p:nvPr/>
            </p:nvSpPr>
            <p:spPr bwMode="auto">
              <a:xfrm>
                <a:off x="2162939" y="4723350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3" name="Freeform 60"/>
              <p:cNvSpPr>
                <a:spLocks noEditPoints="1"/>
              </p:cNvSpPr>
              <p:nvPr/>
            </p:nvSpPr>
            <p:spPr bwMode="auto">
              <a:xfrm>
                <a:off x="2159315" y="4719035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" name="Freeform 61"/>
              <p:cNvSpPr>
                <a:spLocks/>
              </p:cNvSpPr>
              <p:nvPr/>
            </p:nvSpPr>
            <p:spPr bwMode="auto">
              <a:xfrm>
                <a:off x="2184683" y="4891629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5" name="Freeform 62"/>
              <p:cNvSpPr>
                <a:spLocks noEditPoints="1"/>
              </p:cNvSpPr>
              <p:nvPr/>
            </p:nvSpPr>
            <p:spPr bwMode="auto">
              <a:xfrm>
                <a:off x="2181060" y="4887314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6" name="Freeform 63"/>
              <p:cNvSpPr>
                <a:spLocks/>
              </p:cNvSpPr>
              <p:nvPr/>
            </p:nvSpPr>
            <p:spPr bwMode="auto">
              <a:xfrm>
                <a:off x="2293408" y="4891629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7" name="Freeform 64"/>
              <p:cNvSpPr>
                <a:spLocks noEditPoints="1"/>
              </p:cNvSpPr>
              <p:nvPr/>
            </p:nvSpPr>
            <p:spPr bwMode="auto">
              <a:xfrm>
                <a:off x="2289783" y="4887314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8" name="Freeform 65"/>
              <p:cNvSpPr>
                <a:spLocks/>
              </p:cNvSpPr>
              <p:nvPr/>
            </p:nvSpPr>
            <p:spPr bwMode="auto">
              <a:xfrm>
                <a:off x="2320589" y="4069656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9" name="Freeform 66"/>
              <p:cNvSpPr>
                <a:spLocks noEditPoints="1"/>
              </p:cNvSpPr>
              <p:nvPr/>
            </p:nvSpPr>
            <p:spPr bwMode="auto">
              <a:xfrm>
                <a:off x="2316965" y="4065341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0" name="Freeform 67"/>
              <p:cNvSpPr>
                <a:spLocks/>
              </p:cNvSpPr>
              <p:nvPr/>
            </p:nvSpPr>
            <p:spPr bwMode="auto">
              <a:xfrm>
                <a:off x="2391260" y="4982240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1" name="Freeform 68"/>
              <p:cNvSpPr>
                <a:spLocks noEditPoints="1"/>
              </p:cNvSpPr>
              <p:nvPr/>
            </p:nvSpPr>
            <p:spPr bwMode="auto">
              <a:xfrm>
                <a:off x="2387636" y="4977925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2" name="Freeform 69"/>
              <p:cNvSpPr>
                <a:spLocks/>
              </p:cNvSpPr>
              <p:nvPr/>
            </p:nvSpPr>
            <p:spPr bwMode="auto">
              <a:xfrm>
                <a:off x="2391260" y="5271016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3" name="Freeform 70"/>
              <p:cNvSpPr>
                <a:spLocks noEditPoints="1"/>
              </p:cNvSpPr>
              <p:nvPr/>
            </p:nvSpPr>
            <p:spPr bwMode="auto">
              <a:xfrm>
                <a:off x="2387636" y="5266702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4" name="Freeform 71"/>
              <p:cNvSpPr>
                <a:spLocks/>
              </p:cNvSpPr>
              <p:nvPr/>
            </p:nvSpPr>
            <p:spPr bwMode="auto">
              <a:xfrm>
                <a:off x="2391260" y="5131101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5" name="Freeform 72"/>
              <p:cNvSpPr>
                <a:spLocks noEditPoints="1"/>
              </p:cNvSpPr>
              <p:nvPr/>
            </p:nvSpPr>
            <p:spPr bwMode="auto">
              <a:xfrm>
                <a:off x="2387636" y="5126787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6" name="Freeform 73"/>
              <p:cNvSpPr>
                <a:spLocks/>
              </p:cNvSpPr>
              <p:nvPr/>
            </p:nvSpPr>
            <p:spPr bwMode="auto">
              <a:xfrm>
                <a:off x="2413006" y="5219240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7" name="Freeform 74"/>
              <p:cNvSpPr>
                <a:spLocks noEditPoints="1"/>
              </p:cNvSpPr>
              <p:nvPr/>
            </p:nvSpPr>
            <p:spPr bwMode="auto">
              <a:xfrm>
                <a:off x="2409381" y="5230342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8" name="Freeform 75"/>
              <p:cNvSpPr>
                <a:spLocks/>
              </p:cNvSpPr>
              <p:nvPr/>
            </p:nvSpPr>
            <p:spPr bwMode="auto">
              <a:xfrm>
                <a:off x="2516293" y="5131101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9" name="Freeform 76"/>
              <p:cNvSpPr>
                <a:spLocks noEditPoints="1"/>
              </p:cNvSpPr>
              <p:nvPr/>
            </p:nvSpPr>
            <p:spPr bwMode="auto">
              <a:xfrm>
                <a:off x="2512669" y="5126787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0" name="Freeform 77"/>
              <p:cNvSpPr>
                <a:spLocks/>
              </p:cNvSpPr>
              <p:nvPr/>
            </p:nvSpPr>
            <p:spPr bwMode="auto">
              <a:xfrm>
                <a:off x="2597837" y="5208768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1" name="Freeform 78"/>
              <p:cNvSpPr>
                <a:spLocks noEditPoints="1"/>
              </p:cNvSpPr>
              <p:nvPr/>
            </p:nvSpPr>
            <p:spPr bwMode="auto">
              <a:xfrm>
                <a:off x="2594213" y="5204454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2" name="Freeform 79"/>
              <p:cNvSpPr>
                <a:spLocks/>
              </p:cNvSpPr>
              <p:nvPr/>
            </p:nvSpPr>
            <p:spPr bwMode="auto">
              <a:xfrm>
                <a:off x="2690252" y="4755712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3" name="Freeform 80"/>
              <p:cNvSpPr>
                <a:spLocks noEditPoints="1"/>
              </p:cNvSpPr>
              <p:nvPr/>
            </p:nvSpPr>
            <p:spPr bwMode="auto">
              <a:xfrm>
                <a:off x="2686627" y="4751398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4" name="Freeform 81"/>
              <p:cNvSpPr>
                <a:spLocks/>
              </p:cNvSpPr>
              <p:nvPr/>
            </p:nvSpPr>
            <p:spPr bwMode="auto">
              <a:xfrm>
                <a:off x="2135758" y="5131101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5" name="Freeform 82"/>
              <p:cNvSpPr>
                <a:spLocks noEditPoints="1"/>
              </p:cNvSpPr>
              <p:nvPr/>
            </p:nvSpPr>
            <p:spPr bwMode="auto">
              <a:xfrm>
                <a:off x="2132133" y="5126787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6" name="Freeform 83"/>
              <p:cNvSpPr>
                <a:spLocks/>
              </p:cNvSpPr>
              <p:nvPr/>
            </p:nvSpPr>
            <p:spPr bwMode="auto">
              <a:xfrm>
                <a:off x="2461931" y="4904572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7" name="Freeform 84"/>
              <p:cNvSpPr>
                <a:spLocks noEditPoints="1"/>
              </p:cNvSpPr>
              <p:nvPr/>
            </p:nvSpPr>
            <p:spPr bwMode="auto">
              <a:xfrm>
                <a:off x="2458307" y="4900259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8" name="Freeform 85"/>
              <p:cNvSpPr>
                <a:spLocks/>
              </p:cNvSpPr>
              <p:nvPr/>
            </p:nvSpPr>
            <p:spPr bwMode="auto">
              <a:xfrm>
                <a:off x="2505420" y="4865740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9" name="Freeform 86"/>
              <p:cNvSpPr>
                <a:spLocks noEditPoints="1"/>
              </p:cNvSpPr>
              <p:nvPr/>
            </p:nvSpPr>
            <p:spPr bwMode="auto">
              <a:xfrm>
                <a:off x="2501796" y="4861424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0" name="Freeform 87"/>
              <p:cNvSpPr>
                <a:spLocks/>
              </p:cNvSpPr>
              <p:nvPr/>
            </p:nvSpPr>
            <p:spPr bwMode="auto">
              <a:xfrm>
                <a:off x="2733742" y="4943407"/>
                <a:ext cx="54363" cy="64722"/>
              </a:xfrm>
              <a:custGeom>
                <a:avLst/>
                <a:gdLst>
                  <a:gd name="T0" fmla="*/ 30 w 60"/>
                  <a:gd name="T1" fmla="*/ 3 h 60"/>
                  <a:gd name="T2" fmla="*/ 30 w 60"/>
                  <a:gd name="T3" fmla="*/ 0 h 60"/>
                  <a:gd name="T4" fmla="*/ 30 w 60"/>
                  <a:gd name="T5" fmla="*/ 3 h 60"/>
                  <a:gd name="T6" fmla="*/ 57 w 60"/>
                  <a:gd name="T7" fmla="*/ 30 h 60"/>
                  <a:gd name="T8" fmla="*/ 60 w 60"/>
                  <a:gd name="T9" fmla="*/ 30 h 60"/>
                  <a:gd name="T10" fmla="*/ 57 w 60"/>
                  <a:gd name="T11" fmla="*/ 30 h 60"/>
                  <a:gd name="T12" fmla="*/ 30 w 60"/>
                  <a:gd name="T13" fmla="*/ 57 h 60"/>
                  <a:gd name="T14" fmla="*/ 30 w 60"/>
                  <a:gd name="T15" fmla="*/ 60 h 60"/>
                  <a:gd name="T16" fmla="*/ 30 w 60"/>
                  <a:gd name="T17" fmla="*/ 57 h 60"/>
                  <a:gd name="T18" fmla="*/ 3 w 60"/>
                  <a:gd name="T19" fmla="*/ 30 h 60"/>
                  <a:gd name="T20" fmla="*/ 0 w 60"/>
                  <a:gd name="T21" fmla="*/ 30 h 60"/>
                  <a:gd name="T22" fmla="*/ 3 w 60"/>
                  <a:gd name="T23" fmla="*/ 30 h 60"/>
                  <a:gd name="T24" fmla="*/ 30 w 60"/>
                  <a:gd name="T2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0">
                    <a:moveTo>
                      <a:pt x="30" y="3"/>
                    </a:moveTo>
                    <a:lnTo>
                      <a:pt x="30" y="0"/>
                    </a:lnTo>
                    <a:lnTo>
                      <a:pt x="30" y="3"/>
                    </a:lnTo>
                    <a:lnTo>
                      <a:pt x="57" y="30"/>
                    </a:lnTo>
                    <a:lnTo>
                      <a:pt x="60" y="30"/>
                    </a:lnTo>
                    <a:lnTo>
                      <a:pt x="57" y="30"/>
                    </a:lnTo>
                    <a:lnTo>
                      <a:pt x="30" y="57"/>
                    </a:lnTo>
                    <a:lnTo>
                      <a:pt x="30" y="60"/>
                    </a:lnTo>
                    <a:lnTo>
                      <a:pt x="30" y="57"/>
                    </a:lnTo>
                    <a:lnTo>
                      <a:pt x="3" y="30"/>
                    </a:lnTo>
                    <a:lnTo>
                      <a:pt x="0" y="30"/>
                    </a:lnTo>
                    <a:lnTo>
                      <a:pt x="3" y="3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1" name="Freeform 88"/>
              <p:cNvSpPr>
                <a:spLocks noEditPoints="1"/>
              </p:cNvSpPr>
              <p:nvPr/>
            </p:nvSpPr>
            <p:spPr bwMode="auto">
              <a:xfrm>
                <a:off x="2730119" y="4939091"/>
                <a:ext cx="61611" cy="73351"/>
              </a:xfrm>
              <a:custGeom>
                <a:avLst/>
                <a:gdLst>
                  <a:gd name="T0" fmla="*/ 85 w 181"/>
                  <a:gd name="T1" fmla="*/ 13 h 181"/>
                  <a:gd name="T2" fmla="*/ 82 w 181"/>
                  <a:gd name="T3" fmla="*/ 18 h 181"/>
                  <a:gd name="T4" fmla="*/ 82 w 181"/>
                  <a:gd name="T5" fmla="*/ 10 h 181"/>
                  <a:gd name="T6" fmla="*/ 98 w 181"/>
                  <a:gd name="T7" fmla="*/ 10 h 181"/>
                  <a:gd name="T8" fmla="*/ 98 w 181"/>
                  <a:gd name="T9" fmla="*/ 18 h 181"/>
                  <a:gd name="T10" fmla="*/ 96 w 181"/>
                  <a:gd name="T11" fmla="*/ 13 h 181"/>
                  <a:gd name="T12" fmla="*/ 168 w 181"/>
                  <a:gd name="T13" fmla="*/ 85 h 181"/>
                  <a:gd name="T14" fmla="*/ 162 w 181"/>
                  <a:gd name="T15" fmla="*/ 82 h 181"/>
                  <a:gd name="T16" fmla="*/ 170 w 181"/>
                  <a:gd name="T17" fmla="*/ 82 h 181"/>
                  <a:gd name="T18" fmla="*/ 181 w 181"/>
                  <a:gd name="T19" fmla="*/ 82 h 181"/>
                  <a:gd name="T20" fmla="*/ 181 w 181"/>
                  <a:gd name="T21" fmla="*/ 98 h 181"/>
                  <a:gd name="T22" fmla="*/ 162 w 181"/>
                  <a:gd name="T23" fmla="*/ 98 h 181"/>
                  <a:gd name="T24" fmla="*/ 168 w 181"/>
                  <a:gd name="T25" fmla="*/ 96 h 181"/>
                  <a:gd name="T26" fmla="*/ 96 w 181"/>
                  <a:gd name="T27" fmla="*/ 168 h 181"/>
                  <a:gd name="T28" fmla="*/ 98 w 181"/>
                  <a:gd name="T29" fmla="*/ 162 h 181"/>
                  <a:gd name="T30" fmla="*/ 98 w 181"/>
                  <a:gd name="T31" fmla="*/ 170 h 181"/>
                  <a:gd name="T32" fmla="*/ 98 w 181"/>
                  <a:gd name="T33" fmla="*/ 181 h 181"/>
                  <a:gd name="T34" fmla="*/ 82 w 181"/>
                  <a:gd name="T35" fmla="*/ 181 h 181"/>
                  <a:gd name="T36" fmla="*/ 82 w 181"/>
                  <a:gd name="T37" fmla="*/ 162 h 181"/>
                  <a:gd name="T38" fmla="*/ 85 w 181"/>
                  <a:gd name="T39" fmla="*/ 168 h 181"/>
                  <a:gd name="T40" fmla="*/ 13 w 181"/>
                  <a:gd name="T41" fmla="*/ 96 h 181"/>
                  <a:gd name="T42" fmla="*/ 18 w 181"/>
                  <a:gd name="T43" fmla="*/ 98 h 181"/>
                  <a:gd name="T44" fmla="*/ 10 w 181"/>
                  <a:gd name="T45" fmla="*/ 98 h 181"/>
                  <a:gd name="T46" fmla="*/ 10 w 181"/>
                  <a:gd name="T47" fmla="*/ 82 h 181"/>
                  <a:gd name="T48" fmla="*/ 18 w 181"/>
                  <a:gd name="T49" fmla="*/ 82 h 181"/>
                  <a:gd name="T50" fmla="*/ 13 w 181"/>
                  <a:gd name="T51" fmla="*/ 85 h 181"/>
                  <a:gd name="T52" fmla="*/ 85 w 181"/>
                  <a:gd name="T53" fmla="*/ 13 h 181"/>
                  <a:gd name="T54" fmla="*/ 24 w 181"/>
                  <a:gd name="T55" fmla="*/ 96 h 181"/>
                  <a:gd name="T56" fmla="*/ 18 w 181"/>
                  <a:gd name="T57" fmla="*/ 98 h 181"/>
                  <a:gd name="T58" fmla="*/ 10 w 181"/>
                  <a:gd name="T59" fmla="*/ 98 h 181"/>
                  <a:gd name="T60" fmla="*/ 10 w 181"/>
                  <a:gd name="T61" fmla="*/ 82 h 181"/>
                  <a:gd name="T62" fmla="*/ 18 w 181"/>
                  <a:gd name="T63" fmla="*/ 82 h 181"/>
                  <a:gd name="T64" fmla="*/ 24 w 181"/>
                  <a:gd name="T65" fmla="*/ 85 h 181"/>
                  <a:gd name="T66" fmla="*/ 96 w 181"/>
                  <a:gd name="T67" fmla="*/ 157 h 181"/>
                  <a:gd name="T68" fmla="*/ 98 w 181"/>
                  <a:gd name="T69" fmla="*/ 162 h 181"/>
                  <a:gd name="T70" fmla="*/ 98 w 181"/>
                  <a:gd name="T71" fmla="*/ 170 h 181"/>
                  <a:gd name="T72" fmla="*/ 82 w 181"/>
                  <a:gd name="T73" fmla="*/ 170 h 181"/>
                  <a:gd name="T74" fmla="*/ 82 w 181"/>
                  <a:gd name="T75" fmla="*/ 162 h 181"/>
                  <a:gd name="T76" fmla="*/ 85 w 181"/>
                  <a:gd name="T77" fmla="*/ 157 h 181"/>
                  <a:gd name="T78" fmla="*/ 157 w 181"/>
                  <a:gd name="T79" fmla="*/ 85 h 181"/>
                  <a:gd name="T80" fmla="*/ 162 w 181"/>
                  <a:gd name="T81" fmla="*/ 82 h 181"/>
                  <a:gd name="T82" fmla="*/ 170 w 181"/>
                  <a:gd name="T83" fmla="*/ 82 h 181"/>
                  <a:gd name="T84" fmla="*/ 170 w 181"/>
                  <a:gd name="T85" fmla="*/ 98 h 181"/>
                  <a:gd name="T86" fmla="*/ 162 w 181"/>
                  <a:gd name="T87" fmla="*/ 98 h 181"/>
                  <a:gd name="T88" fmla="*/ 157 w 181"/>
                  <a:gd name="T89" fmla="*/ 96 h 181"/>
                  <a:gd name="T90" fmla="*/ 85 w 181"/>
                  <a:gd name="T91" fmla="*/ 24 h 181"/>
                  <a:gd name="T92" fmla="*/ 82 w 181"/>
                  <a:gd name="T93" fmla="*/ 18 h 181"/>
                  <a:gd name="T94" fmla="*/ 82 w 181"/>
                  <a:gd name="T95" fmla="*/ 10 h 181"/>
                  <a:gd name="T96" fmla="*/ 98 w 181"/>
                  <a:gd name="T97" fmla="*/ 10 h 181"/>
                  <a:gd name="T98" fmla="*/ 98 w 181"/>
                  <a:gd name="T99" fmla="*/ 18 h 181"/>
                  <a:gd name="T100" fmla="*/ 96 w 181"/>
                  <a:gd name="T101" fmla="*/ 24 h 181"/>
                  <a:gd name="T102" fmla="*/ 24 w 181"/>
                  <a:gd name="T103" fmla="*/ 9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1" h="181">
                    <a:moveTo>
                      <a:pt x="85" y="13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6" y="13"/>
                    </a:lnTo>
                    <a:lnTo>
                      <a:pt x="168" y="85"/>
                    </a:lnTo>
                    <a:lnTo>
                      <a:pt x="162" y="82"/>
                    </a:lnTo>
                    <a:lnTo>
                      <a:pt x="170" y="82"/>
                    </a:lnTo>
                    <a:lnTo>
                      <a:pt x="181" y="82"/>
                    </a:lnTo>
                    <a:lnTo>
                      <a:pt x="181" y="98"/>
                    </a:lnTo>
                    <a:lnTo>
                      <a:pt x="162" y="98"/>
                    </a:lnTo>
                    <a:lnTo>
                      <a:pt x="168" y="96"/>
                    </a:lnTo>
                    <a:lnTo>
                      <a:pt x="96" y="168"/>
                    </a:lnTo>
                    <a:lnTo>
                      <a:pt x="98" y="162"/>
                    </a:lnTo>
                    <a:lnTo>
                      <a:pt x="98" y="170"/>
                    </a:lnTo>
                    <a:lnTo>
                      <a:pt x="98" y="181"/>
                    </a:lnTo>
                    <a:lnTo>
                      <a:pt x="82" y="181"/>
                    </a:lnTo>
                    <a:lnTo>
                      <a:pt x="82" y="162"/>
                    </a:lnTo>
                    <a:lnTo>
                      <a:pt x="85" y="168"/>
                    </a:lnTo>
                    <a:lnTo>
                      <a:pt x="13" y="96"/>
                    </a:lnTo>
                    <a:lnTo>
                      <a:pt x="18" y="98"/>
                    </a:lnTo>
                    <a:lnTo>
                      <a:pt x="10" y="98"/>
                    </a:lnTo>
                    <a:cubicBezTo>
                      <a:pt x="0" y="98"/>
                      <a:pt x="0" y="82"/>
                      <a:pt x="10" y="82"/>
                    </a:cubicBezTo>
                    <a:lnTo>
                      <a:pt x="18" y="82"/>
                    </a:lnTo>
                    <a:lnTo>
                      <a:pt x="13" y="85"/>
                    </a:lnTo>
                    <a:lnTo>
                      <a:pt x="85" y="13"/>
                    </a:lnTo>
                    <a:close/>
                    <a:moveTo>
                      <a:pt x="24" y="96"/>
                    </a:moveTo>
                    <a:cubicBezTo>
                      <a:pt x="23" y="98"/>
                      <a:pt x="21" y="98"/>
                      <a:pt x="18" y="98"/>
                    </a:cubicBezTo>
                    <a:lnTo>
                      <a:pt x="10" y="98"/>
                    </a:lnTo>
                    <a:lnTo>
                      <a:pt x="10" y="82"/>
                    </a:lnTo>
                    <a:lnTo>
                      <a:pt x="18" y="82"/>
                    </a:lnTo>
                    <a:cubicBezTo>
                      <a:pt x="21" y="82"/>
                      <a:pt x="23" y="83"/>
                      <a:pt x="24" y="85"/>
                    </a:cubicBezTo>
                    <a:lnTo>
                      <a:pt x="96" y="157"/>
                    </a:lnTo>
                    <a:cubicBezTo>
                      <a:pt x="98" y="158"/>
                      <a:pt x="98" y="160"/>
                      <a:pt x="98" y="162"/>
                    </a:cubicBezTo>
                    <a:lnTo>
                      <a:pt x="98" y="170"/>
                    </a:lnTo>
                    <a:lnTo>
                      <a:pt x="82" y="170"/>
                    </a:lnTo>
                    <a:lnTo>
                      <a:pt x="82" y="162"/>
                    </a:lnTo>
                    <a:cubicBezTo>
                      <a:pt x="82" y="160"/>
                      <a:pt x="83" y="158"/>
                      <a:pt x="85" y="157"/>
                    </a:cubicBezTo>
                    <a:lnTo>
                      <a:pt x="157" y="85"/>
                    </a:lnTo>
                    <a:cubicBezTo>
                      <a:pt x="158" y="83"/>
                      <a:pt x="160" y="82"/>
                      <a:pt x="162" y="82"/>
                    </a:cubicBezTo>
                    <a:lnTo>
                      <a:pt x="170" y="82"/>
                    </a:lnTo>
                    <a:lnTo>
                      <a:pt x="170" y="98"/>
                    </a:lnTo>
                    <a:lnTo>
                      <a:pt x="162" y="98"/>
                    </a:lnTo>
                    <a:cubicBezTo>
                      <a:pt x="160" y="98"/>
                      <a:pt x="158" y="98"/>
                      <a:pt x="157" y="96"/>
                    </a:cubicBezTo>
                    <a:lnTo>
                      <a:pt x="85" y="24"/>
                    </a:lnTo>
                    <a:cubicBezTo>
                      <a:pt x="83" y="23"/>
                      <a:pt x="82" y="21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1"/>
                      <a:pt x="98" y="23"/>
                      <a:pt x="96" y="24"/>
                    </a:cubicBezTo>
                    <a:lnTo>
                      <a:pt x="24" y="96"/>
                    </a:lnTo>
                    <a:close/>
                  </a:path>
                </a:pathLst>
              </a:custGeom>
              <a:solidFill>
                <a:schemeClr val="tx1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2" name="Rectangle 90"/>
              <p:cNvSpPr>
                <a:spLocks noChangeArrowheads="1"/>
              </p:cNvSpPr>
              <p:nvPr/>
            </p:nvSpPr>
            <p:spPr bwMode="auto">
              <a:xfrm>
                <a:off x="1027959" y="3964165"/>
                <a:ext cx="660469" cy="301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R² = 0.2915</a:t>
                </a: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9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 = 0.0611</a:t>
                </a:r>
                <a:endParaRPr kumimoji="0" lang="fr-FR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3" name="Rectangle 91"/>
              <p:cNvSpPr>
                <a:spLocks noChangeArrowheads="1"/>
              </p:cNvSpPr>
              <p:nvPr/>
            </p:nvSpPr>
            <p:spPr bwMode="auto">
              <a:xfrm>
                <a:off x="846721" y="5215928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4" name="Rectangle 93"/>
              <p:cNvSpPr>
                <a:spLocks noChangeArrowheads="1"/>
              </p:cNvSpPr>
              <p:nvPr/>
            </p:nvSpPr>
            <p:spPr bwMode="auto">
              <a:xfrm>
                <a:off x="846721" y="4907658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5" name="Rectangle 95"/>
              <p:cNvSpPr>
                <a:spLocks noChangeArrowheads="1"/>
              </p:cNvSpPr>
              <p:nvPr/>
            </p:nvSpPr>
            <p:spPr bwMode="auto">
              <a:xfrm>
                <a:off x="846721" y="459938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6" name="Rectangle 97"/>
              <p:cNvSpPr>
                <a:spLocks noChangeArrowheads="1"/>
              </p:cNvSpPr>
              <p:nvPr/>
            </p:nvSpPr>
            <p:spPr bwMode="auto">
              <a:xfrm>
                <a:off x="846721" y="429111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7" name="Rectangle 99"/>
              <p:cNvSpPr>
                <a:spLocks noChangeArrowheads="1"/>
              </p:cNvSpPr>
              <p:nvPr/>
            </p:nvSpPr>
            <p:spPr bwMode="auto">
              <a:xfrm>
                <a:off x="846721" y="3982850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8" name="Rectangle 106"/>
              <p:cNvSpPr>
                <a:spLocks noChangeArrowheads="1"/>
              </p:cNvSpPr>
              <p:nvPr/>
            </p:nvSpPr>
            <p:spPr bwMode="auto">
              <a:xfrm rot="16200000">
                <a:off x="-59778" y="4441340"/>
                <a:ext cx="1422630" cy="3857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EGFR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Protein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Level</a:t>
                </a:r>
                <a:endPara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(A.U.)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9" name="Rectangle 107"/>
              <p:cNvSpPr>
                <a:spLocks noChangeArrowheads="1"/>
              </p:cNvSpPr>
              <p:nvPr/>
            </p:nvSpPr>
            <p:spPr bwMode="auto">
              <a:xfrm>
                <a:off x="1126852" y="5577149"/>
                <a:ext cx="1957120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CYR61 Protein </a:t>
                </a:r>
                <a:r>
                  <a:rPr lang="fr-FR" sz="1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Level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(A.U.)</a:t>
                </a:r>
                <a:endPara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0" name="Freeform 117"/>
              <p:cNvSpPr>
                <a:spLocks noEditPoints="1"/>
              </p:cNvSpPr>
              <p:nvPr/>
            </p:nvSpPr>
            <p:spPr bwMode="auto">
              <a:xfrm>
                <a:off x="966593" y="5317641"/>
                <a:ext cx="2207108" cy="25889"/>
              </a:xfrm>
              <a:custGeom>
                <a:avLst/>
                <a:gdLst>
                  <a:gd name="T0" fmla="*/ 6 w 2436"/>
                  <a:gd name="T1" fmla="*/ 0 h 24"/>
                  <a:gd name="T2" fmla="*/ 6 w 2436"/>
                  <a:gd name="T3" fmla="*/ 24 h 24"/>
                  <a:gd name="T4" fmla="*/ 0 w 2436"/>
                  <a:gd name="T5" fmla="*/ 24 h 24"/>
                  <a:gd name="T6" fmla="*/ 0 w 2436"/>
                  <a:gd name="T7" fmla="*/ 0 h 24"/>
                  <a:gd name="T8" fmla="*/ 6 w 2436"/>
                  <a:gd name="T9" fmla="*/ 0 h 24"/>
                  <a:gd name="T10" fmla="*/ 306 w 2436"/>
                  <a:gd name="T11" fmla="*/ 0 h 24"/>
                  <a:gd name="T12" fmla="*/ 306 w 2436"/>
                  <a:gd name="T13" fmla="*/ 24 h 24"/>
                  <a:gd name="T14" fmla="*/ 300 w 2436"/>
                  <a:gd name="T15" fmla="*/ 24 h 24"/>
                  <a:gd name="T16" fmla="*/ 300 w 2436"/>
                  <a:gd name="T17" fmla="*/ 0 h 24"/>
                  <a:gd name="T18" fmla="*/ 306 w 2436"/>
                  <a:gd name="T19" fmla="*/ 0 h 24"/>
                  <a:gd name="T20" fmla="*/ 612 w 2436"/>
                  <a:gd name="T21" fmla="*/ 0 h 24"/>
                  <a:gd name="T22" fmla="*/ 612 w 2436"/>
                  <a:gd name="T23" fmla="*/ 24 h 24"/>
                  <a:gd name="T24" fmla="*/ 606 w 2436"/>
                  <a:gd name="T25" fmla="*/ 24 h 24"/>
                  <a:gd name="T26" fmla="*/ 606 w 2436"/>
                  <a:gd name="T27" fmla="*/ 0 h 24"/>
                  <a:gd name="T28" fmla="*/ 612 w 2436"/>
                  <a:gd name="T29" fmla="*/ 0 h 24"/>
                  <a:gd name="T30" fmla="*/ 918 w 2436"/>
                  <a:gd name="T31" fmla="*/ 0 h 24"/>
                  <a:gd name="T32" fmla="*/ 918 w 2436"/>
                  <a:gd name="T33" fmla="*/ 24 h 24"/>
                  <a:gd name="T34" fmla="*/ 912 w 2436"/>
                  <a:gd name="T35" fmla="*/ 24 h 24"/>
                  <a:gd name="T36" fmla="*/ 912 w 2436"/>
                  <a:gd name="T37" fmla="*/ 0 h 24"/>
                  <a:gd name="T38" fmla="*/ 918 w 2436"/>
                  <a:gd name="T39" fmla="*/ 0 h 24"/>
                  <a:gd name="T40" fmla="*/ 1224 w 2436"/>
                  <a:gd name="T41" fmla="*/ 0 h 24"/>
                  <a:gd name="T42" fmla="*/ 1224 w 2436"/>
                  <a:gd name="T43" fmla="*/ 24 h 24"/>
                  <a:gd name="T44" fmla="*/ 1218 w 2436"/>
                  <a:gd name="T45" fmla="*/ 24 h 24"/>
                  <a:gd name="T46" fmla="*/ 1218 w 2436"/>
                  <a:gd name="T47" fmla="*/ 0 h 24"/>
                  <a:gd name="T48" fmla="*/ 1224 w 2436"/>
                  <a:gd name="T49" fmla="*/ 0 h 24"/>
                  <a:gd name="T50" fmla="*/ 1524 w 2436"/>
                  <a:gd name="T51" fmla="*/ 0 h 24"/>
                  <a:gd name="T52" fmla="*/ 1524 w 2436"/>
                  <a:gd name="T53" fmla="*/ 24 h 24"/>
                  <a:gd name="T54" fmla="*/ 1518 w 2436"/>
                  <a:gd name="T55" fmla="*/ 24 h 24"/>
                  <a:gd name="T56" fmla="*/ 1518 w 2436"/>
                  <a:gd name="T57" fmla="*/ 0 h 24"/>
                  <a:gd name="T58" fmla="*/ 1524 w 2436"/>
                  <a:gd name="T59" fmla="*/ 0 h 24"/>
                  <a:gd name="T60" fmla="*/ 1830 w 2436"/>
                  <a:gd name="T61" fmla="*/ 0 h 24"/>
                  <a:gd name="T62" fmla="*/ 1830 w 2436"/>
                  <a:gd name="T63" fmla="*/ 24 h 24"/>
                  <a:gd name="T64" fmla="*/ 1824 w 2436"/>
                  <a:gd name="T65" fmla="*/ 24 h 24"/>
                  <a:gd name="T66" fmla="*/ 1824 w 2436"/>
                  <a:gd name="T67" fmla="*/ 0 h 24"/>
                  <a:gd name="T68" fmla="*/ 1830 w 2436"/>
                  <a:gd name="T69" fmla="*/ 0 h 24"/>
                  <a:gd name="T70" fmla="*/ 2136 w 2436"/>
                  <a:gd name="T71" fmla="*/ 0 h 24"/>
                  <a:gd name="T72" fmla="*/ 2136 w 2436"/>
                  <a:gd name="T73" fmla="*/ 24 h 24"/>
                  <a:gd name="T74" fmla="*/ 2130 w 2436"/>
                  <a:gd name="T75" fmla="*/ 24 h 24"/>
                  <a:gd name="T76" fmla="*/ 2130 w 2436"/>
                  <a:gd name="T77" fmla="*/ 0 h 24"/>
                  <a:gd name="T78" fmla="*/ 2136 w 2436"/>
                  <a:gd name="T79" fmla="*/ 0 h 24"/>
                  <a:gd name="T80" fmla="*/ 2436 w 2436"/>
                  <a:gd name="T81" fmla="*/ 0 h 24"/>
                  <a:gd name="T82" fmla="*/ 2436 w 2436"/>
                  <a:gd name="T83" fmla="*/ 24 h 24"/>
                  <a:gd name="T84" fmla="*/ 2430 w 2436"/>
                  <a:gd name="T85" fmla="*/ 24 h 24"/>
                  <a:gd name="T86" fmla="*/ 2430 w 2436"/>
                  <a:gd name="T87" fmla="*/ 0 h 24"/>
                  <a:gd name="T88" fmla="*/ 2436 w 2436"/>
                  <a:gd name="T8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436" h="24">
                    <a:moveTo>
                      <a:pt x="6" y="0"/>
                    </a:moveTo>
                    <a:lnTo>
                      <a:pt x="6" y="24"/>
                    </a:lnTo>
                    <a:lnTo>
                      <a:pt x="0" y="24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  <a:moveTo>
                      <a:pt x="306" y="0"/>
                    </a:moveTo>
                    <a:lnTo>
                      <a:pt x="306" y="24"/>
                    </a:lnTo>
                    <a:lnTo>
                      <a:pt x="300" y="24"/>
                    </a:lnTo>
                    <a:lnTo>
                      <a:pt x="300" y="0"/>
                    </a:lnTo>
                    <a:lnTo>
                      <a:pt x="306" y="0"/>
                    </a:lnTo>
                    <a:close/>
                    <a:moveTo>
                      <a:pt x="612" y="0"/>
                    </a:moveTo>
                    <a:lnTo>
                      <a:pt x="612" y="24"/>
                    </a:lnTo>
                    <a:lnTo>
                      <a:pt x="606" y="24"/>
                    </a:lnTo>
                    <a:lnTo>
                      <a:pt x="606" y="0"/>
                    </a:lnTo>
                    <a:lnTo>
                      <a:pt x="612" y="0"/>
                    </a:lnTo>
                    <a:close/>
                    <a:moveTo>
                      <a:pt x="918" y="0"/>
                    </a:moveTo>
                    <a:lnTo>
                      <a:pt x="918" y="24"/>
                    </a:lnTo>
                    <a:lnTo>
                      <a:pt x="912" y="24"/>
                    </a:lnTo>
                    <a:lnTo>
                      <a:pt x="912" y="0"/>
                    </a:lnTo>
                    <a:lnTo>
                      <a:pt x="918" y="0"/>
                    </a:lnTo>
                    <a:close/>
                    <a:moveTo>
                      <a:pt x="1224" y="0"/>
                    </a:moveTo>
                    <a:lnTo>
                      <a:pt x="1224" y="24"/>
                    </a:lnTo>
                    <a:lnTo>
                      <a:pt x="1218" y="24"/>
                    </a:lnTo>
                    <a:lnTo>
                      <a:pt x="1218" y="0"/>
                    </a:lnTo>
                    <a:lnTo>
                      <a:pt x="1224" y="0"/>
                    </a:lnTo>
                    <a:close/>
                    <a:moveTo>
                      <a:pt x="1524" y="0"/>
                    </a:moveTo>
                    <a:lnTo>
                      <a:pt x="1524" y="24"/>
                    </a:lnTo>
                    <a:lnTo>
                      <a:pt x="1518" y="24"/>
                    </a:lnTo>
                    <a:lnTo>
                      <a:pt x="1518" y="0"/>
                    </a:lnTo>
                    <a:lnTo>
                      <a:pt x="1524" y="0"/>
                    </a:lnTo>
                    <a:close/>
                    <a:moveTo>
                      <a:pt x="1830" y="0"/>
                    </a:moveTo>
                    <a:lnTo>
                      <a:pt x="1830" y="24"/>
                    </a:lnTo>
                    <a:lnTo>
                      <a:pt x="1824" y="24"/>
                    </a:lnTo>
                    <a:lnTo>
                      <a:pt x="1824" y="0"/>
                    </a:lnTo>
                    <a:lnTo>
                      <a:pt x="1830" y="0"/>
                    </a:lnTo>
                    <a:close/>
                    <a:moveTo>
                      <a:pt x="2136" y="0"/>
                    </a:moveTo>
                    <a:lnTo>
                      <a:pt x="2136" y="24"/>
                    </a:lnTo>
                    <a:lnTo>
                      <a:pt x="2130" y="24"/>
                    </a:lnTo>
                    <a:lnTo>
                      <a:pt x="2130" y="0"/>
                    </a:lnTo>
                    <a:lnTo>
                      <a:pt x="2136" y="0"/>
                    </a:lnTo>
                    <a:close/>
                    <a:moveTo>
                      <a:pt x="2436" y="0"/>
                    </a:moveTo>
                    <a:lnTo>
                      <a:pt x="2436" y="24"/>
                    </a:lnTo>
                    <a:lnTo>
                      <a:pt x="2430" y="24"/>
                    </a:lnTo>
                    <a:lnTo>
                      <a:pt x="2430" y="0"/>
                    </a:lnTo>
                    <a:lnTo>
                      <a:pt x="2436" y="0"/>
                    </a:lnTo>
                    <a:close/>
                  </a:path>
                </a:pathLst>
              </a:custGeom>
              <a:solidFill>
                <a:srgbClr val="868686"/>
              </a:solidFill>
              <a:ln w="6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1" name="Rectangle 206"/>
              <p:cNvSpPr>
                <a:spLocks noChangeArrowheads="1"/>
              </p:cNvSpPr>
              <p:nvPr/>
            </p:nvSpPr>
            <p:spPr bwMode="auto">
              <a:xfrm>
                <a:off x="951190" y="53812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" name="Rectangle 207"/>
              <p:cNvSpPr>
                <a:spLocks noChangeArrowheads="1"/>
              </p:cNvSpPr>
              <p:nvPr/>
            </p:nvSpPr>
            <p:spPr bwMode="auto">
              <a:xfrm>
                <a:off x="1227533" y="53812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3" name="Rectangle 208"/>
              <p:cNvSpPr>
                <a:spLocks noChangeArrowheads="1"/>
              </p:cNvSpPr>
              <p:nvPr/>
            </p:nvSpPr>
            <p:spPr bwMode="auto">
              <a:xfrm>
                <a:off x="1502967" y="53812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4" name="Rectangle 209"/>
              <p:cNvSpPr>
                <a:spLocks noChangeArrowheads="1"/>
              </p:cNvSpPr>
              <p:nvPr/>
            </p:nvSpPr>
            <p:spPr bwMode="auto">
              <a:xfrm>
                <a:off x="1778402" y="53812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5" name="Rectangle 210"/>
              <p:cNvSpPr>
                <a:spLocks noChangeArrowheads="1"/>
              </p:cNvSpPr>
              <p:nvPr/>
            </p:nvSpPr>
            <p:spPr bwMode="auto">
              <a:xfrm>
                <a:off x="2054742" y="53812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6" name="Rectangle 211"/>
              <p:cNvSpPr>
                <a:spLocks noChangeArrowheads="1"/>
              </p:cNvSpPr>
              <p:nvPr/>
            </p:nvSpPr>
            <p:spPr bwMode="auto">
              <a:xfrm>
                <a:off x="2330178" y="53812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7" name="Rectangle 212"/>
              <p:cNvSpPr>
                <a:spLocks noChangeArrowheads="1"/>
              </p:cNvSpPr>
              <p:nvPr/>
            </p:nvSpPr>
            <p:spPr bwMode="auto">
              <a:xfrm>
                <a:off x="2606520" y="53812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8" name="Rectangle 213"/>
              <p:cNvSpPr>
                <a:spLocks noChangeArrowheads="1"/>
              </p:cNvSpPr>
              <p:nvPr/>
            </p:nvSpPr>
            <p:spPr bwMode="auto">
              <a:xfrm>
                <a:off x="2881955" y="53812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9" name="Rectangle 214"/>
              <p:cNvSpPr>
                <a:spLocks noChangeArrowheads="1"/>
              </p:cNvSpPr>
              <p:nvPr/>
            </p:nvSpPr>
            <p:spPr bwMode="auto">
              <a:xfrm>
                <a:off x="3157390" y="538128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2" name="Groupe 21"/>
            <p:cNvGrpSpPr/>
            <p:nvPr/>
          </p:nvGrpSpPr>
          <p:grpSpPr>
            <a:xfrm>
              <a:off x="234541" y="5985083"/>
              <a:ext cx="2967054" cy="2118956"/>
              <a:chOff x="234541" y="5985083"/>
              <a:chExt cx="2967054" cy="2118956"/>
            </a:xfrm>
          </p:grpSpPr>
          <p:sp>
            <p:nvSpPr>
              <p:cNvPr id="660" name="ZoneTexte 659"/>
              <p:cNvSpPr txBox="1"/>
              <p:nvPr/>
            </p:nvSpPr>
            <p:spPr>
              <a:xfrm>
                <a:off x="1251094" y="6050687"/>
                <a:ext cx="1621959" cy="30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HUMAN SAMPLES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1" name="Rectangle 131"/>
              <p:cNvSpPr>
                <a:spLocks noChangeArrowheads="1"/>
              </p:cNvSpPr>
              <p:nvPr/>
            </p:nvSpPr>
            <p:spPr bwMode="auto">
              <a:xfrm>
                <a:off x="932503" y="6299192"/>
                <a:ext cx="2229543" cy="13945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2" name="Freeform 133"/>
              <p:cNvSpPr>
                <a:spLocks noEditPoints="1"/>
              </p:cNvSpPr>
              <p:nvPr/>
            </p:nvSpPr>
            <p:spPr bwMode="auto">
              <a:xfrm>
                <a:off x="912035" y="6299192"/>
                <a:ext cx="19007" cy="1394510"/>
              </a:xfrm>
              <a:custGeom>
                <a:avLst/>
                <a:gdLst>
                  <a:gd name="T0" fmla="*/ 0 w 13"/>
                  <a:gd name="T1" fmla="*/ 801 h 804"/>
                  <a:gd name="T2" fmla="*/ 13 w 13"/>
                  <a:gd name="T3" fmla="*/ 801 h 804"/>
                  <a:gd name="T4" fmla="*/ 13 w 13"/>
                  <a:gd name="T5" fmla="*/ 804 h 804"/>
                  <a:gd name="T6" fmla="*/ 0 w 13"/>
                  <a:gd name="T7" fmla="*/ 804 h 804"/>
                  <a:gd name="T8" fmla="*/ 0 w 13"/>
                  <a:gd name="T9" fmla="*/ 801 h 804"/>
                  <a:gd name="T10" fmla="*/ 0 w 13"/>
                  <a:gd name="T11" fmla="*/ 722 h 804"/>
                  <a:gd name="T12" fmla="*/ 13 w 13"/>
                  <a:gd name="T13" fmla="*/ 722 h 804"/>
                  <a:gd name="T14" fmla="*/ 13 w 13"/>
                  <a:gd name="T15" fmla="*/ 725 h 804"/>
                  <a:gd name="T16" fmla="*/ 0 w 13"/>
                  <a:gd name="T17" fmla="*/ 725 h 804"/>
                  <a:gd name="T18" fmla="*/ 0 w 13"/>
                  <a:gd name="T19" fmla="*/ 722 h 804"/>
                  <a:gd name="T20" fmla="*/ 0 w 13"/>
                  <a:gd name="T21" fmla="*/ 643 h 804"/>
                  <a:gd name="T22" fmla="*/ 13 w 13"/>
                  <a:gd name="T23" fmla="*/ 643 h 804"/>
                  <a:gd name="T24" fmla="*/ 13 w 13"/>
                  <a:gd name="T25" fmla="*/ 646 h 804"/>
                  <a:gd name="T26" fmla="*/ 0 w 13"/>
                  <a:gd name="T27" fmla="*/ 646 h 804"/>
                  <a:gd name="T28" fmla="*/ 0 w 13"/>
                  <a:gd name="T29" fmla="*/ 643 h 804"/>
                  <a:gd name="T30" fmla="*/ 0 w 13"/>
                  <a:gd name="T31" fmla="*/ 560 h 804"/>
                  <a:gd name="T32" fmla="*/ 13 w 13"/>
                  <a:gd name="T33" fmla="*/ 560 h 804"/>
                  <a:gd name="T34" fmla="*/ 13 w 13"/>
                  <a:gd name="T35" fmla="*/ 564 h 804"/>
                  <a:gd name="T36" fmla="*/ 0 w 13"/>
                  <a:gd name="T37" fmla="*/ 564 h 804"/>
                  <a:gd name="T38" fmla="*/ 0 w 13"/>
                  <a:gd name="T39" fmla="*/ 560 h 804"/>
                  <a:gd name="T40" fmla="*/ 0 w 13"/>
                  <a:gd name="T41" fmla="*/ 481 h 804"/>
                  <a:gd name="T42" fmla="*/ 13 w 13"/>
                  <a:gd name="T43" fmla="*/ 481 h 804"/>
                  <a:gd name="T44" fmla="*/ 13 w 13"/>
                  <a:gd name="T45" fmla="*/ 485 h 804"/>
                  <a:gd name="T46" fmla="*/ 0 w 13"/>
                  <a:gd name="T47" fmla="*/ 485 h 804"/>
                  <a:gd name="T48" fmla="*/ 0 w 13"/>
                  <a:gd name="T49" fmla="*/ 481 h 804"/>
                  <a:gd name="T50" fmla="*/ 0 w 13"/>
                  <a:gd name="T51" fmla="*/ 402 h 804"/>
                  <a:gd name="T52" fmla="*/ 13 w 13"/>
                  <a:gd name="T53" fmla="*/ 402 h 804"/>
                  <a:gd name="T54" fmla="*/ 13 w 13"/>
                  <a:gd name="T55" fmla="*/ 405 h 804"/>
                  <a:gd name="T56" fmla="*/ 0 w 13"/>
                  <a:gd name="T57" fmla="*/ 405 h 804"/>
                  <a:gd name="T58" fmla="*/ 0 w 13"/>
                  <a:gd name="T59" fmla="*/ 402 h 804"/>
                  <a:gd name="T60" fmla="*/ 0 w 13"/>
                  <a:gd name="T61" fmla="*/ 320 h 804"/>
                  <a:gd name="T62" fmla="*/ 13 w 13"/>
                  <a:gd name="T63" fmla="*/ 320 h 804"/>
                  <a:gd name="T64" fmla="*/ 13 w 13"/>
                  <a:gd name="T65" fmla="*/ 323 h 804"/>
                  <a:gd name="T66" fmla="*/ 0 w 13"/>
                  <a:gd name="T67" fmla="*/ 323 h 804"/>
                  <a:gd name="T68" fmla="*/ 0 w 13"/>
                  <a:gd name="T69" fmla="*/ 320 h 804"/>
                  <a:gd name="T70" fmla="*/ 0 w 13"/>
                  <a:gd name="T71" fmla="*/ 241 h 804"/>
                  <a:gd name="T72" fmla="*/ 13 w 13"/>
                  <a:gd name="T73" fmla="*/ 241 h 804"/>
                  <a:gd name="T74" fmla="*/ 13 w 13"/>
                  <a:gd name="T75" fmla="*/ 244 h 804"/>
                  <a:gd name="T76" fmla="*/ 0 w 13"/>
                  <a:gd name="T77" fmla="*/ 244 h 804"/>
                  <a:gd name="T78" fmla="*/ 0 w 13"/>
                  <a:gd name="T79" fmla="*/ 241 h 804"/>
                  <a:gd name="T80" fmla="*/ 0 w 13"/>
                  <a:gd name="T81" fmla="*/ 162 h 804"/>
                  <a:gd name="T82" fmla="*/ 13 w 13"/>
                  <a:gd name="T83" fmla="*/ 162 h 804"/>
                  <a:gd name="T84" fmla="*/ 13 w 13"/>
                  <a:gd name="T85" fmla="*/ 165 h 804"/>
                  <a:gd name="T86" fmla="*/ 0 w 13"/>
                  <a:gd name="T87" fmla="*/ 165 h 804"/>
                  <a:gd name="T88" fmla="*/ 0 w 13"/>
                  <a:gd name="T89" fmla="*/ 162 h 804"/>
                  <a:gd name="T90" fmla="*/ 0 w 13"/>
                  <a:gd name="T91" fmla="*/ 80 h 804"/>
                  <a:gd name="T92" fmla="*/ 13 w 13"/>
                  <a:gd name="T93" fmla="*/ 80 h 804"/>
                  <a:gd name="T94" fmla="*/ 13 w 13"/>
                  <a:gd name="T95" fmla="*/ 83 h 804"/>
                  <a:gd name="T96" fmla="*/ 0 w 13"/>
                  <a:gd name="T97" fmla="*/ 83 h 804"/>
                  <a:gd name="T98" fmla="*/ 0 w 13"/>
                  <a:gd name="T99" fmla="*/ 80 h 804"/>
                  <a:gd name="T100" fmla="*/ 0 w 13"/>
                  <a:gd name="T101" fmla="*/ 0 h 804"/>
                  <a:gd name="T102" fmla="*/ 13 w 13"/>
                  <a:gd name="T103" fmla="*/ 0 h 804"/>
                  <a:gd name="T104" fmla="*/ 13 w 13"/>
                  <a:gd name="T105" fmla="*/ 4 h 804"/>
                  <a:gd name="T106" fmla="*/ 0 w 13"/>
                  <a:gd name="T107" fmla="*/ 4 h 804"/>
                  <a:gd name="T108" fmla="*/ 0 w 13"/>
                  <a:gd name="T109" fmla="*/ 0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" h="804">
                    <a:moveTo>
                      <a:pt x="0" y="801"/>
                    </a:moveTo>
                    <a:lnTo>
                      <a:pt x="13" y="801"/>
                    </a:lnTo>
                    <a:lnTo>
                      <a:pt x="13" y="804"/>
                    </a:lnTo>
                    <a:lnTo>
                      <a:pt x="0" y="804"/>
                    </a:lnTo>
                    <a:lnTo>
                      <a:pt x="0" y="801"/>
                    </a:lnTo>
                    <a:close/>
                    <a:moveTo>
                      <a:pt x="0" y="722"/>
                    </a:moveTo>
                    <a:lnTo>
                      <a:pt x="13" y="722"/>
                    </a:lnTo>
                    <a:lnTo>
                      <a:pt x="13" y="725"/>
                    </a:lnTo>
                    <a:lnTo>
                      <a:pt x="0" y="725"/>
                    </a:lnTo>
                    <a:lnTo>
                      <a:pt x="0" y="722"/>
                    </a:lnTo>
                    <a:close/>
                    <a:moveTo>
                      <a:pt x="0" y="643"/>
                    </a:moveTo>
                    <a:lnTo>
                      <a:pt x="13" y="643"/>
                    </a:lnTo>
                    <a:lnTo>
                      <a:pt x="13" y="646"/>
                    </a:lnTo>
                    <a:lnTo>
                      <a:pt x="0" y="646"/>
                    </a:lnTo>
                    <a:lnTo>
                      <a:pt x="0" y="643"/>
                    </a:lnTo>
                    <a:close/>
                    <a:moveTo>
                      <a:pt x="0" y="560"/>
                    </a:moveTo>
                    <a:lnTo>
                      <a:pt x="13" y="560"/>
                    </a:lnTo>
                    <a:lnTo>
                      <a:pt x="13" y="564"/>
                    </a:lnTo>
                    <a:lnTo>
                      <a:pt x="0" y="564"/>
                    </a:lnTo>
                    <a:lnTo>
                      <a:pt x="0" y="560"/>
                    </a:lnTo>
                    <a:close/>
                    <a:moveTo>
                      <a:pt x="0" y="481"/>
                    </a:moveTo>
                    <a:lnTo>
                      <a:pt x="13" y="481"/>
                    </a:lnTo>
                    <a:lnTo>
                      <a:pt x="13" y="485"/>
                    </a:lnTo>
                    <a:lnTo>
                      <a:pt x="0" y="485"/>
                    </a:lnTo>
                    <a:lnTo>
                      <a:pt x="0" y="481"/>
                    </a:lnTo>
                    <a:close/>
                    <a:moveTo>
                      <a:pt x="0" y="402"/>
                    </a:moveTo>
                    <a:lnTo>
                      <a:pt x="13" y="402"/>
                    </a:lnTo>
                    <a:lnTo>
                      <a:pt x="13" y="405"/>
                    </a:lnTo>
                    <a:lnTo>
                      <a:pt x="0" y="405"/>
                    </a:lnTo>
                    <a:lnTo>
                      <a:pt x="0" y="402"/>
                    </a:lnTo>
                    <a:close/>
                    <a:moveTo>
                      <a:pt x="0" y="320"/>
                    </a:moveTo>
                    <a:lnTo>
                      <a:pt x="13" y="320"/>
                    </a:lnTo>
                    <a:lnTo>
                      <a:pt x="13" y="323"/>
                    </a:lnTo>
                    <a:lnTo>
                      <a:pt x="0" y="323"/>
                    </a:lnTo>
                    <a:lnTo>
                      <a:pt x="0" y="320"/>
                    </a:lnTo>
                    <a:close/>
                    <a:moveTo>
                      <a:pt x="0" y="241"/>
                    </a:moveTo>
                    <a:lnTo>
                      <a:pt x="13" y="241"/>
                    </a:lnTo>
                    <a:lnTo>
                      <a:pt x="13" y="244"/>
                    </a:lnTo>
                    <a:lnTo>
                      <a:pt x="0" y="244"/>
                    </a:lnTo>
                    <a:lnTo>
                      <a:pt x="0" y="241"/>
                    </a:lnTo>
                    <a:close/>
                    <a:moveTo>
                      <a:pt x="0" y="162"/>
                    </a:moveTo>
                    <a:lnTo>
                      <a:pt x="13" y="162"/>
                    </a:lnTo>
                    <a:lnTo>
                      <a:pt x="13" y="165"/>
                    </a:lnTo>
                    <a:lnTo>
                      <a:pt x="0" y="165"/>
                    </a:lnTo>
                    <a:lnTo>
                      <a:pt x="0" y="162"/>
                    </a:lnTo>
                    <a:close/>
                    <a:moveTo>
                      <a:pt x="0" y="80"/>
                    </a:moveTo>
                    <a:lnTo>
                      <a:pt x="13" y="80"/>
                    </a:lnTo>
                    <a:lnTo>
                      <a:pt x="13" y="83"/>
                    </a:lnTo>
                    <a:lnTo>
                      <a:pt x="0" y="83"/>
                    </a:lnTo>
                    <a:lnTo>
                      <a:pt x="0" y="80"/>
                    </a:lnTo>
                    <a:close/>
                    <a:moveTo>
                      <a:pt x="0" y="0"/>
                    </a:moveTo>
                    <a:lnTo>
                      <a:pt x="13" y="0"/>
                    </a:lnTo>
                    <a:lnTo>
                      <a:pt x="13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68686"/>
              </a:solidFill>
              <a:ln w="3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3" name="Freeform 135"/>
              <p:cNvSpPr>
                <a:spLocks noEditPoints="1"/>
              </p:cNvSpPr>
              <p:nvPr/>
            </p:nvSpPr>
            <p:spPr bwMode="auto">
              <a:xfrm>
                <a:off x="928117" y="7690234"/>
                <a:ext cx="2233927" cy="27751"/>
              </a:xfrm>
              <a:custGeom>
                <a:avLst/>
                <a:gdLst>
                  <a:gd name="T0" fmla="*/ 3 w 1528"/>
                  <a:gd name="T1" fmla="*/ 0 h 16"/>
                  <a:gd name="T2" fmla="*/ 3 w 1528"/>
                  <a:gd name="T3" fmla="*/ 16 h 16"/>
                  <a:gd name="T4" fmla="*/ 0 w 1528"/>
                  <a:gd name="T5" fmla="*/ 16 h 16"/>
                  <a:gd name="T6" fmla="*/ 0 w 1528"/>
                  <a:gd name="T7" fmla="*/ 0 h 16"/>
                  <a:gd name="T8" fmla="*/ 3 w 1528"/>
                  <a:gd name="T9" fmla="*/ 0 h 16"/>
                  <a:gd name="T10" fmla="*/ 260 w 1528"/>
                  <a:gd name="T11" fmla="*/ 0 h 16"/>
                  <a:gd name="T12" fmla="*/ 260 w 1528"/>
                  <a:gd name="T13" fmla="*/ 16 h 16"/>
                  <a:gd name="T14" fmla="*/ 256 w 1528"/>
                  <a:gd name="T15" fmla="*/ 16 h 16"/>
                  <a:gd name="T16" fmla="*/ 256 w 1528"/>
                  <a:gd name="T17" fmla="*/ 0 h 16"/>
                  <a:gd name="T18" fmla="*/ 260 w 1528"/>
                  <a:gd name="T19" fmla="*/ 0 h 16"/>
                  <a:gd name="T20" fmla="*/ 513 w 1528"/>
                  <a:gd name="T21" fmla="*/ 0 h 16"/>
                  <a:gd name="T22" fmla="*/ 513 w 1528"/>
                  <a:gd name="T23" fmla="*/ 16 h 16"/>
                  <a:gd name="T24" fmla="*/ 509 w 1528"/>
                  <a:gd name="T25" fmla="*/ 16 h 16"/>
                  <a:gd name="T26" fmla="*/ 509 w 1528"/>
                  <a:gd name="T27" fmla="*/ 0 h 16"/>
                  <a:gd name="T28" fmla="*/ 513 w 1528"/>
                  <a:gd name="T29" fmla="*/ 0 h 16"/>
                  <a:gd name="T30" fmla="*/ 766 w 1528"/>
                  <a:gd name="T31" fmla="*/ 0 h 16"/>
                  <a:gd name="T32" fmla="*/ 766 w 1528"/>
                  <a:gd name="T33" fmla="*/ 16 h 16"/>
                  <a:gd name="T34" fmla="*/ 763 w 1528"/>
                  <a:gd name="T35" fmla="*/ 16 h 16"/>
                  <a:gd name="T36" fmla="*/ 763 w 1528"/>
                  <a:gd name="T37" fmla="*/ 0 h 16"/>
                  <a:gd name="T38" fmla="*/ 766 w 1528"/>
                  <a:gd name="T39" fmla="*/ 0 h 16"/>
                  <a:gd name="T40" fmla="*/ 1022 w 1528"/>
                  <a:gd name="T41" fmla="*/ 0 h 16"/>
                  <a:gd name="T42" fmla="*/ 1022 w 1528"/>
                  <a:gd name="T43" fmla="*/ 16 h 16"/>
                  <a:gd name="T44" fmla="*/ 1019 w 1528"/>
                  <a:gd name="T45" fmla="*/ 16 h 16"/>
                  <a:gd name="T46" fmla="*/ 1019 w 1528"/>
                  <a:gd name="T47" fmla="*/ 0 h 16"/>
                  <a:gd name="T48" fmla="*/ 1022 w 1528"/>
                  <a:gd name="T49" fmla="*/ 0 h 16"/>
                  <a:gd name="T50" fmla="*/ 1275 w 1528"/>
                  <a:gd name="T51" fmla="*/ 0 h 16"/>
                  <a:gd name="T52" fmla="*/ 1275 w 1528"/>
                  <a:gd name="T53" fmla="*/ 16 h 16"/>
                  <a:gd name="T54" fmla="*/ 1272 w 1528"/>
                  <a:gd name="T55" fmla="*/ 16 h 16"/>
                  <a:gd name="T56" fmla="*/ 1272 w 1528"/>
                  <a:gd name="T57" fmla="*/ 0 h 16"/>
                  <a:gd name="T58" fmla="*/ 1275 w 1528"/>
                  <a:gd name="T59" fmla="*/ 0 h 16"/>
                  <a:gd name="T60" fmla="*/ 1528 w 1528"/>
                  <a:gd name="T61" fmla="*/ 0 h 16"/>
                  <a:gd name="T62" fmla="*/ 1528 w 1528"/>
                  <a:gd name="T63" fmla="*/ 16 h 16"/>
                  <a:gd name="T64" fmla="*/ 1525 w 1528"/>
                  <a:gd name="T65" fmla="*/ 16 h 16"/>
                  <a:gd name="T66" fmla="*/ 1525 w 1528"/>
                  <a:gd name="T67" fmla="*/ 0 h 16"/>
                  <a:gd name="T68" fmla="*/ 1528 w 1528"/>
                  <a:gd name="T6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28" h="16">
                    <a:moveTo>
                      <a:pt x="3" y="0"/>
                    </a:moveTo>
                    <a:lnTo>
                      <a:pt x="3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  <a:moveTo>
                      <a:pt x="260" y="0"/>
                    </a:moveTo>
                    <a:lnTo>
                      <a:pt x="260" y="16"/>
                    </a:lnTo>
                    <a:lnTo>
                      <a:pt x="256" y="16"/>
                    </a:lnTo>
                    <a:lnTo>
                      <a:pt x="256" y="0"/>
                    </a:lnTo>
                    <a:lnTo>
                      <a:pt x="260" y="0"/>
                    </a:lnTo>
                    <a:close/>
                    <a:moveTo>
                      <a:pt x="513" y="0"/>
                    </a:moveTo>
                    <a:lnTo>
                      <a:pt x="513" y="16"/>
                    </a:lnTo>
                    <a:lnTo>
                      <a:pt x="509" y="16"/>
                    </a:lnTo>
                    <a:lnTo>
                      <a:pt x="509" y="0"/>
                    </a:lnTo>
                    <a:lnTo>
                      <a:pt x="513" y="0"/>
                    </a:lnTo>
                    <a:close/>
                    <a:moveTo>
                      <a:pt x="766" y="0"/>
                    </a:moveTo>
                    <a:lnTo>
                      <a:pt x="766" y="16"/>
                    </a:lnTo>
                    <a:lnTo>
                      <a:pt x="763" y="16"/>
                    </a:lnTo>
                    <a:lnTo>
                      <a:pt x="763" y="0"/>
                    </a:lnTo>
                    <a:lnTo>
                      <a:pt x="766" y="0"/>
                    </a:lnTo>
                    <a:close/>
                    <a:moveTo>
                      <a:pt x="1022" y="0"/>
                    </a:moveTo>
                    <a:lnTo>
                      <a:pt x="1022" y="16"/>
                    </a:lnTo>
                    <a:lnTo>
                      <a:pt x="1019" y="16"/>
                    </a:lnTo>
                    <a:lnTo>
                      <a:pt x="1019" y="0"/>
                    </a:lnTo>
                    <a:lnTo>
                      <a:pt x="1022" y="0"/>
                    </a:lnTo>
                    <a:close/>
                    <a:moveTo>
                      <a:pt x="1275" y="0"/>
                    </a:moveTo>
                    <a:lnTo>
                      <a:pt x="1275" y="16"/>
                    </a:lnTo>
                    <a:lnTo>
                      <a:pt x="1272" y="16"/>
                    </a:lnTo>
                    <a:lnTo>
                      <a:pt x="1272" y="0"/>
                    </a:lnTo>
                    <a:lnTo>
                      <a:pt x="1275" y="0"/>
                    </a:lnTo>
                    <a:close/>
                    <a:moveTo>
                      <a:pt x="1528" y="0"/>
                    </a:moveTo>
                    <a:lnTo>
                      <a:pt x="1528" y="16"/>
                    </a:lnTo>
                    <a:lnTo>
                      <a:pt x="1525" y="16"/>
                    </a:lnTo>
                    <a:lnTo>
                      <a:pt x="1525" y="0"/>
                    </a:lnTo>
                    <a:lnTo>
                      <a:pt x="1528" y="0"/>
                    </a:lnTo>
                    <a:close/>
                  </a:path>
                </a:pathLst>
              </a:custGeom>
              <a:solidFill>
                <a:srgbClr val="868686"/>
              </a:solidFill>
              <a:ln w="3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4" name="Freeform 136"/>
              <p:cNvSpPr>
                <a:spLocks/>
              </p:cNvSpPr>
              <p:nvPr/>
            </p:nvSpPr>
            <p:spPr bwMode="auto">
              <a:xfrm>
                <a:off x="907649" y="7619120"/>
                <a:ext cx="45322" cy="55502"/>
              </a:xfrm>
              <a:custGeom>
                <a:avLst/>
                <a:gdLst>
                  <a:gd name="T0" fmla="*/ 16 w 31"/>
                  <a:gd name="T1" fmla="*/ 2 h 32"/>
                  <a:gd name="T2" fmla="*/ 16 w 31"/>
                  <a:gd name="T3" fmla="*/ 0 h 32"/>
                  <a:gd name="T4" fmla="*/ 16 w 31"/>
                  <a:gd name="T5" fmla="*/ 2 h 32"/>
                  <a:gd name="T6" fmla="*/ 30 w 31"/>
                  <a:gd name="T7" fmla="*/ 32 h 32"/>
                  <a:gd name="T8" fmla="*/ 31 w 31"/>
                  <a:gd name="T9" fmla="*/ 32 h 32"/>
                  <a:gd name="T10" fmla="*/ 0 w 31"/>
                  <a:gd name="T11" fmla="*/ 32 h 32"/>
                  <a:gd name="T12" fmla="*/ 1 w 31"/>
                  <a:gd name="T13" fmla="*/ 32 h 32"/>
                  <a:gd name="T14" fmla="*/ 16 w 31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1" y="32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5" name="Freeform 137"/>
              <p:cNvSpPr>
                <a:spLocks noEditPoints="1"/>
              </p:cNvSpPr>
              <p:nvPr/>
            </p:nvSpPr>
            <p:spPr bwMode="auto">
              <a:xfrm>
                <a:off x="904724" y="7615652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6" name="Freeform 138"/>
              <p:cNvSpPr>
                <a:spLocks/>
              </p:cNvSpPr>
              <p:nvPr/>
            </p:nvSpPr>
            <p:spPr bwMode="auto">
              <a:xfrm>
                <a:off x="907649" y="7527193"/>
                <a:ext cx="45322" cy="53769"/>
              </a:xfrm>
              <a:custGeom>
                <a:avLst/>
                <a:gdLst>
                  <a:gd name="T0" fmla="*/ 16 w 31"/>
                  <a:gd name="T1" fmla="*/ 1 h 31"/>
                  <a:gd name="T2" fmla="*/ 16 w 31"/>
                  <a:gd name="T3" fmla="*/ 0 h 31"/>
                  <a:gd name="T4" fmla="*/ 16 w 31"/>
                  <a:gd name="T5" fmla="*/ 1 h 31"/>
                  <a:gd name="T6" fmla="*/ 30 w 31"/>
                  <a:gd name="T7" fmla="*/ 31 h 31"/>
                  <a:gd name="T8" fmla="*/ 31 w 31"/>
                  <a:gd name="T9" fmla="*/ 31 h 31"/>
                  <a:gd name="T10" fmla="*/ 0 w 31"/>
                  <a:gd name="T11" fmla="*/ 31 h 31"/>
                  <a:gd name="T12" fmla="*/ 1 w 31"/>
                  <a:gd name="T13" fmla="*/ 31 h 31"/>
                  <a:gd name="T14" fmla="*/ 16 w 31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7" name="Freeform 139"/>
              <p:cNvSpPr>
                <a:spLocks noEditPoints="1"/>
              </p:cNvSpPr>
              <p:nvPr/>
            </p:nvSpPr>
            <p:spPr bwMode="auto">
              <a:xfrm>
                <a:off x="904724" y="7523724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8" name="Freeform 140"/>
              <p:cNvSpPr>
                <a:spLocks/>
              </p:cNvSpPr>
              <p:nvPr/>
            </p:nvSpPr>
            <p:spPr bwMode="auto">
              <a:xfrm>
                <a:off x="999756" y="7598307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" name="Freeform 141"/>
              <p:cNvSpPr>
                <a:spLocks noEditPoints="1"/>
              </p:cNvSpPr>
              <p:nvPr/>
            </p:nvSpPr>
            <p:spPr bwMode="auto">
              <a:xfrm>
                <a:off x="996830" y="7594837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" name="Freeform 142"/>
              <p:cNvSpPr>
                <a:spLocks/>
              </p:cNvSpPr>
              <p:nvPr/>
            </p:nvSpPr>
            <p:spPr bwMode="auto">
              <a:xfrm>
                <a:off x="999756" y="7598307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1" name="Freeform 143"/>
              <p:cNvSpPr>
                <a:spLocks noEditPoints="1"/>
              </p:cNvSpPr>
              <p:nvPr/>
            </p:nvSpPr>
            <p:spPr bwMode="auto">
              <a:xfrm>
                <a:off x="996830" y="7594837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2" name="Freeform 144"/>
              <p:cNvSpPr>
                <a:spLocks/>
              </p:cNvSpPr>
              <p:nvPr/>
            </p:nvSpPr>
            <p:spPr bwMode="auto">
              <a:xfrm>
                <a:off x="999756" y="7454346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3" name="Freeform 145"/>
              <p:cNvSpPr>
                <a:spLocks noEditPoints="1"/>
              </p:cNvSpPr>
              <p:nvPr/>
            </p:nvSpPr>
            <p:spPr bwMode="auto">
              <a:xfrm>
                <a:off x="996830" y="7450877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4" name="Freeform 146"/>
              <p:cNvSpPr>
                <a:spLocks/>
              </p:cNvSpPr>
              <p:nvPr/>
            </p:nvSpPr>
            <p:spPr bwMode="auto">
              <a:xfrm>
                <a:off x="1091860" y="7648798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5" name="Freeform 147"/>
              <p:cNvSpPr>
                <a:spLocks noEditPoints="1"/>
              </p:cNvSpPr>
              <p:nvPr/>
            </p:nvSpPr>
            <p:spPr bwMode="auto">
              <a:xfrm>
                <a:off x="1088936" y="7645330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6" name="Freeform 148"/>
              <p:cNvSpPr>
                <a:spLocks/>
              </p:cNvSpPr>
              <p:nvPr/>
            </p:nvSpPr>
            <p:spPr bwMode="auto">
              <a:xfrm>
                <a:off x="1091860" y="7454346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7" name="Freeform 149"/>
              <p:cNvSpPr>
                <a:spLocks noEditPoints="1"/>
              </p:cNvSpPr>
              <p:nvPr/>
            </p:nvSpPr>
            <p:spPr bwMode="auto">
              <a:xfrm>
                <a:off x="1088936" y="7450877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8" name="Freeform 150"/>
              <p:cNvSpPr>
                <a:spLocks/>
              </p:cNvSpPr>
              <p:nvPr/>
            </p:nvSpPr>
            <p:spPr bwMode="auto">
              <a:xfrm>
                <a:off x="1189814" y="7317324"/>
                <a:ext cx="45322" cy="55502"/>
              </a:xfrm>
              <a:custGeom>
                <a:avLst/>
                <a:gdLst>
                  <a:gd name="T0" fmla="*/ 16 w 31"/>
                  <a:gd name="T1" fmla="*/ 2 h 32"/>
                  <a:gd name="T2" fmla="*/ 16 w 31"/>
                  <a:gd name="T3" fmla="*/ 0 h 32"/>
                  <a:gd name="T4" fmla="*/ 16 w 31"/>
                  <a:gd name="T5" fmla="*/ 2 h 32"/>
                  <a:gd name="T6" fmla="*/ 30 w 31"/>
                  <a:gd name="T7" fmla="*/ 32 h 32"/>
                  <a:gd name="T8" fmla="*/ 31 w 31"/>
                  <a:gd name="T9" fmla="*/ 32 h 32"/>
                  <a:gd name="T10" fmla="*/ 0 w 31"/>
                  <a:gd name="T11" fmla="*/ 32 h 32"/>
                  <a:gd name="T12" fmla="*/ 1 w 31"/>
                  <a:gd name="T13" fmla="*/ 32 h 32"/>
                  <a:gd name="T14" fmla="*/ 16 w 31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1" y="32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9" name="Freeform 151"/>
              <p:cNvSpPr>
                <a:spLocks noEditPoints="1"/>
              </p:cNvSpPr>
              <p:nvPr/>
            </p:nvSpPr>
            <p:spPr bwMode="auto">
              <a:xfrm>
                <a:off x="1186890" y="7313855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0" name="Freeform 152"/>
              <p:cNvSpPr>
                <a:spLocks/>
              </p:cNvSpPr>
              <p:nvPr/>
            </p:nvSpPr>
            <p:spPr bwMode="auto">
              <a:xfrm>
                <a:off x="1281920" y="7598307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1" name="Freeform 153"/>
              <p:cNvSpPr>
                <a:spLocks noEditPoints="1"/>
              </p:cNvSpPr>
              <p:nvPr/>
            </p:nvSpPr>
            <p:spPr bwMode="auto">
              <a:xfrm>
                <a:off x="1278995" y="7594837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2" name="Freeform 154"/>
              <p:cNvSpPr>
                <a:spLocks/>
              </p:cNvSpPr>
              <p:nvPr/>
            </p:nvSpPr>
            <p:spPr bwMode="auto">
              <a:xfrm>
                <a:off x="1281920" y="7454346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3" name="Freeform 155"/>
              <p:cNvSpPr>
                <a:spLocks noEditPoints="1"/>
              </p:cNvSpPr>
              <p:nvPr/>
            </p:nvSpPr>
            <p:spPr bwMode="auto">
              <a:xfrm>
                <a:off x="1278995" y="7450877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4" name="Freeform 156"/>
              <p:cNvSpPr>
                <a:spLocks/>
              </p:cNvSpPr>
              <p:nvPr/>
            </p:nvSpPr>
            <p:spPr bwMode="auto">
              <a:xfrm>
                <a:off x="1281920" y="7388436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5" name="Freeform 157"/>
              <p:cNvSpPr>
                <a:spLocks noEditPoints="1"/>
              </p:cNvSpPr>
              <p:nvPr/>
            </p:nvSpPr>
            <p:spPr bwMode="auto">
              <a:xfrm>
                <a:off x="1278995" y="7384968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6" name="Freeform 158"/>
              <p:cNvSpPr>
                <a:spLocks/>
              </p:cNvSpPr>
              <p:nvPr/>
            </p:nvSpPr>
            <p:spPr bwMode="auto">
              <a:xfrm>
                <a:off x="1281920" y="7109188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7" name="Freeform 159"/>
              <p:cNvSpPr>
                <a:spLocks noEditPoints="1"/>
              </p:cNvSpPr>
              <p:nvPr/>
            </p:nvSpPr>
            <p:spPr bwMode="auto">
              <a:xfrm>
                <a:off x="1278995" y="7105721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8" name="Freeform 160"/>
              <p:cNvSpPr>
                <a:spLocks/>
              </p:cNvSpPr>
              <p:nvPr/>
            </p:nvSpPr>
            <p:spPr bwMode="auto">
              <a:xfrm>
                <a:off x="1401803" y="7575758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9" name="Freeform 161"/>
              <p:cNvSpPr>
                <a:spLocks noEditPoints="1"/>
              </p:cNvSpPr>
              <p:nvPr/>
            </p:nvSpPr>
            <p:spPr bwMode="auto">
              <a:xfrm>
                <a:off x="1398879" y="7572289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0" name="Freeform 162"/>
              <p:cNvSpPr>
                <a:spLocks/>
              </p:cNvSpPr>
              <p:nvPr/>
            </p:nvSpPr>
            <p:spPr bwMode="auto">
              <a:xfrm>
                <a:off x="1467593" y="7296509"/>
                <a:ext cx="45322" cy="53769"/>
              </a:xfrm>
              <a:custGeom>
                <a:avLst/>
                <a:gdLst>
                  <a:gd name="T0" fmla="*/ 16 w 31"/>
                  <a:gd name="T1" fmla="*/ 1 h 31"/>
                  <a:gd name="T2" fmla="*/ 16 w 31"/>
                  <a:gd name="T3" fmla="*/ 0 h 31"/>
                  <a:gd name="T4" fmla="*/ 16 w 31"/>
                  <a:gd name="T5" fmla="*/ 1 h 31"/>
                  <a:gd name="T6" fmla="*/ 30 w 31"/>
                  <a:gd name="T7" fmla="*/ 31 h 31"/>
                  <a:gd name="T8" fmla="*/ 31 w 31"/>
                  <a:gd name="T9" fmla="*/ 31 h 31"/>
                  <a:gd name="T10" fmla="*/ 0 w 31"/>
                  <a:gd name="T11" fmla="*/ 31 h 31"/>
                  <a:gd name="T12" fmla="*/ 1 w 31"/>
                  <a:gd name="T13" fmla="*/ 31 h 31"/>
                  <a:gd name="T14" fmla="*/ 16 w 31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1" name="Freeform 163"/>
              <p:cNvSpPr>
                <a:spLocks noEditPoints="1"/>
              </p:cNvSpPr>
              <p:nvPr/>
            </p:nvSpPr>
            <p:spPr bwMode="auto">
              <a:xfrm>
                <a:off x="1464670" y="7293041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2" name="Freeform 164"/>
              <p:cNvSpPr>
                <a:spLocks/>
              </p:cNvSpPr>
              <p:nvPr/>
            </p:nvSpPr>
            <p:spPr bwMode="auto">
              <a:xfrm>
                <a:off x="1504143" y="6384182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3" name="Freeform 165"/>
              <p:cNvSpPr>
                <a:spLocks noEditPoints="1"/>
              </p:cNvSpPr>
              <p:nvPr/>
            </p:nvSpPr>
            <p:spPr bwMode="auto">
              <a:xfrm>
                <a:off x="1501218" y="6380713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4" name="Freeform 166"/>
              <p:cNvSpPr>
                <a:spLocks/>
              </p:cNvSpPr>
              <p:nvPr/>
            </p:nvSpPr>
            <p:spPr bwMode="auto">
              <a:xfrm>
                <a:off x="1651804" y="7648798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5" name="Freeform 167"/>
              <p:cNvSpPr>
                <a:spLocks noEditPoints="1"/>
              </p:cNvSpPr>
              <p:nvPr/>
            </p:nvSpPr>
            <p:spPr bwMode="auto">
              <a:xfrm>
                <a:off x="1648880" y="7645330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6" name="Freeform 168"/>
              <p:cNvSpPr>
                <a:spLocks/>
              </p:cNvSpPr>
              <p:nvPr/>
            </p:nvSpPr>
            <p:spPr bwMode="auto">
              <a:xfrm>
                <a:off x="1651804" y="7306917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7" name="Freeform 169"/>
              <p:cNvSpPr>
                <a:spLocks noEditPoints="1"/>
              </p:cNvSpPr>
              <p:nvPr/>
            </p:nvSpPr>
            <p:spPr bwMode="auto">
              <a:xfrm>
                <a:off x="1648880" y="7303448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8" name="Freeform 170"/>
              <p:cNvSpPr>
                <a:spLocks/>
              </p:cNvSpPr>
              <p:nvPr/>
            </p:nvSpPr>
            <p:spPr bwMode="auto">
              <a:xfrm>
                <a:off x="1651804" y="7284368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9" name="Freeform 171"/>
              <p:cNvSpPr>
                <a:spLocks noEditPoints="1"/>
              </p:cNvSpPr>
              <p:nvPr/>
            </p:nvSpPr>
            <p:spPr bwMode="auto">
              <a:xfrm>
                <a:off x="1648880" y="7280900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0" name="Freeform 172"/>
              <p:cNvSpPr>
                <a:spLocks/>
              </p:cNvSpPr>
              <p:nvPr/>
            </p:nvSpPr>
            <p:spPr bwMode="auto">
              <a:xfrm>
                <a:off x="1651804" y="7109188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1" name="Freeform 173"/>
              <p:cNvSpPr>
                <a:spLocks noEditPoints="1"/>
              </p:cNvSpPr>
              <p:nvPr/>
            </p:nvSpPr>
            <p:spPr bwMode="auto">
              <a:xfrm>
                <a:off x="1648880" y="7105721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2" name="Freeform 174"/>
              <p:cNvSpPr>
                <a:spLocks/>
              </p:cNvSpPr>
              <p:nvPr/>
            </p:nvSpPr>
            <p:spPr bwMode="auto">
              <a:xfrm>
                <a:off x="1777536" y="6944413"/>
                <a:ext cx="45322" cy="55502"/>
              </a:xfrm>
              <a:custGeom>
                <a:avLst/>
                <a:gdLst>
                  <a:gd name="T0" fmla="*/ 16 w 31"/>
                  <a:gd name="T1" fmla="*/ 2 h 32"/>
                  <a:gd name="T2" fmla="*/ 16 w 31"/>
                  <a:gd name="T3" fmla="*/ 0 h 32"/>
                  <a:gd name="T4" fmla="*/ 16 w 31"/>
                  <a:gd name="T5" fmla="*/ 2 h 32"/>
                  <a:gd name="T6" fmla="*/ 30 w 31"/>
                  <a:gd name="T7" fmla="*/ 32 h 32"/>
                  <a:gd name="T8" fmla="*/ 31 w 31"/>
                  <a:gd name="T9" fmla="*/ 32 h 32"/>
                  <a:gd name="T10" fmla="*/ 0 w 31"/>
                  <a:gd name="T11" fmla="*/ 32 h 32"/>
                  <a:gd name="T12" fmla="*/ 1 w 31"/>
                  <a:gd name="T13" fmla="*/ 32 h 32"/>
                  <a:gd name="T14" fmla="*/ 16 w 31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1" y="32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3" name="Freeform 175"/>
              <p:cNvSpPr>
                <a:spLocks noEditPoints="1"/>
              </p:cNvSpPr>
              <p:nvPr/>
            </p:nvSpPr>
            <p:spPr bwMode="auto">
              <a:xfrm>
                <a:off x="1774613" y="6940944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4" name="Freeform 176"/>
              <p:cNvSpPr>
                <a:spLocks/>
              </p:cNvSpPr>
              <p:nvPr/>
            </p:nvSpPr>
            <p:spPr bwMode="auto">
              <a:xfrm>
                <a:off x="1837478" y="7598307"/>
                <a:ext cx="45322" cy="53769"/>
              </a:xfrm>
              <a:custGeom>
                <a:avLst/>
                <a:gdLst>
                  <a:gd name="T0" fmla="*/ 16 w 31"/>
                  <a:gd name="T1" fmla="*/ 1 h 31"/>
                  <a:gd name="T2" fmla="*/ 16 w 31"/>
                  <a:gd name="T3" fmla="*/ 0 h 31"/>
                  <a:gd name="T4" fmla="*/ 16 w 31"/>
                  <a:gd name="T5" fmla="*/ 1 h 31"/>
                  <a:gd name="T6" fmla="*/ 30 w 31"/>
                  <a:gd name="T7" fmla="*/ 31 h 31"/>
                  <a:gd name="T8" fmla="*/ 31 w 31"/>
                  <a:gd name="T9" fmla="*/ 31 h 31"/>
                  <a:gd name="T10" fmla="*/ 0 w 31"/>
                  <a:gd name="T11" fmla="*/ 31 h 31"/>
                  <a:gd name="T12" fmla="*/ 1 w 31"/>
                  <a:gd name="T13" fmla="*/ 31 h 31"/>
                  <a:gd name="T14" fmla="*/ 16 w 31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5" name="Freeform 177"/>
              <p:cNvSpPr>
                <a:spLocks noEditPoints="1"/>
              </p:cNvSpPr>
              <p:nvPr/>
            </p:nvSpPr>
            <p:spPr bwMode="auto">
              <a:xfrm>
                <a:off x="1834554" y="7594837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6" name="Freeform 178"/>
              <p:cNvSpPr>
                <a:spLocks/>
              </p:cNvSpPr>
              <p:nvPr/>
            </p:nvSpPr>
            <p:spPr bwMode="auto">
              <a:xfrm>
                <a:off x="1929584" y="7213256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7" name="Freeform 179"/>
              <p:cNvSpPr>
                <a:spLocks noEditPoints="1"/>
              </p:cNvSpPr>
              <p:nvPr/>
            </p:nvSpPr>
            <p:spPr bwMode="auto">
              <a:xfrm>
                <a:off x="1926660" y="7209787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8" name="Freeform 180"/>
              <p:cNvSpPr>
                <a:spLocks/>
              </p:cNvSpPr>
              <p:nvPr/>
            </p:nvSpPr>
            <p:spPr bwMode="auto">
              <a:xfrm>
                <a:off x="2021689" y="7527193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9" name="Freeform 181"/>
              <p:cNvSpPr>
                <a:spLocks noEditPoints="1"/>
              </p:cNvSpPr>
              <p:nvPr/>
            </p:nvSpPr>
            <p:spPr bwMode="auto">
              <a:xfrm>
                <a:off x="2018766" y="7523724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0" name="Freeform 182"/>
              <p:cNvSpPr>
                <a:spLocks/>
              </p:cNvSpPr>
              <p:nvPr/>
            </p:nvSpPr>
            <p:spPr bwMode="auto">
              <a:xfrm>
                <a:off x="2021689" y="7388436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1" name="Freeform 183"/>
              <p:cNvSpPr>
                <a:spLocks noEditPoints="1"/>
              </p:cNvSpPr>
              <p:nvPr/>
            </p:nvSpPr>
            <p:spPr bwMode="auto">
              <a:xfrm>
                <a:off x="2018766" y="7384968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2" name="Freeform 184"/>
              <p:cNvSpPr>
                <a:spLocks/>
              </p:cNvSpPr>
              <p:nvPr/>
            </p:nvSpPr>
            <p:spPr bwMode="auto">
              <a:xfrm>
                <a:off x="2021689" y="7202849"/>
                <a:ext cx="46783" cy="55502"/>
              </a:xfrm>
              <a:custGeom>
                <a:avLst/>
                <a:gdLst>
                  <a:gd name="T0" fmla="*/ 16 w 32"/>
                  <a:gd name="T1" fmla="*/ 1 h 32"/>
                  <a:gd name="T2" fmla="*/ 16 w 32"/>
                  <a:gd name="T3" fmla="*/ 0 h 32"/>
                  <a:gd name="T4" fmla="*/ 16 w 32"/>
                  <a:gd name="T5" fmla="*/ 1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3" name="Freeform 185"/>
              <p:cNvSpPr>
                <a:spLocks noEditPoints="1"/>
              </p:cNvSpPr>
              <p:nvPr/>
            </p:nvSpPr>
            <p:spPr bwMode="auto">
              <a:xfrm>
                <a:off x="2018766" y="7199379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4" name="Freeform 186"/>
              <p:cNvSpPr>
                <a:spLocks/>
              </p:cNvSpPr>
              <p:nvPr/>
            </p:nvSpPr>
            <p:spPr bwMode="auto">
              <a:xfrm>
                <a:off x="2021689" y="6555893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5" name="Freeform 187"/>
              <p:cNvSpPr>
                <a:spLocks noEditPoints="1"/>
              </p:cNvSpPr>
              <p:nvPr/>
            </p:nvSpPr>
            <p:spPr bwMode="auto">
              <a:xfrm>
                <a:off x="2018766" y="6552424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6" name="Freeform 188"/>
              <p:cNvSpPr>
                <a:spLocks/>
              </p:cNvSpPr>
              <p:nvPr/>
            </p:nvSpPr>
            <p:spPr bwMode="auto">
              <a:xfrm>
                <a:off x="2115256" y="7631262"/>
                <a:ext cx="45322" cy="53769"/>
              </a:xfrm>
              <a:custGeom>
                <a:avLst/>
                <a:gdLst>
                  <a:gd name="T0" fmla="*/ 15 w 31"/>
                  <a:gd name="T1" fmla="*/ 1 h 31"/>
                  <a:gd name="T2" fmla="*/ 15 w 31"/>
                  <a:gd name="T3" fmla="*/ 0 h 31"/>
                  <a:gd name="T4" fmla="*/ 15 w 31"/>
                  <a:gd name="T5" fmla="*/ 1 h 31"/>
                  <a:gd name="T6" fmla="*/ 30 w 31"/>
                  <a:gd name="T7" fmla="*/ 31 h 31"/>
                  <a:gd name="T8" fmla="*/ 31 w 31"/>
                  <a:gd name="T9" fmla="*/ 31 h 31"/>
                  <a:gd name="T10" fmla="*/ 0 w 31"/>
                  <a:gd name="T11" fmla="*/ 31 h 31"/>
                  <a:gd name="T12" fmla="*/ 1 w 31"/>
                  <a:gd name="T13" fmla="*/ 31 h 31"/>
                  <a:gd name="T14" fmla="*/ 15 w 31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1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30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" name="Freeform 189"/>
              <p:cNvSpPr>
                <a:spLocks noEditPoints="1"/>
              </p:cNvSpPr>
              <p:nvPr/>
            </p:nvSpPr>
            <p:spPr bwMode="auto">
              <a:xfrm>
                <a:off x="2112333" y="7627792"/>
                <a:ext cx="51170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8" name="Freeform 190"/>
              <p:cNvSpPr>
                <a:spLocks/>
              </p:cNvSpPr>
              <p:nvPr/>
            </p:nvSpPr>
            <p:spPr bwMode="auto">
              <a:xfrm>
                <a:off x="2211748" y="7648798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9" name="Freeform 191"/>
              <p:cNvSpPr>
                <a:spLocks noEditPoints="1"/>
              </p:cNvSpPr>
              <p:nvPr/>
            </p:nvSpPr>
            <p:spPr bwMode="auto">
              <a:xfrm>
                <a:off x="2208825" y="7645330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0" name="Freeform 192"/>
              <p:cNvSpPr>
                <a:spLocks/>
              </p:cNvSpPr>
              <p:nvPr/>
            </p:nvSpPr>
            <p:spPr bwMode="auto">
              <a:xfrm>
                <a:off x="2211748" y="7527193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1" name="Freeform 193"/>
              <p:cNvSpPr>
                <a:spLocks noEditPoints="1"/>
              </p:cNvSpPr>
              <p:nvPr/>
            </p:nvSpPr>
            <p:spPr bwMode="auto">
              <a:xfrm>
                <a:off x="2208825" y="7523724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2" name="Freeform 194"/>
              <p:cNvSpPr>
                <a:spLocks/>
              </p:cNvSpPr>
              <p:nvPr/>
            </p:nvSpPr>
            <p:spPr bwMode="auto">
              <a:xfrm>
                <a:off x="2303854" y="7180300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3" name="Freeform 195"/>
              <p:cNvSpPr>
                <a:spLocks noEditPoints="1"/>
              </p:cNvSpPr>
              <p:nvPr/>
            </p:nvSpPr>
            <p:spPr bwMode="auto">
              <a:xfrm>
                <a:off x="2300931" y="7176832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4" name="Freeform 196"/>
              <p:cNvSpPr>
                <a:spLocks/>
              </p:cNvSpPr>
              <p:nvPr/>
            </p:nvSpPr>
            <p:spPr bwMode="auto">
              <a:xfrm>
                <a:off x="2303854" y="7180300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" name="Freeform 197"/>
              <p:cNvSpPr>
                <a:spLocks noEditPoints="1"/>
              </p:cNvSpPr>
              <p:nvPr/>
            </p:nvSpPr>
            <p:spPr bwMode="auto">
              <a:xfrm>
                <a:off x="2300931" y="7176832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6" name="Freeform 198"/>
              <p:cNvSpPr>
                <a:spLocks/>
              </p:cNvSpPr>
              <p:nvPr/>
            </p:nvSpPr>
            <p:spPr bwMode="auto">
              <a:xfrm>
                <a:off x="2303854" y="6555893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7" name="Freeform 199"/>
              <p:cNvSpPr>
                <a:spLocks noEditPoints="1"/>
              </p:cNvSpPr>
              <p:nvPr/>
            </p:nvSpPr>
            <p:spPr bwMode="auto">
              <a:xfrm>
                <a:off x="2300931" y="6552424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8" name="Freeform 200"/>
              <p:cNvSpPr>
                <a:spLocks/>
              </p:cNvSpPr>
              <p:nvPr/>
            </p:nvSpPr>
            <p:spPr bwMode="auto">
              <a:xfrm>
                <a:off x="2341866" y="7147347"/>
                <a:ext cx="45322" cy="55502"/>
              </a:xfrm>
              <a:custGeom>
                <a:avLst/>
                <a:gdLst>
                  <a:gd name="T0" fmla="*/ 16 w 31"/>
                  <a:gd name="T1" fmla="*/ 2 h 32"/>
                  <a:gd name="T2" fmla="*/ 16 w 31"/>
                  <a:gd name="T3" fmla="*/ 0 h 32"/>
                  <a:gd name="T4" fmla="*/ 16 w 31"/>
                  <a:gd name="T5" fmla="*/ 2 h 32"/>
                  <a:gd name="T6" fmla="*/ 30 w 31"/>
                  <a:gd name="T7" fmla="*/ 32 h 32"/>
                  <a:gd name="T8" fmla="*/ 31 w 31"/>
                  <a:gd name="T9" fmla="*/ 32 h 32"/>
                  <a:gd name="T10" fmla="*/ 0 w 31"/>
                  <a:gd name="T11" fmla="*/ 32 h 32"/>
                  <a:gd name="T12" fmla="*/ 1 w 31"/>
                  <a:gd name="T13" fmla="*/ 32 h 32"/>
                  <a:gd name="T14" fmla="*/ 16 w 31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1" y="32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9" name="Freeform 201"/>
              <p:cNvSpPr>
                <a:spLocks noEditPoints="1"/>
              </p:cNvSpPr>
              <p:nvPr/>
            </p:nvSpPr>
            <p:spPr bwMode="auto">
              <a:xfrm>
                <a:off x="2338942" y="7143878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0" name="Freeform 202"/>
              <p:cNvSpPr>
                <a:spLocks/>
              </p:cNvSpPr>
              <p:nvPr/>
            </p:nvSpPr>
            <p:spPr bwMode="auto">
              <a:xfrm>
                <a:off x="2474906" y="7329464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1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1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1" name="Freeform 203"/>
              <p:cNvSpPr>
                <a:spLocks noEditPoints="1"/>
              </p:cNvSpPr>
              <p:nvPr/>
            </p:nvSpPr>
            <p:spPr bwMode="auto">
              <a:xfrm>
                <a:off x="2471983" y="7325995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2" name="Freeform 204"/>
              <p:cNvSpPr>
                <a:spLocks/>
              </p:cNvSpPr>
              <p:nvPr/>
            </p:nvSpPr>
            <p:spPr bwMode="auto">
              <a:xfrm>
                <a:off x="2489527" y="7317324"/>
                <a:ext cx="46783" cy="55502"/>
              </a:xfrm>
              <a:custGeom>
                <a:avLst/>
                <a:gdLst>
                  <a:gd name="T0" fmla="*/ 16 w 32"/>
                  <a:gd name="T1" fmla="*/ 2 h 32"/>
                  <a:gd name="T2" fmla="*/ 16 w 32"/>
                  <a:gd name="T3" fmla="*/ 0 h 32"/>
                  <a:gd name="T4" fmla="*/ 16 w 32"/>
                  <a:gd name="T5" fmla="*/ 2 h 32"/>
                  <a:gd name="T6" fmla="*/ 30 w 32"/>
                  <a:gd name="T7" fmla="*/ 32 h 32"/>
                  <a:gd name="T8" fmla="*/ 32 w 32"/>
                  <a:gd name="T9" fmla="*/ 32 h 32"/>
                  <a:gd name="T10" fmla="*/ 0 w 32"/>
                  <a:gd name="T11" fmla="*/ 32 h 32"/>
                  <a:gd name="T12" fmla="*/ 2 w 32"/>
                  <a:gd name="T13" fmla="*/ 32 h 32"/>
                  <a:gd name="T14" fmla="*/ 16 w 32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3" name="Freeform 205"/>
              <p:cNvSpPr>
                <a:spLocks noEditPoints="1"/>
              </p:cNvSpPr>
              <p:nvPr/>
            </p:nvSpPr>
            <p:spPr bwMode="auto">
              <a:xfrm>
                <a:off x="2486604" y="7313855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4" name="Freeform 206"/>
              <p:cNvSpPr>
                <a:spLocks/>
              </p:cNvSpPr>
              <p:nvPr/>
            </p:nvSpPr>
            <p:spPr bwMode="auto">
              <a:xfrm>
                <a:off x="2581633" y="7527193"/>
                <a:ext cx="46783" cy="53769"/>
              </a:xfrm>
              <a:custGeom>
                <a:avLst/>
                <a:gdLst>
                  <a:gd name="T0" fmla="*/ 16 w 32"/>
                  <a:gd name="T1" fmla="*/ 1 h 31"/>
                  <a:gd name="T2" fmla="*/ 16 w 32"/>
                  <a:gd name="T3" fmla="*/ 0 h 31"/>
                  <a:gd name="T4" fmla="*/ 16 w 32"/>
                  <a:gd name="T5" fmla="*/ 1 h 31"/>
                  <a:gd name="T6" fmla="*/ 30 w 32"/>
                  <a:gd name="T7" fmla="*/ 31 h 31"/>
                  <a:gd name="T8" fmla="*/ 32 w 32"/>
                  <a:gd name="T9" fmla="*/ 31 h 31"/>
                  <a:gd name="T10" fmla="*/ 0 w 32"/>
                  <a:gd name="T11" fmla="*/ 31 h 31"/>
                  <a:gd name="T12" fmla="*/ 2 w 32"/>
                  <a:gd name="T13" fmla="*/ 31 h 31"/>
                  <a:gd name="T14" fmla="*/ 16 w 32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5" name="Freeform 207"/>
              <p:cNvSpPr>
                <a:spLocks noEditPoints="1"/>
              </p:cNvSpPr>
              <p:nvPr/>
            </p:nvSpPr>
            <p:spPr bwMode="auto">
              <a:xfrm>
                <a:off x="2578710" y="7523724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6" name="Freeform 208"/>
              <p:cNvSpPr>
                <a:spLocks/>
              </p:cNvSpPr>
              <p:nvPr/>
            </p:nvSpPr>
            <p:spPr bwMode="auto">
              <a:xfrm>
                <a:off x="2675202" y="7388436"/>
                <a:ext cx="45322" cy="55502"/>
              </a:xfrm>
              <a:custGeom>
                <a:avLst/>
                <a:gdLst>
                  <a:gd name="T0" fmla="*/ 15 w 31"/>
                  <a:gd name="T1" fmla="*/ 2 h 32"/>
                  <a:gd name="T2" fmla="*/ 15 w 31"/>
                  <a:gd name="T3" fmla="*/ 0 h 32"/>
                  <a:gd name="T4" fmla="*/ 15 w 31"/>
                  <a:gd name="T5" fmla="*/ 2 h 32"/>
                  <a:gd name="T6" fmla="*/ 30 w 31"/>
                  <a:gd name="T7" fmla="*/ 32 h 32"/>
                  <a:gd name="T8" fmla="*/ 31 w 31"/>
                  <a:gd name="T9" fmla="*/ 32 h 32"/>
                  <a:gd name="T10" fmla="*/ 0 w 31"/>
                  <a:gd name="T11" fmla="*/ 32 h 32"/>
                  <a:gd name="T12" fmla="*/ 1 w 31"/>
                  <a:gd name="T13" fmla="*/ 32 h 32"/>
                  <a:gd name="T14" fmla="*/ 15 w 31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15" y="2"/>
                    </a:moveTo>
                    <a:lnTo>
                      <a:pt x="15" y="0"/>
                    </a:lnTo>
                    <a:lnTo>
                      <a:pt x="15" y="2"/>
                    </a:lnTo>
                    <a:lnTo>
                      <a:pt x="30" y="32"/>
                    </a:lnTo>
                    <a:lnTo>
                      <a:pt x="31" y="32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15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7" name="Freeform 209"/>
              <p:cNvSpPr>
                <a:spLocks noEditPoints="1"/>
              </p:cNvSpPr>
              <p:nvPr/>
            </p:nvSpPr>
            <p:spPr bwMode="auto">
              <a:xfrm>
                <a:off x="2672276" y="7384968"/>
                <a:ext cx="51170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8" name="Freeform 210"/>
              <p:cNvSpPr>
                <a:spLocks/>
              </p:cNvSpPr>
              <p:nvPr/>
            </p:nvSpPr>
            <p:spPr bwMode="auto">
              <a:xfrm>
                <a:off x="2767306" y="7527193"/>
                <a:ext cx="45322" cy="53769"/>
              </a:xfrm>
              <a:custGeom>
                <a:avLst/>
                <a:gdLst>
                  <a:gd name="T0" fmla="*/ 16 w 31"/>
                  <a:gd name="T1" fmla="*/ 1 h 31"/>
                  <a:gd name="T2" fmla="*/ 16 w 31"/>
                  <a:gd name="T3" fmla="*/ 0 h 31"/>
                  <a:gd name="T4" fmla="*/ 16 w 31"/>
                  <a:gd name="T5" fmla="*/ 1 h 31"/>
                  <a:gd name="T6" fmla="*/ 30 w 31"/>
                  <a:gd name="T7" fmla="*/ 31 h 31"/>
                  <a:gd name="T8" fmla="*/ 31 w 31"/>
                  <a:gd name="T9" fmla="*/ 31 h 31"/>
                  <a:gd name="T10" fmla="*/ 0 w 31"/>
                  <a:gd name="T11" fmla="*/ 31 h 31"/>
                  <a:gd name="T12" fmla="*/ 1 w 31"/>
                  <a:gd name="T13" fmla="*/ 31 h 31"/>
                  <a:gd name="T14" fmla="*/ 16 w 31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9" name="Freeform 211"/>
              <p:cNvSpPr>
                <a:spLocks noEditPoints="1"/>
              </p:cNvSpPr>
              <p:nvPr/>
            </p:nvSpPr>
            <p:spPr bwMode="auto">
              <a:xfrm>
                <a:off x="2764382" y="7523724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0" name="Freeform 212"/>
              <p:cNvSpPr>
                <a:spLocks/>
              </p:cNvSpPr>
              <p:nvPr/>
            </p:nvSpPr>
            <p:spPr bwMode="auto">
              <a:xfrm>
                <a:off x="2767306" y="7388436"/>
                <a:ext cx="45322" cy="55502"/>
              </a:xfrm>
              <a:custGeom>
                <a:avLst/>
                <a:gdLst>
                  <a:gd name="T0" fmla="*/ 16 w 31"/>
                  <a:gd name="T1" fmla="*/ 2 h 32"/>
                  <a:gd name="T2" fmla="*/ 16 w 31"/>
                  <a:gd name="T3" fmla="*/ 0 h 32"/>
                  <a:gd name="T4" fmla="*/ 16 w 31"/>
                  <a:gd name="T5" fmla="*/ 2 h 32"/>
                  <a:gd name="T6" fmla="*/ 30 w 31"/>
                  <a:gd name="T7" fmla="*/ 32 h 32"/>
                  <a:gd name="T8" fmla="*/ 31 w 31"/>
                  <a:gd name="T9" fmla="*/ 32 h 32"/>
                  <a:gd name="T10" fmla="*/ 0 w 31"/>
                  <a:gd name="T11" fmla="*/ 32 h 32"/>
                  <a:gd name="T12" fmla="*/ 1 w 31"/>
                  <a:gd name="T13" fmla="*/ 32 h 32"/>
                  <a:gd name="T14" fmla="*/ 16 w 31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1" y="32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1" name="Freeform 213"/>
              <p:cNvSpPr>
                <a:spLocks noEditPoints="1"/>
              </p:cNvSpPr>
              <p:nvPr/>
            </p:nvSpPr>
            <p:spPr bwMode="auto">
              <a:xfrm>
                <a:off x="2764382" y="7384968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2" name="Freeform 214"/>
              <p:cNvSpPr>
                <a:spLocks/>
              </p:cNvSpPr>
              <p:nvPr/>
            </p:nvSpPr>
            <p:spPr bwMode="auto">
              <a:xfrm>
                <a:off x="2767306" y="7317324"/>
                <a:ext cx="45322" cy="55502"/>
              </a:xfrm>
              <a:custGeom>
                <a:avLst/>
                <a:gdLst>
                  <a:gd name="T0" fmla="*/ 16 w 31"/>
                  <a:gd name="T1" fmla="*/ 2 h 32"/>
                  <a:gd name="T2" fmla="*/ 16 w 31"/>
                  <a:gd name="T3" fmla="*/ 0 h 32"/>
                  <a:gd name="T4" fmla="*/ 16 w 31"/>
                  <a:gd name="T5" fmla="*/ 2 h 32"/>
                  <a:gd name="T6" fmla="*/ 30 w 31"/>
                  <a:gd name="T7" fmla="*/ 32 h 32"/>
                  <a:gd name="T8" fmla="*/ 31 w 31"/>
                  <a:gd name="T9" fmla="*/ 32 h 32"/>
                  <a:gd name="T10" fmla="*/ 0 w 31"/>
                  <a:gd name="T11" fmla="*/ 32 h 32"/>
                  <a:gd name="T12" fmla="*/ 1 w 31"/>
                  <a:gd name="T13" fmla="*/ 32 h 32"/>
                  <a:gd name="T14" fmla="*/ 16 w 31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1" y="32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3" name="Freeform 215"/>
              <p:cNvSpPr>
                <a:spLocks noEditPoints="1"/>
              </p:cNvSpPr>
              <p:nvPr/>
            </p:nvSpPr>
            <p:spPr bwMode="auto">
              <a:xfrm>
                <a:off x="2764382" y="7313855"/>
                <a:ext cx="52632" cy="62442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4" name="Freeform 216"/>
              <p:cNvSpPr>
                <a:spLocks/>
              </p:cNvSpPr>
              <p:nvPr/>
            </p:nvSpPr>
            <p:spPr bwMode="auto">
              <a:xfrm>
                <a:off x="2767306" y="7180300"/>
                <a:ext cx="45322" cy="55502"/>
              </a:xfrm>
              <a:custGeom>
                <a:avLst/>
                <a:gdLst>
                  <a:gd name="T0" fmla="*/ 16 w 31"/>
                  <a:gd name="T1" fmla="*/ 2 h 32"/>
                  <a:gd name="T2" fmla="*/ 16 w 31"/>
                  <a:gd name="T3" fmla="*/ 0 h 32"/>
                  <a:gd name="T4" fmla="*/ 16 w 31"/>
                  <a:gd name="T5" fmla="*/ 2 h 32"/>
                  <a:gd name="T6" fmla="*/ 30 w 31"/>
                  <a:gd name="T7" fmla="*/ 32 h 32"/>
                  <a:gd name="T8" fmla="*/ 31 w 31"/>
                  <a:gd name="T9" fmla="*/ 32 h 32"/>
                  <a:gd name="T10" fmla="*/ 0 w 31"/>
                  <a:gd name="T11" fmla="*/ 32 h 32"/>
                  <a:gd name="T12" fmla="*/ 1 w 31"/>
                  <a:gd name="T13" fmla="*/ 32 h 32"/>
                  <a:gd name="T14" fmla="*/ 16 w 31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1" y="32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5" name="Freeform 217"/>
              <p:cNvSpPr>
                <a:spLocks noEditPoints="1"/>
              </p:cNvSpPr>
              <p:nvPr/>
            </p:nvSpPr>
            <p:spPr bwMode="auto">
              <a:xfrm>
                <a:off x="2764382" y="7176832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6" name="Freeform 218"/>
              <p:cNvSpPr>
                <a:spLocks/>
              </p:cNvSpPr>
              <p:nvPr/>
            </p:nvSpPr>
            <p:spPr bwMode="auto">
              <a:xfrm>
                <a:off x="2767306" y="7109188"/>
                <a:ext cx="45322" cy="55502"/>
              </a:xfrm>
              <a:custGeom>
                <a:avLst/>
                <a:gdLst>
                  <a:gd name="T0" fmla="*/ 16 w 31"/>
                  <a:gd name="T1" fmla="*/ 2 h 32"/>
                  <a:gd name="T2" fmla="*/ 16 w 31"/>
                  <a:gd name="T3" fmla="*/ 0 h 32"/>
                  <a:gd name="T4" fmla="*/ 16 w 31"/>
                  <a:gd name="T5" fmla="*/ 2 h 32"/>
                  <a:gd name="T6" fmla="*/ 30 w 31"/>
                  <a:gd name="T7" fmla="*/ 32 h 32"/>
                  <a:gd name="T8" fmla="*/ 31 w 31"/>
                  <a:gd name="T9" fmla="*/ 32 h 32"/>
                  <a:gd name="T10" fmla="*/ 0 w 31"/>
                  <a:gd name="T11" fmla="*/ 32 h 32"/>
                  <a:gd name="T12" fmla="*/ 1 w 31"/>
                  <a:gd name="T13" fmla="*/ 32 h 32"/>
                  <a:gd name="T14" fmla="*/ 16 w 31"/>
                  <a:gd name="T1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2">
                    <a:moveTo>
                      <a:pt x="16" y="2"/>
                    </a:moveTo>
                    <a:lnTo>
                      <a:pt x="16" y="0"/>
                    </a:lnTo>
                    <a:lnTo>
                      <a:pt x="16" y="2"/>
                    </a:lnTo>
                    <a:lnTo>
                      <a:pt x="30" y="32"/>
                    </a:lnTo>
                    <a:lnTo>
                      <a:pt x="31" y="32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7" name="Freeform 219"/>
              <p:cNvSpPr>
                <a:spLocks noEditPoints="1"/>
              </p:cNvSpPr>
              <p:nvPr/>
            </p:nvSpPr>
            <p:spPr bwMode="auto">
              <a:xfrm>
                <a:off x="2764382" y="7105721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8" name="Freeform 220"/>
              <p:cNvSpPr>
                <a:spLocks/>
              </p:cNvSpPr>
              <p:nvPr/>
            </p:nvSpPr>
            <p:spPr bwMode="auto">
              <a:xfrm>
                <a:off x="2767306" y="6555893"/>
                <a:ext cx="45322" cy="53769"/>
              </a:xfrm>
              <a:custGeom>
                <a:avLst/>
                <a:gdLst>
                  <a:gd name="T0" fmla="*/ 16 w 31"/>
                  <a:gd name="T1" fmla="*/ 1 h 31"/>
                  <a:gd name="T2" fmla="*/ 16 w 31"/>
                  <a:gd name="T3" fmla="*/ 0 h 31"/>
                  <a:gd name="T4" fmla="*/ 16 w 31"/>
                  <a:gd name="T5" fmla="*/ 1 h 31"/>
                  <a:gd name="T6" fmla="*/ 30 w 31"/>
                  <a:gd name="T7" fmla="*/ 31 h 31"/>
                  <a:gd name="T8" fmla="*/ 31 w 31"/>
                  <a:gd name="T9" fmla="*/ 31 h 31"/>
                  <a:gd name="T10" fmla="*/ 0 w 31"/>
                  <a:gd name="T11" fmla="*/ 31 h 31"/>
                  <a:gd name="T12" fmla="*/ 1 w 31"/>
                  <a:gd name="T13" fmla="*/ 31 h 31"/>
                  <a:gd name="T14" fmla="*/ 16 w 31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1">
                    <a:moveTo>
                      <a:pt x="16" y="1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30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9" name="Freeform 221"/>
              <p:cNvSpPr>
                <a:spLocks noEditPoints="1"/>
              </p:cNvSpPr>
              <p:nvPr/>
            </p:nvSpPr>
            <p:spPr bwMode="auto">
              <a:xfrm>
                <a:off x="2764382" y="6552424"/>
                <a:ext cx="52632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0" name="Freeform 222"/>
              <p:cNvSpPr>
                <a:spLocks/>
              </p:cNvSpPr>
              <p:nvPr/>
            </p:nvSpPr>
            <p:spPr bwMode="auto">
              <a:xfrm>
                <a:off x="3017308" y="7433532"/>
                <a:ext cx="45322" cy="53769"/>
              </a:xfrm>
              <a:custGeom>
                <a:avLst/>
                <a:gdLst>
                  <a:gd name="T0" fmla="*/ 15 w 31"/>
                  <a:gd name="T1" fmla="*/ 1 h 31"/>
                  <a:gd name="T2" fmla="*/ 15 w 31"/>
                  <a:gd name="T3" fmla="*/ 0 h 31"/>
                  <a:gd name="T4" fmla="*/ 15 w 31"/>
                  <a:gd name="T5" fmla="*/ 1 h 31"/>
                  <a:gd name="T6" fmla="*/ 30 w 31"/>
                  <a:gd name="T7" fmla="*/ 31 h 31"/>
                  <a:gd name="T8" fmla="*/ 31 w 31"/>
                  <a:gd name="T9" fmla="*/ 31 h 31"/>
                  <a:gd name="T10" fmla="*/ 0 w 31"/>
                  <a:gd name="T11" fmla="*/ 31 h 31"/>
                  <a:gd name="T12" fmla="*/ 1 w 31"/>
                  <a:gd name="T13" fmla="*/ 31 h 31"/>
                  <a:gd name="T14" fmla="*/ 15 w 31"/>
                  <a:gd name="T1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1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30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1" name="Freeform 223"/>
              <p:cNvSpPr>
                <a:spLocks noEditPoints="1"/>
              </p:cNvSpPr>
              <p:nvPr/>
            </p:nvSpPr>
            <p:spPr bwMode="auto">
              <a:xfrm>
                <a:off x="3014384" y="7430064"/>
                <a:ext cx="51170" cy="60707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2" name="Rectangle 226"/>
              <p:cNvSpPr>
                <a:spLocks noChangeArrowheads="1"/>
              </p:cNvSpPr>
              <p:nvPr/>
            </p:nvSpPr>
            <p:spPr bwMode="auto">
              <a:xfrm>
                <a:off x="963541" y="6499246"/>
                <a:ext cx="660469" cy="301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R² = 0.2539</a:t>
                </a: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9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</a:t>
                </a:r>
                <a:r>
                  <a:rPr lang="fr-FR" sz="9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= 0.0963</a:t>
                </a:r>
                <a:endParaRPr kumimoji="0" lang="fr-FR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3" name="Rectangle 227"/>
              <p:cNvSpPr>
                <a:spLocks noChangeArrowheads="1"/>
              </p:cNvSpPr>
              <p:nvPr/>
            </p:nvSpPr>
            <p:spPr bwMode="auto">
              <a:xfrm>
                <a:off x="805997" y="756910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4" name="Rectangle 229"/>
              <p:cNvSpPr>
                <a:spLocks noChangeArrowheads="1"/>
              </p:cNvSpPr>
              <p:nvPr/>
            </p:nvSpPr>
            <p:spPr bwMode="auto">
              <a:xfrm>
                <a:off x="805997" y="7291591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5" name="Rectangle 231"/>
              <p:cNvSpPr>
                <a:spLocks noChangeArrowheads="1"/>
              </p:cNvSpPr>
              <p:nvPr/>
            </p:nvSpPr>
            <p:spPr bwMode="auto">
              <a:xfrm>
                <a:off x="805997" y="7014076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6" name="Rectangle 233"/>
              <p:cNvSpPr>
                <a:spLocks noChangeArrowheads="1"/>
              </p:cNvSpPr>
              <p:nvPr/>
            </p:nvSpPr>
            <p:spPr bwMode="auto">
              <a:xfrm>
                <a:off x="805997" y="6734826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7" name="Rectangle 235"/>
              <p:cNvSpPr>
                <a:spLocks noChangeArrowheads="1"/>
              </p:cNvSpPr>
              <p:nvPr/>
            </p:nvSpPr>
            <p:spPr bwMode="auto">
              <a:xfrm>
                <a:off x="805997" y="6457313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" name="Rectangle 237"/>
              <p:cNvSpPr>
                <a:spLocks noChangeArrowheads="1"/>
              </p:cNvSpPr>
              <p:nvPr/>
            </p:nvSpPr>
            <p:spPr bwMode="auto">
              <a:xfrm>
                <a:off x="805997" y="6181533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9" name="Rectangle 238"/>
              <p:cNvSpPr>
                <a:spLocks noChangeArrowheads="1"/>
              </p:cNvSpPr>
              <p:nvPr/>
            </p:nvSpPr>
            <p:spPr bwMode="auto">
              <a:xfrm>
                <a:off x="883640" y="771576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0" name="Rectangle 239"/>
              <p:cNvSpPr>
                <a:spLocks noChangeArrowheads="1"/>
              </p:cNvSpPr>
              <p:nvPr/>
            </p:nvSpPr>
            <p:spPr bwMode="auto">
              <a:xfrm>
                <a:off x="1254986" y="771576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1" name="Rectangle 240"/>
              <p:cNvSpPr>
                <a:spLocks noChangeArrowheads="1"/>
              </p:cNvSpPr>
              <p:nvPr/>
            </p:nvSpPr>
            <p:spPr bwMode="auto">
              <a:xfrm>
                <a:off x="1627795" y="771576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2" name="Rectangle 241"/>
              <p:cNvSpPr>
                <a:spLocks noChangeArrowheads="1"/>
              </p:cNvSpPr>
              <p:nvPr/>
            </p:nvSpPr>
            <p:spPr bwMode="auto">
              <a:xfrm>
                <a:off x="1999143" y="771576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3" name="Rectangle 242"/>
              <p:cNvSpPr>
                <a:spLocks noChangeArrowheads="1"/>
              </p:cNvSpPr>
              <p:nvPr/>
            </p:nvSpPr>
            <p:spPr bwMode="auto">
              <a:xfrm>
                <a:off x="2370490" y="771576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4" name="Rectangle 243"/>
              <p:cNvSpPr>
                <a:spLocks noChangeArrowheads="1"/>
              </p:cNvSpPr>
              <p:nvPr/>
            </p:nvSpPr>
            <p:spPr bwMode="auto">
              <a:xfrm>
                <a:off x="2741835" y="771576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5" name="Rectangle 244"/>
              <p:cNvSpPr>
                <a:spLocks noChangeArrowheads="1"/>
              </p:cNvSpPr>
              <p:nvPr/>
            </p:nvSpPr>
            <p:spPr bwMode="auto">
              <a:xfrm>
                <a:off x="3113183" y="771576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6" name="Rectangle 106"/>
              <p:cNvSpPr>
                <a:spLocks noChangeArrowheads="1"/>
              </p:cNvSpPr>
              <p:nvPr/>
            </p:nvSpPr>
            <p:spPr bwMode="auto">
              <a:xfrm rot="16200000">
                <a:off x="-100500" y="6789864"/>
                <a:ext cx="1422629" cy="3857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EGFR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Protein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Level</a:t>
                </a:r>
                <a:endPara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(A.U.)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7" name="Rectangle 107"/>
              <p:cNvSpPr>
                <a:spLocks noChangeArrowheads="1"/>
              </p:cNvSpPr>
              <p:nvPr/>
            </p:nvSpPr>
            <p:spPr bwMode="auto">
              <a:xfrm>
                <a:off x="1167007" y="7950151"/>
                <a:ext cx="17953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 </a:t>
                </a:r>
                <a:r>
                  <a:rPr lang="fr-FR" sz="1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Cadherin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Protein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Level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(A.U.)</a:t>
                </a:r>
                <a:endPara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8" name="ZoneTexte 767"/>
              <p:cNvSpPr txBox="1"/>
              <p:nvPr/>
            </p:nvSpPr>
            <p:spPr>
              <a:xfrm>
                <a:off x="234541" y="5985083"/>
                <a:ext cx="304376" cy="285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b="1" dirty="0" smtClean="0">
                    <a:latin typeface="Arial" pitchFamily="34" charset="0"/>
                    <a:cs typeface="Arial" pitchFamily="34" charset="0"/>
                  </a:rPr>
                  <a:t>E</a:t>
                </a:r>
              </a:p>
            </p:txBody>
          </p:sp>
        </p:grpSp>
        <p:grpSp>
          <p:nvGrpSpPr>
            <p:cNvPr id="27" name="Groupe 26"/>
            <p:cNvGrpSpPr/>
            <p:nvPr/>
          </p:nvGrpSpPr>
          <p:grpSpPr>
            <a:xfrm>
              <a:off x="3619504" y="6028700"/>
              <a:ext cx="2977848" cy="2116223"/>
              <a:chOff x="3619504" y="6028700"/>
              <a:chExt cx="2977848" cy="2116223"/>
            </a:xfrm>
          </p:grpSpPr>
          <p:sp>
            <p:nvSpPr>
              <p:cNvPr id="769" name="ZoneTexte 768"/>
              <p:cNvSpPr txBox="1"/>
              <p:nvPr/>
            </p:nvSpPr>
            <p:spPr>
              <a:xfrm>
                <a:off x="4631689" y="6072129"/>
                <a:ext cx="1621959" cy="30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HUMAN SAMPLES</a:t>
                </a:r>
                <a:endParaRPr lang="fr-FR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0" name="Rectangle 8"/>
              <p:cNvSpPr>
                <a:spLocks noChangeArrowheads="1"/>
              </p:cNvSpPr>
              <p:nvPr/>
            </p:nvSpPr>
            <p:spPr bwMode="auto">
              <a:xfrm>
                <a:off x="4336302" y="6317790"/>
                <a:ext cx="2206340" cy="139405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1" name="Freeform 10"/>
              <p:cNvSpPr>
                <a:spLocks noEditPoints="1"/>
              </p:cNvSpPr>
              <p:nvPr/>
            </p:nvSpPr>
            <p:spPr bwMode="auto">
              <a:xfrm>
                <a:off x="4322758" y="6317790"/>
                <a:ext cx="18386" cy="1399500"/>
              </a:xfrm>
              <a:custGeom>
                <a:avLst/>
                <a:gdLst>
                  <a:gd name="T0" fmla="*/ 0 w 12"/>
                  <a:gd name="T1" fmla="*/ 768 h 771"/>
                  <a:gd name="T2" fmla="*/ 12 w 12"/>
                  <a:gd name="T3" fmla="*/ 768 h 771"/>
                  <a:gd name="T4" fmla="*/ 12 w 12"/>
                  <a:gd name="T5" fmla="*/ 771 h 771"/>
                  <a:gd name="T6" fmla="*/ 0 w 12"/>
                  <a:gd name="T7" fmla="*/ 771 h 771"/>
                  <a:gd name="T8" fmla="*/ 0 w 12"/>
                  <a:gd name="T9" fmla="*/ 768 h 771"/>
                  <a:gd name="T10" fmla="*/ 0 w 12"/>
                  <a:gd name="T11" fmla="*/ 690 h 771"/>
                  <a:gd name="T12" fmla="*/ 12 w 12"/>
                  <a:gd name="T13" fmla="*/ 690 h 771"/>
                  <a:gd name="T14" fmla="*/ 12 w 12"/>
                  <a:gd name="T15" fmla="*/ 693 h 771"/>
                  <a:gd name="T16" fmla="*/ 0 w 12"/>
                  <a:gd name="T17" fmla="*/ 693 h 771"/>
                  <a:gd name="T18" fmla="*/ 0 w 12"/>
                  <a:gd name="T19" fmla="*/ 690 h 771"/>
                  <a:gd name="T20" fmla="*/ 0 w 12"/>
                  <a:gd name="T21" fmla="*/ 615 h 771"/>
                  <a:gd name="T22" fmla="*/ 12 w 12"/>
                  <a:gd name="T23" fmla="*/ 615 h 771"/>
                  <a:gd name="T24" fmla="*/ 12 w 12"/>
                  <a:gd name="T25" fmla="*/ 618 h 771"/>
                  <a:gd name="T26" fmla="*/ 0 w 12"/>
                  <a:gd name="T27" fmla="*/ 618 h 771"/>
                  <a:gd name="T28" fmla="*/ 0 w 12"/>
                  <a:gd name="T29" fmla="*/ 615 h 771"/>
                  <a:gd name="T30" fmla="*/ 0 w 12"/>
                  <a:gd name="T31" fmla="*/ 537 h 771"/>
                  <a:gd name="T32" fmla="*/ 12 w 12"/>
                  <a:gd name="T33" fmla="*/ 537 h 771"/>
                  <a:gd name="T34" fmla="*/ 12 w 12"/>
                  <a:gd name="T35" fmla="*/ 540 h 771"/>
                  <a:gd name="T36" fmla="*/ 0 w 12"/>
                  <a:gd name="T37" fmla="*/ 540 h 771"/>
                  <a:gd name="T38" fmla="*/ 0 w 12"/>
                  <a:gd name="T39" fmla="*/ 537 h 771"/>
                  <a:gd name="T40" fmla="*/ 0 w 12"/>
                  <a:gd name="T41" fmla="*/ 459 h 771"/>
                  <a:gd name="T42" fmla="*/ 12 w 12"/>
                  <a:gd name="T43" fmla="*/ 459 h 771"/>
                  <a:gd name="T44" fmla="*/ 12 w 12"/>
                  <a:gd name="T45" fmla="*/ 462 h 771"/>
                  <a:gd name="T46" fmla="*/ 0 w 12"/>
                  <a:gd name="T47" fmla="*/ 462 h 771"/>
                  <a:gd name="T48" fmla="*/ 0 w 12"/>
                  <a:gd name="T49" fmla="*/ 459 h 771"/>
                  <a:gd name="T50" fmla="*/ 0 w 12"/>
                  <a:gd name="T51" fmla="*/ 384 h 771"/>
                  <a:gd name="T52" fmla="*/ 12 w 12"/>
                  <a:gd name="T53" fmla="*/ 384 h 771"/>
                  <a:gd name="T54" fmla="*/ 12 w 12"/>
                  <a:gd name="T55" fmla="*/ 387 h 771"/>
                  <a:gd name="T56" fmla="*/ 0 w 12"/>
                  <a:gd name="T57" fmla="*/ 387 h 771"/>
                  <a:gd name="T58" fmla="*/ 0 w 12"/>
                  <a:gd name="T59" fmla="*/ 384 h 771"/>
                  <a:gd name="T60" fmla="*/ 0 w 12"/>
                  <a:gd name="T61" fmla="*/ 306 h 771"/>
                  <a:gd name="T62" fmla="*/ 12 w 12"/>
                  <a:gd name="T63" fmla="*/ 306 h 771"/>
                  <a:gd name="T64" fmla="*/ 12 w 12"/>
                  <a:gd name="T65" fmla="*/ 309 h 771"/>
                  <a:gd name="T66" fmla="*/ 0 w 12"/>
                  <a:gd name="T67" fmla="*/ 309 h 771"/>
                  <a:gd name="T68" fmla="*/ 0 w 12"/>
                  <a:gd name="T69" fmla="*/ 306 h 771"/>
                  <a:gd name="T70" fmla="*/ 0 w 12"/>
                  <a:gd name="T71" fmla="*/ 228 h 771"/>
                  <a:gd name="T72" fmla="*/ 12 w 12"/>
                  <a:gd name="T73" fmla="*/ 228 h 771"/>
                  <a:gd name="T74" fmla="*/ 12 w 12"/>
                  <a:gd name="T75" fmla="*/ 231 h 771"/>
                  <a:gd name="T76" fmla="*/ 0 w 12"/>
                  <a:gd name="T77" fmla="*/ 231 h 771"/>
                  <a:gd name="T78" fmla="*/ 0 w 12"/>
                  <a:gd name="T79" fmla="*/ 228 h 771"/>
                  <a:gd name="T80" fmla="*/ 0 w 12"/>
                  <a:gd name="T81" fmla="*/ 153 h 771"/>
                  <a:gd name="T82" fmla="*/ 12 w 12"/>
                  <a:gd name="T83" fmla="*/ 153 h 771"/>
                  <a:gd name="T84" fmla="*/ 12 w 12"/>
                  <a:gd name="T85" fmla="*/ 156 h 771"/>
                  <a:gd name="T86" fmla="*/ 0 w 12"/>
                  <a:gd name="T87" fmla="*/ 156 h 771"/>
                  <a:gd name="T88" fmla="*/ 0 w 12"/>
                  <a:gd name="T89" fmla="*/ 153 h 771"/>
                  <a:gd name="T90" fmla="*/ 0 w 12"/>
                  <a:gd name="T91" fmla="*/ 75 h 771"/>
                  <a:gd name="T92" fmla="*/ 12 w 12"/>
                  <a:gd name="T93" fmla="*/ 75 h 771"/>
                  <a:gd name="T94" fmla="*/ 12 w 12"/>
                  <a:gd name="T95" fmla="*/ 78 h 771"/>
                  <a:gd name="T96" fmla="*/ 0 w 12"/>
                  <a:gd name="T97" fmla="*/ 78 h 771"/>
                  <a:gd name="T98" fmla="*/ 0 w 12"/>
                  <a:gd name="T99" fmla="*/ 75 h 771"/>
                  <a:gd name="T100" fmla="*/ 0 w 12"/>
                  <a:gd name="T101" fmla="*/ 0 h 771"/>
                  <a:gd name="T102" fmla="*/ 12 w 12"/>
                  <a:gd name="T103" fmla="*/ 0 h 771"/>
                  <a:gd name="T104" fmla="*/ 12 w 12"/>
                  <a:gd name="T105" fmla="*/ 3 h 771"/>
                  <a:gd name="T106" fmla="*/ 0 w 12"/>
                  <a:gd name="T107" fmla="*/ 3 h 771"/>
                  <a:gd name="T108" fmla="*/ 0 w 12"/>
                  <a:gd name="T109" fmla="*/ 0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" h="771">
                    <a:moveTo>
                      <a:pt x="0" y="768"/>
                    </a:moveTo>
                    <a:lnTo>
                      <a:pt x="12" y="768"/>
                    </a:lnTo>
                    <a:lnTo>
                      <a:pt x="12" y="771"/>
                    </a:lnTo>
                    <a:lnTo>
                      <a:pt x="0" y="771"/>
                    </a:lnTo>
                    <a:lnTo>
                      <a:pt x="0" y="768"/>
                    </a:lnTo>
                    <a:close/>
                    <a:moveTo>
                      <a:pt x="0" y="690"/>
                    </a:moveTo>
                    <a:lnTo>
                      <a:pt x="12" y="690"/>
                    </a:lnTo>
                    <a:lnTo>
                      <a:pt x="12" y="693"/>
                    </a:lnTo>
                    <a:lnTo>
                      <a:pt x="0" y="693"/>
                    </a:lnTo>
                    <a:lnTo>
                      <a:pt x="0" y="690"/>
                    </a:lnTo>
                    <a:close/>
                    <a:moveTo>
                      <a:pt x="0" y="615"/>
                    </a:moveTo>
                    <a:lnTo>
                      <a:pt x="12" y="615"/>
                    </a:lnTo>
                    <a:lnTo>
                      <a:pt x="12" y="618"/>
                    </a:lnTo>
                    <a:lnTo>
                      <a:pt x="0" y="618"/>
                    </a:lnTo>
                    <a:lnTo>
                      <a:pt x="0" y="615"/>
                    </a:lnTo>
                    <a:close/>
                    <a:moveTo>
                      <a:pt x="0" y="537"/>
                    </a:moveTo>
                    <a:lnTo>
                      <a:pt x="12" y="537"/>
                    </a:lnTo>
                    <a:lnTo>
                      <a:pt x="12" y="540"/>
                    </a:lnTo>
                    <a:lnTo>
                      <a:pt x="0" y="540"/>
                    </a:lnTo>
                    <a:lnTo>
                      <a:pt x="0" y="537"/>
                    </a:lnTo>
                    <a:close/>
                    <a:moveTo>
                      <a:pt x="0" y="459"/>
                    </a:moveTo>
                    <a:lnTo>
                      <a:pt x="12" y="459"/>
                    </a:lnTo>
                    <a:lnTo>
                      <a:pt x="12" y="462"/>
                    </a:lnTo>
                    <a:lnTo>
                      <a:pt x="0" y="462"/>
                    </a:lnTo>
                    <a:lnTo>
                      <a:pt x="0" y="459"/>
                    </a:lnTo>
                    <a:close/>
                    <a:moveTo>
                      <a:pt x="0" y="384"/>
                    </a:moveTo>
                    <a:lnTo>
                      <a:pt x="12" y="384"/>
                    </a:lnTo>
                    <a:lnTo>
                      <a:pt x="12" y="387"/>
                    </a:lnTo>
                    <a:lnTo>
                      <a:pt x="0" y="387"/>
                    </a:lnTo>
                    <a:lnTo>
                      <a:pt x="0" y="384"/>
                    </a:lnTo>
                    <a:close/>
                    <a:moveTo>
                      <a:pt x="0" y="306"/>
                    </a:moveTo>
                    <a:lnTo>
                      <a:pt x="12" y="306"/>
                    </a:lnTo>
                    <a:lnTo>
                      <a:pt x="12" y="309"/>
                    </a:lnTo>
                    <a:lnTo>
                      <a:pt x="0" y="309"/>
                    </a:lnTo>
                    <a:lnTo>
                      <a:pt x="0" y="306"/>
                    </a:lnTo>
                    <a:close/>
                    <a:moveTo>
                      <a:pt x="0" y="228"/>
                    </a:moveTo>
                    <a:lnTo>
                      <a:pt x="12" y="228"/>
                    </a:lnTo>
                    <a:lnTo>
                      <a:pt x="12" y="231"/>
                    </a:lnTo>
                    <a:lnTo>
                      <a:pt x="0" y="231"/>
                    </a:lnTo>
                    <a:lnTo>
                      <a:pt x="0" y="228"/>
                    </a:lnTo>
                    <a:close/>
                    <a:moveTo>
                      <a:pt x="0" y="153"/>
                    </a:moveTo>
                    <a:lnTo>
                      <a:pt x="12" y="153"/>
                    </a:lnTo>
                    <a:lnTo>
                      <a:pt x="12" y="156"/>
                    </a:lnTo>
                    <a:lnTo>
                      <a:pt x="0" y="156"/>
                    </a:lnTo>
                    <a:lnTo>
                      <a:pt x="0" y="153"/>
                    </a:lnTo>
                    <a:close/>
                    <a:moveTo>
                      <a:pt x="0" y="75"/>
                    </a:moveTo>
                    <a:lnTo>
                      <a:pt x="12" y="75"/>
                    </a:lnTo>
                    <a:lnTo>
                      <a:pt x="12" y="78"/>
                    </a:lnTo>
                    <a:lnTo>
                      <a:pt x="0" y="78"/>
                    </a:lnTo>
                    <a:lnTo>
                      <a:pt x="0" y="75"/>
                    </a:lnTo>
                    <a:close/>
                    <a:moveTo>
                      <a:pt x="0" y="0"/>
                    </a:moveTo>
                    <a:lnTo>
                      <a:pt x="12" y="0"/>
                    </a:lnTo>
                    <a:lnTo>
                      <a:pt x="12" y="3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68686"/>
              </a:solidFill>
              <a:ln w="3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2" name="Freeform 12"/>
              <p:cNvSpPr>
                <a:spLocks noEditPoints="1"/>
              </p:cNvSpPr>
              <p:nvPr/>
            </p:nvSpPr>
            <p:spPr bwMode="auto">
              <a:xfrm>
                <a:off x="4338080" y="7715475"/>
                <a:ext cx="2215533" cy="21782"/>
              </a:xfrm>
              <a:custGeom>
                <a:avLst/>
                <a:gdLst>
                  <a:gd name="T0" fmla="*/ 3 w 1446"/>
                  <a:gd name="T1" fmla="*/ 0 h 12"/>
                  <a:gd name="T2" fmla="*/ 3 w 1446"/>
                  <a:gd name="T3" fmla="*/ 12 h 12"/>
                  <a:gd name="T4" fmla="*/ 0 w 1446"/>
                  <a:gd name="T5" fmla="*/ 12 h 12"/>
                  <a:gd name="T6" fmla="*/ 0 w 1446"/>
                  <a:gd name="T7" fmla="*/ 0 h 12"/>
                  <a:gd name="T8" fmla="*/ 3 w 1446"/>
                  <a:gd name="T9" fmla="*/ 0 h 12"/>
                  <a:gd name="T10" fmla="*/ 210 w 1446"/>
                  <a:gd name="T11" fmla="*/ 0 h 12"/>
                  <a:gd name="T12" fmla="*/ 210 w 1446"/>
                  <a:gd name="T13" fmla="*/ 12 h 12"/>
                  <a:gd name="T14" fmla="*/ 207 w 1446"/>
                  <a:gd name="T15" fmla="*/ 12 h 12"/>
                  <a:gd name="T16" fmla="*/ 207 w 1446"/>
                  <a:gd name="T17" fmla="*/ 0 h 12"/>
                  <a:gd name="T18" fmla="*/ 210 w 1446"/>
                  <a:gd name="T19" fmla="*/ 0 h 12"/>
                  <a:gd name="T20" fmla="*/ 417 w 1446"/>
                  <a:gd name="T21" fmla="*/ 0 h 12"/>
                  <a:gd name="T22" fmla="*/ 417 w 1446"/>
                  <a:gd name="T23" fmla="*/ 12 h 12"/>
                  <a:gd name="T24" fmla="*/ 414 w 1446"/>
                  <a:gd name="T25" fmla="*/ 12 h 12"/>
                  <a:gd name="T26" fmla="*/ 414 w 1446"/>
                  <a:gd name="T27" fmla="*/ 0 h 12"/>
                  <a:gd name="T28" fmla="*/ 417 w 1446"/>
                  <a:gd name="T29" fmla="*/ 0 h 12"/>
                  <a:gd name="T30" fmla="*/ 621 w 1446"/>
                  <a:gd name="T31" fmla="*/ 0 h 12"/>
                  <a:gd name="T32" fmla="*/ 621 w 1446"/>
                  <a:gd name="T33" fmla="*/ 12 h 12"/>
                  <a:gd name="T34" fmla="*/ 618 w 1446"/>
                  <a:gd name="T35" fmla="*/ 12 h 12"/>
                  <a:gd name="T36" fmla="*/ 618 w 1446"/>
                  <a:gd name="T37" fmla="*/ 0 h 12"/>
                  <a:gd name="T38" fmla="*/ 621 w 1446"/>
                  <a:gd name="T39" fmla="*/ 0 h 12"/>
                  <a:gd name="T40" fmla="*/ 828 w 1446"/>
                  <a:gd name="T41" fmla="*/ 0 h 12"/>
                  <a:gd name="T42" fmla="*/ 828 w 1446"/>
                  <a:gd name="T43" fmla="*/ 12 h 12"/>
                  <a:gd name="T44" fmla="*/ 825 w 1446"/>
                  <a:gd name="T45" fmla="*/ 12 h 12"/>
                  <a:gd name="T46" fmla="*/ 825 w 1446"/>
                  <a:gd name="T47" fmla="*/ 0 h 12"/>
                  <a:gd name="T48" fmla="*/ 828 w 1446"/>
                  <a:gd name="T49" fmla="*/ 0 h 12"/>
                  <a:gd name="T50" fmla="*/ 1035 w 1446"/>
                  <a:gd name="T51" fmla="*/ 0 h 12"/>
                  <a:gd name="T52" fmla="*/ 1035 w 1446"/>
                  <a:gd name="T53" fmla="*/ 12 h 12"/>
                  <a:gd name="T54" fmla="*/ 1032 w 1446"/>
                  <a:gd name="T55" fmla="*/ 12 h 12"/>
                  <a:gd name="T56" fmla="*/ 1032 w 1446"/>
                  <a:gd name="T57" fmla="*/ 0 h 12"/>
                  <a:gd name="T58" fmla="*/ 1035 w 1446"/>
                  <a:gd name="T59" fmla="*/ 0 h 12"/>
                  <a:gd name="T60" fmla="*/ 1239 w 1446"/>
                  <a:gd name="T61" fmla="*/ 0 h 12"/>
                  <a:gd name="T62" fmla="*/ 1239 w 1446"/>
                  <a:gd name="T63" fmla="*/ 12 h 12"/>
                  <a:gd name="T64" fmla="*/ 1236 w 1446"/>
                  <a:gd name="T65" fmla="*/ 12 h 12"/>
                  <a:gd name="T66" fmla="*/ 1236 w 1446"/>
                  <a:gd name="T67" fmla="*/ 0 h 12"/>
                  <a:gd name="T68" fmla="*/ 1239 w 1446"/>
                  <a:gd name="T69" fmla="*/ 0 h 12"/>
                  <a:gd name="T70" fmla="*/ 1446 w 1446"/>
                  <a:gd name="T71" fmla="*/ 0 h 12"/>
                  <a:gd name="T72" fmla="*/ 1446 w 1446"/>
                  <a:gd name="T73" fmla="*/ 12 h 12"/>
                  <a:gd name="T74" fmla="*/ 1443 w 1446"/>
                  <a:gd name="T75" fmla="*/ 12 h 12"/>
                  <a:gd name="T76" fmla="*/ 1443 w 1446"/>
                  <a:gd name="T77" fmla="*/ 0 h 12"/>
                  <a:gd name="T78" fmla="*/ 1446 w 1446"/>
                  <a:gd name="T7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46" h="12">
                    <a:moveTo>
                      <a:pt x="3" y="0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  <a:moveTo>
                      <a:pt x="210" y="0"/>
                    </a:moveTo>
                    <a:lnTo>
                      <a:pt x="210" y="12"/>
                    </a:lnTo>
                    <a:lnTo>
                      <a:pt x="207" y="12"/>
                    </a:lnTo>
                    <a:lnTo>
                      <a:pt x="207" y="0"/>
                    </a:lnTo>
                    <a:lnTo>
                      <a:pt x="210" y="0"/>
                    </a:lnTo>
                    <a:close/>
                    <a:moveTo>
                      <a:pt x="417" y="0"/>
                    </a:moveTo>
                    <a:lnTo>
                      <a:pt x="417" y="12"/>
                    </a:lnTo>
                    <a:lnTo>
                      <a:pt x="414" y="12"/>
                    </a:lnTo>
                    <a:lnTo>
                      <a:pt x="414" y="0"/>
                    </a:lnTo>
                    <a:lnTo>
                      <a:pt x="417" y="0"/>
                    </a:lnTo>
                    <a:close/>
                    <a:moveTo>
                      <a:pt x="621" y="0"/>
                    </a:moveTo>
                    <a:lnTo>
                      <a:pt x="621" y="12"/>
                    </a:lnTo>
                    <a:lnTo>
                      <a:pt x="618" y="12"/>
                    </a:lnTo>
                    <a:lnTo>
                      <a:pt x="618" y="0"/>
                    </a:lnTo>
                    <a:lnTo>
                      <a:pt x="621" y="0"/>
                    </a:lnTo>
                    <a:close/>
                    <a:moveTo>
                      <a:pt x="828" y="0"/>
                    </a:moveTo>
                    <a:lnTo>
                      <a:pt x="828" y="12"/>
                    </a:lnTo>
                    <a:lnTo>
                      <a:pt x="825" y="12"/>
                    </a:lnTo>
                    <a:lnTo>
                      <a:pt x="825" y="0"/>
                    </a:lnTo>
                    <a:lnTo>
                      <a:pt x="828" y="0"/>
                    </a:lnTo>
                    <a:close/>
                    <a:moveTo>
                      <a:pt x="1035" y="0"/>
                    </a:moveTo>
                    <a:lnTo>
                      <a:pt x="1035" y="12"/>
                    </a:lnTo>
                    <a:lnTo>
                      <a:pt x="1032" y="12"/>
                    </a:lnTo>
                    <a:lnTo>
                      <a:pt x="1032" y="0"/>
                    </a:lnTo>
                    <a:lnTo>
                      <a:pt x="1035" y="0"/>
                    </a:lnTo>
                    <a:close/>
                    <a:moveTo>
                      <a:pt x="1239" y="0"/>
                    </a:moveTo>
                    <a:lnTo>
                      <a:pt x="1239" y="12"/>
                    </a:lnTo>
                    <a:lnTo>
                      <a:pt x="1236" y="12"/>
                    </a:lnTo>
                    <a:lnTo>
                      <a:pt x="1236" y="0"/>
                    </a:lnTo>
                    <a:lnTo>
                      <a:pt x="1239" y="0"/>
                    </a:lnTo>
                    <a:close/>
                    <a:moveTo>
                      <a:pt x="1446" y="0"/>
                    </a:moveTo>
                    <a:lnTo>
                      <a:pt x="1446" y="12"/>
                    </a:lnTo>
                    <a:lnTo>
                      <a:pt x="1443" y="12"/>
                    </a:lnTo>
                    <a:lnTo>
                      <a:pt x="1443" y="0"/>
                    </a:lnTo>
                    <a:lnTo>
                      <a:pt x="1446" y="0"/>
                    </a:lnTo>
                    <a:close/>
                  </a:path>
                </a:pathLst>
              </a:custGeom>
              <a:solidFill>
                <a:srgbClr val="868686"/>
              </a:solidFill>
              <a:ln w="3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3" name="Freeform 13"/>
              <p:cNvSpPr>
                <a:spLocks/>
              </p:cNvSpPr>
              <p:nvPr/>
            </p:nvSpPr>
            <p:spPr bwMode="auto">
              <a:xfrm>
                <a:off x="4318161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4" name="Freeform 14"/>
              <p:cNvSpPr>
                <a:spLocks noEditPoints="1"/>
              </p:cNvSpPr>
              <p:nvPr/>
            </p:nvSpPr>
            <p:spPr bwMode="auto">
              <a:xfrm>
                <a:off x="4315096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5" name="Freeform 15"/>
              <p:cNvSpPr>
                <a:spLocks/>
              </p:cNvSpPr>
              <p:nvPr/>
            </p:nvSpPr>
            <p:spPr bwMode="auto">
              <a:xfrm>
                <a:off x="4318161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6" name="Freeform 16"/>
              <p:cNvSpPr>
                <a:spLocks noEditPoints="1"/>
              </p:cNvSpPr>
              <p:nvPr/>
            </p:nvSpPr>
            <p:spPr bwMode="auto">
              <a:xfrm>
                <a:off x="4315096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7" name="Freeform 17"/>
              <p:cNvSpPr>
                <a:spLocks/>
              </p:cNvSpPr>
              <p:nvPr/>
            </p:nvSpPr>
            <p:spPr bwMode="auto">
              <a:xfrm>
                <a:off x="4318161" y="7546662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8" name="Freeform 18"/>
              <p:cNvSpPr>
                <a:spLocks noEditPoints="1"/>
              </p:cNvSpPr>
              <p:nvPr/>
            </p:nvSpPr>
            <p:spPr bwMode="auto">
              <a:xfrm>
                <a:off x="4315096" y="7543034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9" name="Freeform 19"/>
              <p:cNvSpPr>
                <a:spLocks/>
              </p:cNvSpPr>
              <p:nvPr/>
            </p:nvSpPr>
            <p:spPr bwMode="auto">
              <a:xfrm>
                <a:off x="4318161" y="7546662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0" name="Freeform 20"/>
              <p:cNvSpPr>
                <a:spLocks noEditPoints="1"/>
              </p:cNvSpPr>
              <p:nvPr/>
            </p:nvSpPr>
            <p:spPr bwMode="auto">
              <a:xfrm>
                <a:off x="4315096" y="7543034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1" name="Freeform 21"/>
              <p:cNvSpPr>
                <a:spLocks/>
              </p:cNvSpPr>
              <p:nvPr/>
            </p:nvSpPr>
            <p:spPr bwMode="auto">
              <a:xfrm>
                <a:off x="4396303" y="7546662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2" name="Freeform 22"/>
              <p:cNvSpPr>
                <a:spLocks noEditPoints="1"/>
              </p:cNvSpPr>
              <p:nvPr/>
            </p:nvSpPr>
            <p:spPr bwMode="auto">
              <a:xfrm>
                <a:off x="4393238" y="7543034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3" name="Freeform 23"/>
              <p:cNvSpPr>
                <a:spLocks/>
              </p:cNvSpPr>
              <p:nvPr/>
            </p:nvSpPr>
            <p:spPr bwMode="auto">
              <a:xfrm>
                <a:off x="4396303" y="7410525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4" name="Freeform 24"/>
              <p:cNvSpPr>
                <a:spLocks noEditPoints="1"/>
              </p:cNvSpPr>
              <p:nvPr/>
            </p:nvSpPr>
            <p:spPr bwMode="auto">
              <a:xfrm>
                <a:off x="4393238" y="7406895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" name="Freeform 25"/>
              <p:cNvSpPr>
                <a:spLocks/>
              </p:cNvSpPr>
              <p:nvPr/>
            </p:nvSpPr>
            <p:spPr bwMode="auto">
              <a:xfrm>
                <a:off x="4474444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" name="Freeform 26"/>
              <p:cNvSpPr>
                <a:spLocks noEditPoints="1"/>
              </p:cNvSpPr>
              <p:nvPr/>
            </p:nvSpPr>
            <p:spPr bwMode="auto">
              <a:xfrm>
                <a:off x="4471379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7" name="Freeform 27"/>
              <p:cNvSpPr>
                <a:spLocks/>
              </p:cNvSpPr>
              <p:nvPr/>
            </p:nvSpPr>
            <p:spPr bwMode="auto">
              <a:xfrm>
                <a:off x="4474444" y="7634098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8" name="Freeform 28"/>
              <p:cNvSpPr>
                <a:spLocks noEditPoints="1"/>
              </p:cNvSpPr>
              <p:nvPr/>
            </p:nvSpPr>
            <p:spPr bwMode="auto">
              <a:xfrm>
                <a:off x="4471379" y="7630466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9" name="Freeform 29"/>
              <p:cNvSpPr>
                <a:spLocks/>
              </p:cNvSpPr>
              <p:nvPr/>
            </p:nvSpPr>
            <p:spPr bwMode="auto">
              <a:xfrm>
                <a:off x="4474444" y="6708052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0" name="Freeform 30"/>
              <p:cNvSpPr>
                <a:spLocks noEditPoints="1"/>
              </p:cNvSpPr>
              <p:nvPr/>
            </p:nvSpPr>
            <p:spPr bwMode="auto">
              <a:xfrm>
                <a:off x="4471379" y="6704422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1" name="Freeform 31"/>
              <p:cNvSpPr>
                <a:spLocks/>
              </p:cNvSpPr>
              <p:nvPr/>
            </p:nvSpPr>
            <p:spPr bwMode="auto">
              <a:xfrm>
                <a:off x="4557181" y="7475871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2" name="Freeform 32"/>
              <p:cNvSpPr>
                <a:spLocks noEditPoints="1"/>
              </p:cNvSpPr>
              <p:nvPr/>
            </p:nvSpPr>
            <p:spPr bwMode="auto">
              <a:xfrm>
                <a:off x="4554117" y="7472241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3" name="Freeform 33"/>
              <p:cNvSpPr>
                <a:spLocks/>
              </p:cNvSpPr>
              <p:nvPr/>
            </p:nvSpPr>
            <p:spPr bwMode="auto">
              <a:xfrm>
                <a:off x="4635323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4" name="Freeform 34"/>
              <p:cNvSpPr>
                <a:spLocks noEditPoints="1"/>
              </p:cNvSpPr>
              <p:nvPr/>
            </p:nvSpPr>
            <p:spPr bwMode="auto">
              <a:xfrm>
                <a:off x="4632258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5" name="Freeform 35"/>
              <p:cNvSpPr>
                <a:spLocks/>
              </p:cNvSpPr>
              <p:nvPr/>
            </p:nvSpPr>
            <p:spPr bwMode="auto">
              <a:xfrm>
                <a:off x="4635323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6" name="Freeform 36"/>
              <p:cNvSpPr>
                <a:spLocks noEditPoints="1"/>
              </p:cNvSpPr>
              <p:nvPr/>
            </p:nvSpPr>
            <p:spPr bwMode="auto">
              <a:xfrm>
                <a:off x="4632258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7" name="Freeform 37"/>
              <p:cNvSpPr>
                <a:spLocks/>
              </p:cNvSpPr>
              <p:nvPr/>
            </p:nvSpPr>
            <p:spPr bwMode="auto">
              <a:xfrm>
                <a:off x="4635323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8" name="Freeform 38"/>
              <p:cNvSpPr>
                <a:spLocks noEditPoints="1"/>
              </p:cNvSpPr>
              <p:nvPr/>
            </p:nvSpPr>
            <p:spPr bwMode="auto">
              <a:xfrm>
                <a:off x="4632258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9" name="Freeform 39"/>
              <p:cNvSpPr>
                <a:spLocks/>
              </p:cNvSpPr>
              <p:nvPr/>
            </p:nvSpPr>
            <p:spPr bwMode="auto">
              <a:xfrm>
                <a:off x="4741043" y="7219931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" name="Freeform 40"/>
              <p:cNvSpPr>
                <a:spLocks noEditPoints="1"/>
              </p:cNvSpPr>
              <p:nvPr/>
            </p:nvSpPr>
            <p:spPr bwMode="auto">
              <a:xfrm>
                <a:off x="4737978" y="7216301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" name="Freeform 41"/>
              <p:cNvSpPr>
                <a:spLocks/>
              </p:cNvSpPr>
              <p:nvPr/>
            </p:nvSpPr>
            <p:spPr bwMode="auto">
              <a:xfrm>
                <a:off x="4823780" y="6740726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2" name="Freeform 42"/>
              <p:cNvSpPr>
                <a:spLocks noEditPoints="1"/>
              </p:cNvSpPr>
              <p:nvPr/>
            </p:nvSpPr>
            <p:spPr bwMode="auto">
              <a:xfrm>
                <a:off x="4820715" y="6737094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3" name="Freeform 43"/>
              <p:cNvSpPr>
                <a:spLocks/>
              </p:cNvSpPr>
              <p:nvPr/>
            </p:nvSpPr>
            <p:spPr bwMode="auto">
              <a:xfrm>
                <a:off x="4952483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4" name="Freeform 44"/>
              <p:cNvSpPr>
                <a:spLocks noEditPoints="1"/>
              </p:cNvSpPr>
              <p:nvPr/>
            </p:nvSpPr>
            <p:spPr bwMode="auto">
              <a:xfrm>
                <a:off x="4949420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5" name="Freeform 45"/>
              <p:cNvSpPr>
                <a:spLocks/>
              </p:cNvSpPr>
              <p:nvPr/>
            </p:nvSpPr>
            <p:spPr bwMode="auto">
              <a:xfrm>
                <a:off x="4952483" y="7268942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6" name="Freeform 46"/>
              <p:cNvSpPr>
                <a:spLocks noEditPoints="1"/>
              </p:cNvSpPr>
              <p:nvPr/>
            </p:nvSpPr>
            <p:spPr bwMode="auto">
              <a:xfrm>
                <a:off x="4949420" y="7265312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7" name="Freeform 47"/>
              <p:cNvSpPr>
                <a:spLocks/>
              </p:cNvSpPr>
              <p:nvPr/>
            </p:nvSpPr>
            <p:spPr bwMode="auto">
              <a:xfrm>
                <a:off x="4952483" y="7241712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8" name="Freeform 48"/>
              <p:cNvSpPr>
                <a:spLocks noEditPoints="1"/>
              </p:cNvSpPr>
              <p:nvPr/>
            </p:nvSpPr>
            <p:spPr bwMode="auto">
              <a:xfrm>
                <a:off x="4949420" y="7238083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9" name="Freeform 49"/>
              <p:cNvSpPr>
                <a:spLocks/>
              </p:cNvSpPr>
              <p:nvPr/>
            </p:nvSpPr>
            <p:spPr bwMode="auto">
              <a:xfrm>
                <a:off x="4989256" y="6708052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0" name="Freeform 50"/>
              <p:cNvSpPr>
                <a:spLocks noEditPoints="1"/>
              </p:cNvSpPr>
              <p:nvPr/>
            </p:nvSpPr>
            <p:spPr bwMode="auto">
              <a:xfrm>
                <a:off x="4986192" y="6704422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1" name="Freeform 51"/>
              <p:cNvSpPr>
                <a:spLocks/>
              </p:cNvSpPr>
              <p:nvPr/>
            </p:nvSpPr>
            <p:spPr bwMode="auto">
              <a:xfrm>
                <a:off x="5003047" y="7083794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2" name="Freeform 52"/>
              <p:cNvSpPr>
                <a:spLocks noEditPoints="1"/>
              </p:cNvSpPr>
              <p:nvPr/>
            </p:nvSpPr>
            <p:spPr bwMode="auto">
              <a:xfrm>
                <a:off x="4999982" y="7080162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3" name="Freeform 53"/>
              <p:cNvSpPr>
                <a:spLocks/>
              </p:cNvSpPr>
              <p:nvPr/>
            </p:nvSpPr>
            <p:spPr bwMode="auto">
              <a:xfrm>
                <a:off x="5053607" y="7595673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4" name="Freeform 54"/>
              <p:cNvSpPr>
                <a:spLocks noEditPoints="1"/>
              </p:cNvSpPr>
              <p:nvPr/>
            </p:nvSpPr>
            <p:spPr bwMode="auto">
              <a:xfrm>
                <a:off x="5050543" y="7592043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5" name="Freeform 55"/>
              <p:cNvSpPr>
                <a:spLocks/>
              </p:cNvSpPr>
              <p:nvPr/>
            </p:nvSpPr>
            <p:spPr bwMode="auto">
              <a:xfrm>
                <a:off x="5053607" y="6849636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6" name="Freeform 56"/>
              <p:cNvSpPr>
                <a:spLocks noEditPoints="1"/>
              </p:cNvSpPr>
              <p:nvPr/>
            </p:nvSpPr>
            <p:spPr bwMode="auto">
              <a:xfrm>
                <a:off x="5050543" y="6846006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7" name="Freeform 57"/>
              <p:cNvSpPr>
                <a:spLocks/>
              </p:cNvSpPr>
              <p:nvPr/>
            </p:nvSpPr>
            <p:spPr bwMode="auto">
              <a:xfrm>
                <a:off x="5108766" y="7268942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8" name="Freeform 58"/>
              <p:cNvSpPr>
                <a:spLocks noEditPoints="1"/>
              </p:cNvSpPr>
              <p:nvPr/>
            </p:nvSpPr>
            <p:spPr bwMode="auto">
              <a:xfrm>
                <a:off x="5105701" y="7265312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9" name="Freeform 59"/>
              <p:cNvSpPr>
                <a:spLocks/>
              </p:cNvSpPr>
              <p:nvPr/>
            </p:nvSpPr>
            <p:spPr bwMode="auto">
              <a:xfrm>
                <a:off x="5265050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0" name="Freeform 60"/>
              <p:cNvSpPr>
                <a:spLocks noEditPoints="1"/>
              </p:cNvSpPr>
              <p:nvPr/>
            </p:nvSpPr>
            <p:spPr bwMode="auto">
              <a:xfrm>
                <a:off x="5261985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1" name="Freeform 61"/>
              <p:cNvSpPr>
                <a:spLocks/>
              </p:cNvSpPr>
              <p:nvPr/>
            </p:nvSpPr>
            <p:spPr bwMode="auto">
              <a:xfrm>
                <a:off x="5265050" y="6849636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2" name="Freeform 62"/>
              <p:cNvSpPr>
                <a:spLocks noEditPoints="1"/>
              </p:cNvSpPr>
              <p:nvPr/>
            </p:nvSpPr>
            <p:spPr bwMode="auto">
              <a:xfrm>
                <a:off x="5261985" y="6846006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3" name="Freeform 63"/>
              <p:cNvSpPr>
                <a:spLocks/>
              </p:cNvSpPr>
              <p:nvPr/>
            </p:nvSpPr>
            <p:spPr bwMode="auto">
              <a:xfrm>
                <a:off x="5265050" y="6757061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4" name="Freeform 64"/>
              <p:cNvSpPr>
                <a:spLocks noEditPoints="1"/>
              </p:cNvSpPr>
              <p:nvPr/>
            </p:nvSpPr>
            <p:spPr bwMode="auto">
              <a:xfrm>
                <a:off x="5261985" y="6753431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5" name="Freeform 65"/>
              <p:cNvSpPr>
                <a:spLocks/>
              </p:cNvSpPr>
              <p:nvPr/>
            </p:nvSpPr>
            <p:spPr bwMode="auto">
              <a:xfrm>
                <a:off x="5343190" y="7546662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6" name="Freeform 66"/>
              <p:cNvSpPr>
                <a:spLocks noEditPoints="1"/>
              </p:cNvSpPr>
              <p:nvPr/>
            </p:nvSpPr>
            <p:spPr bwMode="auto">
              <a:xfrm>
                <a:off x="5340127" y="7543034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7" name="Freeform 67"/>
              <p:cNvSpPr>
                <a:spLocks/>
              </p:cNvSpPr>
              <p:nvPr/>
            </p:nvSpPr>
            <p:spPr bwMode="auto">
              <a:xfrm>
                <a:off x="5370769" y="7361514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8" name="Freeform 68"/>
              <p:cNvSpPr>
                <a:spLocks noEditPoints="1"/>
              </p:cNvSpPr>
              <p:nvPr/>
            </p:nvSpPr>
            <p:spPr bwMode="auto">
              <a:xfrm>
                <a:off x="5367706" y="7357884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9" name="Freeform 69"/>
              <p:cNvSpPr>
                <a:spLocks/>
              </p:cNvSpPr>
              <p:nvPr/>
            </p:nvSpPr>
            <p:spPr bwMode="auto">
              <a:xfrm>
                <a:off x="5425928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0" name="Freeform 70"/>
              <p:cNvSpPr>
                <a:spLocks noEditPoints="1"/>
              </p:cNvSpPr>
              <p:nvPr/>
            </p:nvSpPr>
            <p:spPr bwMode="auto">
              <a:xfrm>
                <a:off x="5422864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1" name="Freeform 71"/>
              <p:cNvSpPr>
                <a:spLocks/>
              </p:cNvSpPr>
              <p:nvPr/>
            </p:nvSpPr>
            <p:spPr bwMode="auto">
              <a:xfrm>
                <a:off x="5425928" y="6920428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2" name="Freeform 72"/>
              <p:cNvSpPr>
                <a:spLocks noEditPoints="1"/>
              </p:cNvSpPr>
              <p:nvPr/>
            </p:nvSpPr>
            <p:spPr bwMode="auto">
              <a:xfrm>
                <a:off x="5422864" y="6916797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3" name="Freeform 73"/>
              <p:cNvSpPr>
                <a:spLocks/>
              </p:cNvSpPr>
              <p:nvPr/>
            </p:nvSpPr>
            <p:spPr bwMode="auto">
              <a:xfrm>
                <a:off x="5504068" y="6849636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4" name="Freeform 74"/>
              <p:cNvSpPr>
                <a:spLocks noEditPoints="1"/>
              </p:cNvSpPr>
              <p:nvPr/>
            </p:nvSpPr>
            <p:spPr bwMode="auto">
              <a:xfrm>
                <a:off x="5501005" y="6846006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5" name="Freeform 75"/>
              <p:cNvSpPr>
                <a:spLocks/>
              </p:cNvSpPr>
              <p:nvPr/>
            </p:nvSpPr>
            <p:spPr bwMode="auto">
              <a:xfrm>
                <a:off x="5536246" y="6947656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6" name="Freeform 76"/>
              <p:cNvSpPr>
                <a:spLocks noEditPoints="1"/>
              </p:cNvSpPr>
              <p:nvPr/>
            </p:nvSpPr>
            <p:spPr bwMode="auto">
              <a:xfrm>
                <a:off x="5533181" y="6944025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7" name="Freeform 77"/>
              <p:cNvSpPr>
                <a:spLocks/>
              </p:cNvSpPr>
              <p:nvPr/>
            </p:nvSpPr>
            <p:spPr bwMode="auto">
              <a:xfrm>
                <a:off x="5582210" y="6757061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8" name="Freeform 78"/>
              <p:cNvSpPr>
                <a:spLocks noEditPoints="1"/>
              </p:cNvSpPr>
              <p:nvPr/>
            </p:nvSpPr>
            <p:spPr bwMode="auto">
              <a:xfrm>
                <a:off x="5579145" y="6753431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9" name="Freeform 79"/>
              <p:cNvSpPr>
                <a:spLocks/>
              </p:cNvSpPr>
              <p:nvPr/>
            </p:nvSpPr>
            <p:spPr bwMode="auto">
              <a:xfrm>
                <a:off x="5582210" y="6430330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0" name="Freeform 80"/>
              <p:cNvSpPr>
                <a:spLocks noEditPoints="1"/>
              </p:cNvSpPr>
              <p:nvPr/>
            </p:nvSpPr>
            <p:spPr bwMode="auto">
              <a:xfrm>
                <a:off x="5579145" y="642670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1" name="Freeform 81"/>
              <p:cNvSpPr>
                <a:spLocks/>
              </p:cNvSpPr>
              <p:nvPr/>
            </p:nvSpPr>
            <p:spPr bwMode="auto">
              <a:xfrm>
                <a:off x="5651159" y="7486763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2" name="Freeform 82"/>
              <p:cNvSpPr>
                <a:spLocks noEditPoints="1"/>
              </p:cNvSpPr>
              <p:nvPr/>
            </p:nvSpPr>
            <p:spPr bwMode="auto">
              <a:xfrm>
                <a:off x="5648094" y="7483133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3" name="Freeform 83"/>
              <p:cNvSpPr>
                <a:spLocks/>
              </p:cNvSpPr>
              <p:nvPr/>
            </p:nvSpPr>
            <p:spPr bwMode="auto">
              <a:xfrm>
                <a:off x="5738493" y="7127358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4" name="Freeform 84"/>
              <p:cNvSpPr>
                <a:spLocks noEditPoints="1"/>
              </p:cNvSpPr>
              <p:nvPr/>
            </p:nvSpPr>
            <p:spPr bwMode="auto">
              <a:xfrm>
                <a:off x="5735429" y="7123726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5" name="Freeform 85"/>
              <p:cNvSpPr>
                <a:spLocks/>
              </p:cNvSpPr>
              <p:nvPr/>
            </p:nvSpPr>
            <p:spPr bwMode="auto">
              <a:xfrm>
                <a:off x="5816633" y="6849636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6" name="Freeform 86"/>
              <p:cNvSpPr>
                <a:spLocks noEditPoints="1"/>
              </p:cNvSpPr>
              <p:nvPr/>
            </p:nvSpPr>
            <p:spPr bwMode="auto">
              <a:xfrm>
                <a:off x="5813570" y="6846006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7" name="Freeform 87"/>
              <p:cNvSpPr>
                <a:spLocks/>
              </p:cNvSpPr>
              <p:nvPr/>
            </p:nvSpPr>
            <p:spPr bwMode="auto">
              <a:xfrm>
                <a:off x="5899372" y="7662549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8" name="Freeform 88"/>
              <p:cNvSpPr>
                <a:spLocks noEditPoints="1"/>
              </p:cNvSpPr>
              <p:nvPr/>
            </p:nvSpPr>
            <p:spPr bwMode="auto">
              <a:xfrm>
                <a:off x="5896307" y="765892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9" name="Freeform 89"/>
              <p:cNvSpPr>
                <a:spLocks/>
              </p:cNvSpPr>
              <p:nvPr/>
            </p:nvSpPr>
            <p:spPr bwMode="auto">
              <a:xfrm>
                <a:off x="5899372" y="7410525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0" name="Freeform 90"/>
              <p:cNvSpPr>
                <a:spLocks noEditPoints="1"/>
              </p:cNvSpPr>
              <p:nvPr/>
            </p:nvSpPr>
            <p:spPr bwMode="auto">
              <a:xfrm>
                <a:off x="5896307" y="7406895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1" name="Freeform 91"/>
              <p:cNvSpPr>
                <a:spLocks/>
              </p:cNvSpPr>
              <p:nvPr/>
            </p:nvSpPr>
            <p:spPr bwMode="auto">
              <a:xfrm>
                <a:off x="5899372" y="7410525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2" name="Freeform 92"/>
              <p:cNvSpPr>
                <a:spLocks noEditPoints="1"/>
              </p:cNvSpPr>
              <p:nvPr/>
            </p:nvSpPr>
            <p:spPr bwMode="auto">
              <a:xfrm>
                <a:off x="5896307" y="7406895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3" name="Freeform 93"/>
              <p:cNvSpPr>
                <a:spLocks/>
              </p:cNvSpPr>
              <p:nvPr/>
            </p:nvSpPr>
            <p:spPr bwMode="auto">
              <a:xfrm>
                <a:off x="5899372" y="6849636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4" name="Freeform 94"/>
              <p:cNvSpPr>
                <a:spLocks noEditPoints="1"/>
              </p:cNvSpPr>
              <p:nvPr/>
            </p:nvSpPr>
            <p:spPr bwMode="auto">
              <a:xfrm>
                <a:off x="5896307" y="6846006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5" name="Freeform 95"/>
              <p:cNvSpPr>
                <a:spLocks/>
              </p:cNvSpPr>
              <p:nvPr/>
            </p:nvSpPr>
            <p:spPr bwMode="auto">
              <a:xfrm>
                <a:off x="5899372" y="6571914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6" name="Freeform 96"/>
              <p:cNvSpPr>
                <a:spLocks noEditPoints="1"/>
              </p:cNvSpPr>
              <p:nvPr/>
            </p:nvSpPr>
            <p:spPr bwMode="auto">
              <a:xfrm>
                <a:off x="5896307" y="6568284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7" name="Freeform 97"/>
              <p:cNvSpPr>
                <a:spLocks/>
              </p:cNvSpPr>
              <p:nvPr/>
            </p:nvSpPr>
            <p:spPr bwMode="auto">
              <a:xfrm>
                <a:off x="5899372" y="6430330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8" name="Freeform 98"/>
              <p:cNvSpPr>
                <a:spLocks noEditPoints="1"/>
              </p:cNvSpPr>
              <p:nvPr/>
            </p:nvSpPr>
            <p:spPr bwMode="auto">
              <a:xfrm>
                <a:off x="5896307" y="6426700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9" name="Freeform 99"/>
              <p:cNvSpPr>
                <a:spLocks/>
              </p:cNvSpPr>
              <p:nvPr/>
            </p:nvSpPr>
            <p:spPr bwMode="auto">
              <a:xfrm>
                <a:off x="6211936" y="7475871"/>
                <a:ext cx="45966" cy="54455"/>
              </a:xfrm>
              <a:custGeom>
                <a:avLst/>
                <a:gdLst>
                  <a:gd name="T0" fmla="*/ 15 w 30"/>
                  <a:gd name="T1" fmla="*/ 1 h 30"/>
                  <a:gd name="T2" fmla="*/ 15 w 30"/>
                  <a:gd name="T3" fmla="*/ 0 h 30"/>
                  <a:gd name="T4" fmla="*/ 15 w 30"/>
                  <a:gd name="T5" fmla="*/ 1 h 30"/>
                  <a:gd name="T6" fmla="*/ 28 w 30"/>
                  <a:gd name="T7" fmla="*/ 30 h 30"/>
                  <a:gd name="T8" fmla="*/ 30 w 30"/>
                  <a:gd name="T9" fmla="*/ 30 h 30"/>
                  <a:gd name="T10" fmla="*/ 0 w 30"/>
                  <a:gd name="T11" fmla="*/ 30 h 30"/>
                  <a:gd name="T12" fmla="*/ 1 w 30"/>
                  <a:gd name="T13" fmla="*/ 30 h 30"/>
                  <a:gd name="T14" fmla="*/ 15 w 30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5" y="1"/>
                    </a:moveTo>
                    <a:lnTo>
                      <a:pt x="15" y="0"/>
                    </a:lnTo>
                    <a:lnTo>
                      <a:pt x="15" y="1"/>
                    </a:lnTo>
                    <a:lnTo>
                      <a:pt x="28" y="30"/>
                    </a:lnTo>
                    <a:lnTo>
                      <a:pt x="30" y="3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0" name="Freeform 100"/>
              <p:cNvSpPr>
                <a:spLocks noEditPoints="1"/>
              </p:cNvSpPr>
              <p:nvPr/>
            </p:nvSpPr>
            <p:spPr bwMode="auto">
              <a:xfrm>
                <a:off x="6208874" y="7472241"/>
                <a:ext cx="52094" cy="59901"/>
              </a:xfrm>
              <a:custGeom>
                <a:avLst/>
                <a:gdLst>
                  <a:gd name="T0" fmla="*/ 83 w 181"/>
                  <a:gd name="T1" fmla="*/ 15 h 178"/>
                  <a:gd name="T2" fmla="*/ 82 w 181"/>
                  <a:gd name="T3" fmla="*/ 18 h 178"/>
                  <a:gd name="T4" fmla="*/ 82 w 181"/>
                  <a:gd name="T5" fmla="*/ 10 h 178"/>
                  <a:gd name="T6" fmla="*/ 98 w 181"/>
                  <a:gd name="T7" fmla="*/ 10 h 178"/>
                  <a:gd name="T8" fmla="*/ 98 w 181"/>
                  <a:gd name="T9" fmla="*/ 18 h 178"/>
                  <a:gd name="T10" fmla="*/ 98 w 181"/>
                  <a:gd name="T11" fmla="*/ 15 h 178"/>
                  <a:gd name="T12" fmla="*/ 170 w 181"/>
                  <a:gd name="T13" fmla="*/ 167 h 178"/>
                  <a:gd name="T14" fmla="*/ 162 w 181"/>
                  <a:gd name="T15" fmla="*/ 162 h 178"/>
                  <a:gd name="T16" fmla="*/ 170 w 181"/>
                  <a:gd name="T17" fmla="*/ 162 h 178"/>
                  <a:gd name="T18" fmla="*/ 181 w 181"/>
                  <a:gd name="T19" fmla="*/ 162 h 178"/>
                  <a:gd name="T20" fmla="*/ 181 w 181"/>
                  <a:gd name="T21" fmla="*/ 178 h 178"/>
                  <a:gd name="T22" fmla="*/ 10 w 181"/>
                  <a:gd name="T23" fmla="*/ 178 h 178"/>
                  <a:gd name="T24" fmla="*/ 10 w 181"/>
                  <a:gd name="T25" fmla="*/ 162 h 178"/>
                  <a:gd name="T26" fmla="*/ 18 w 181"/>
                  <a:gd name="T27" fmla="*/ 162 h 178"/>
                  <a:gd name="T28" fmla="*/ 11 w 181"/>
                  <a:gd name="T29" fmla="*/ 167 h 178"/>
                  <a:gd name="T30" fmla="*/ 83 w 181"/>
                  <a:gd name="T31" fmla="*/ 15 h 178"/>
                  <a:gd name="T32" fmla="*/ 26 w 181"/>
                  <a:gd name="T33" fmla="*/ 174 h 178"/>
                  <a:gd name="T34" fmla="*/ 18 w 181"/>
                  <a:gd name="T35" fmla="*/ 178 h 178"/>
                  <a:gd name="T36" fmla="*/ 10 w 181"/>
                  <a:gd name="T37" fmla="*/ 178 h 178"/>
                  <a:gd name="T38" fmla="*/ 10 w 181"/>
                  <a:gd name="T39" fmla="*/ 162 h 178"/>
                  <a:gd name="T40" fmla="*/ 170 w 181"/>
                  <a:gd name="T41" fmla="*/ 162 h 178"/>
                  <a:gd name="T42" fmla="*/ 170 w 181"/>
                  <a:gd name="T43" fmla="*/ 178 h 178"/>
                  <a:gd name="T44" fmla="*/ 162 w 181"/>
                  <a:gd name="T45" fmla="*/ 178 h 178"/>
                  <a:gd name="T46" fmla="*/ 155 w 181"/>
                  <a:gd name="T47" fmla="*/ 174 h 178"/>
                  <a:gd name="T48" fmla="*/ 83 w 181"/>
                  <a:gd name="T49" fmla="*/ 22 h 178"/>
                  <a:gd name="T50" fmla="*/ 82 w 181"/>
                  <a:gd name="T51" fmla="*/ 18 h 178"/>
                  <a:gd name="T52" fmla="*/ 82 w 181"/>
                  <a:gd name="T53" fmla="*/ 10 h 178"/>
                  <a:gd name="T54" fmla="*/ 98 w 181"/>
                  <a:gd name="T55" fmla="*/ 10 h 178"/>
                  <a:gd name="T56" fmla="*/ 98 w 181"/>
                  <a:gd name="T57" fmla="*/ 18 h 178"/>
                  <a:gd name="T58" fmla="*/ 98 w 181"/>
                  <a:gd name="T59" fmla="*/ 22 h 178"/>
                  <a:gd name="T60" fmla="*/ 26 w 181"/>
                  <a:gd name="T61" fmla="*/ 17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178">
                    <a:moveTo>
                      <a:pt x="83" y="15"/>
                    </a:moveTo>
                    <a:lnTo>
                      <a:pt x="82" y="18"/>
                    </a:lnTo>
                    <a:lnTo>
                      <a:pt x="82" y="10"/>
                    </a:lnTo>
                    <a:cubicBezTo>
                      <a:pt x="82" y="0"/>
                      <a:pt x="98" y="0"/>
                      <a:pt x="98" y="10"/>
                    </a:cubicBezTo>
                    <a:lnTo>
                      <a:pt x="98" y="18"/>
                    </a:lnTo>
                    <a:lnTo>
                      <a:pt x="98" y="15"/>
                    </a:lnTo>
                    <a:lnTo>
                      <a:pt x="170" y="167"/>
                    </a:lnTo>
                    <a:lnTo>
                      <a:pt x="162" y="162"/>
                    </a:lnTo>
                    <a:lnTo>
                      <a:pt x="170" y="162"/>
                    </a:lnTo>
                    <a:lnTo>
                      <a:pt x="181" y="162"/>
                    </a:lnTo>
                    <a:lnTo>
                      <a:pt x="181" y="178"/>
                    </a:lnTo>
                    <a:lnTo>
                      <a:pt x="10" y="178"/>
                    </a:lnTo>
                    <a:cubicBezTo>
                      <a:pt x="0" y="178"/>
                      <a:pt x="0" y="162"/>
                      <a:pt x="10" y="162"/>
                    </a:cubicBezTo>
                    <a:lnTo>
                      <a:pt x="18" y="162"/>
                    </a:lnTo>
                    <a:lnTo>
                      <a:pt x="11" y="167"/>
                    </a:lnTo>
                    <a:lnTo>
                      <a:pt x="83" y="15"/>
                    </a:lnTo>
                    <a:close/>
                    <a:moveTo>
                      <a:pt x="26" y="174"/>
                    </a:moveTo>
                    <a:cubicBezTo>
                      <a:pt x="24" y="177"/>
                      <a:pt x="22" y="178"/>
                      <a:pt x="18" y="178"/>
                    </a:cubicBezTo>
                    <a:lnTo>
                      <a:pt x="10" y="178"/>
                    </a:lnTo>
                    <a:lnTo>
                      <a:pt x="10" y="162"/>
                    </a:lnTo>
                    <a:lnTo>
                      <a:pt x="170" y="162"/>
                    </a:lnTo>
                    <a:lnTo>
                      <a:pt x="170" y="178"/>
                    </a:lnTo>
                    <a:lnTo>
                      <a:pt x="162" y="178"/>
                    </a:lnTo>
                    <a:cubicBezTo>
                      <a:pt x="159" y="178"/>
                      <a:pt x="157" y="177"/>
                      <a:pt x="155" y="174"/>
                    </a:cubicBezTo>
                    <a:lnTo>
                      <a:pt x="83" y="22"/>
                    </a:lnTo>
                    <a:cubicBezTo>
                      <a:pt x="83" y="21"/>
                      <a:pt x="82" y="20"/>
                      <a:pt x="82" y="18"/>
                    </a:cubicBezTo>
                    <a:lnTo>
                      <a:pt x="82" y="10"/>
                    </a:lnTo>
                    <a:lnTo>
                      <a:pt x="98" y="10"/>
                    </a:lnTo>
                    <a:lnTo>
                      <a:pt x="98" y="18"/>
                    </a:lnTo>
                    <a:cubicBezTo>
                      <a:pt x="98" y="20"/>
                      <a:pt x="98" y="21"/>
                      <a:pt x="98" y="22"/>
                    </a:cubicBezTo>
                    <a:lnTo>
                      <a:pt x="26" y="17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1" name="Rectangle 103"/>
              <p:cNvSpPr>
                <a:spLocks noChangeArrowheads="1"/>
              </p:cNvSpPr>
              <p:nvPr/>
            </p:nvSpPr>
            <p:spPr bwMode="auto">
              <a:xfrm>
                <a:off x="4383778" y="6341710"/>
                <a:ext cx="660469" cy="301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R² = 0.3519</a:t>
                </a: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9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 = 0.0228</a:t>
                </a:r>
                <a:endParaRPr kumimoji="0" lang="fr-FR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2" name="Rectangle 104"/>
              <p:cNvSpPr>
                <a:spLocks noChangeArrowheads="1"/>
              </p:cNvSpPr>
              <p:nvPr/>
            </p:nvSpPr>
            <p:spPr bwMode="auto">
              <a:xfrm>
                <a:off x="4186592" y="7626675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3" name="Rectangle 106"/>
              <p:cNvSpPr>
                <a:spLocks noChangeArrowheads="1"/>
              </p:cNvSpPr>
              <p:nvPr/>
            </p:nvSpPr>
            <p:spPr bwMode="auto">
              <a:xfrm>
                <a:off x="4186592" y="7348954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4" name="Rectangle 108"/>
              <p:cNvSpPr>
                <a:spLocks noChangeArrowheads="1"/>
              </p:cNvSpPr>
              <p:nvPr/>
            </p:nvSpPr>
            <p:spPr bwMode="auto">
              <a:xfrm>
                <a:off x="4186592" y="7069417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5" name="Rectangle 110"/>
              <p:cNvSpPr>
                <a:spLocks noChangeArrowheads="1"/>
              </p:cNvSpPr>
              <p:nvPr/>
            </p:nvSpPr>
            <p:spPr bwMode="auto">
              <a:xfrm>
                <a:off x="4186592" y="6789880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6" name="Rectangle 112"/>
              <p:cNvSpPr>
                <a:spLocks noChangeArrowheads="1"/>
              </p:cNvSpPr>
              <p:nvPr/>
            </p:nvSpPr>
            <p:spPr bwMode="auto">
              <a:xfrm>
                <a:off x="4186592" y="6512159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7" name="Rectangle 114"/>
              <p:cNvSpPr>
                <a:spLocks noChangeArrowheads="1"/>
              </p:cNvSpPr>
              <p:nvPr/>
            </p:nvSpPr>
            <p:spPr bwMode="auto">
              <a:xfrm>
                <a:off x="4186592" y="6232621"/>
                <a:ext cx="88412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8" name="Rectangle 115"/>
              <p:cNvSpPr>
                <a:spLocks noChangeArrowheads="1"/>
              </p:cNvSpPr>
              <p:nvPr/>
            </p:nvSpPr>
            <p:spPr bwMode="auto">
              <a:xfrm>
                <a:off x="4299535" y="7757659"/>
                <a:ext cx="88413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9" name="Rectangle 116"/>
              <p:cNvSpPr>
                <a:spLocks noChangeArrowheads="1"/>
              </p:cNvSpPr>
              <p:nvPr/>
            </p:nvSpPr>
            <p:spPr bwMode="auto">
              <a:xfrm>
                <a:off x="4615164" y="7757659"/>
                <a:ext cx="88413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0" name="Rectangle 117"/>
              <p:cNvSpPr>
                <a:spLocks noChangeArrowheads="1"/>
              </p:cNvSpPr>
              <p:nvPr/>
            </p:nvSpPr>
            <p:spPr bwMode="auto">
              <a:xfrm>
                <a:off x="4930793" y="7757659"/>
                <a:ext cx="88413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1" name="Rectangle 118"/>
              <p:cNvSpPr>
                <a:spLocks noChangeArrowheads="1"/>
              </p:cNvSpPr>
              <p:nvPr/>
            </p:nvSpPr>
            <p:spPr bwMode="auto">
              <a:xfrm>
                <a:off x="5246424" y="7757659"/>
                <a:ext cx="88413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2" name="Rectangle 119"/>
              <p:cNvSpPr>
                <a:spLocks noChangeArrowheads="1"/>
              </p:cNvSpPr>
              <p:nvPr/>
            </p:nvSpPr>
            <p:spPr bwMode="auto">
              <a:xfrm>
                <a:off x="5562053" y="7757659"/>
                <a:ext cx="88413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3" name="Rectangle 120"/>
              <p:cNvSpPr>
                <a:spLocks noChangeArrowheads="1"/>
              </p:cNvSpPr>
              <p:nvPr/>
            </p:nvSpPr>
            <p:spPr bwMode="auto">
              <a:xfrm>
                <a:off x="5877681" y="7757659"/>
                <a:ext cx="88413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4" name="Rectangle 121"/>
              <p:cNvSpPr>
                <a:spLocks noChangeArrowheads="1"/>
              </p:cNvSpPr>
              <p:nvPr/>
            </p:nvSpPr>
            <p:spPr bwMode="auto">
              <a:xfrm>
                <a:off x="6193310" y="7757659"/>
                <a:ext cx="88413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5" name="Rectangle 122"/>
              <p:cNvSpPr>
                <a:spLocks noChangeArrowheads="1"/>
              </p:cNvSpPr>
              <p:nvPr/>
            </p:nvSpPr>
            <p:spPr bwMode="auto">
              <a:xfrm>
                <a:off x="6508939" y="7757659"/>
                <a:ext cx="88413" cy="192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6" name="Rectangle 107"/>
              <p:cNvSpPr>
                <a:spLocks noChangeArrowheads="1"/>
              </p:cNvSpPr>
              <p:nvPr/>
            </p:nvSpPr>
            <p:spPr bwMode="auto">
              <a:xfrm>
                <a:off x="4547602" y="7991035"/>
                <a:ext cx="179536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 </a:t>
                </a:r>
                <a:r>
                  <a:rPr lang="fr-FR" sz="1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Cadherin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Protein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fr-FR" sz="1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Level</a:t>
                </a: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(A.U.)</a:t>
                </a:r>
                <a:endPara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7" name="Rectangle 106"/>
              <p:cNvSpPr>
                <a:spLocks noChangeArrowheads="1"/>
              </p:cNvSpPr>
              <p:nvPr/>
            </p:nvSpPr>
            <p:spPr bwMode="auto">
              <a:xfrm rot="16200000">
                <a:off x="3350957" y="6883675"/>
                <a:ext cx="122790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PD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GFR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Protein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Level</a:t>
                </a:r>
                <a:endParaRPr lang="fr-FR" sz="1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(A.U.)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8" name="ZoneTexte 877"/>
              <p:cNvSpPr txBox="1"/>
              <p:nvPr/>
            </p:nvSpPr>
            <p:spPr>
              <a:xfrm>
                <a:off x="3619504" y="6028700"/>
                <a:ext cx="295639" cy="285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b="1" dirty="0" smtClean="0">
                    <a:latin typeface="Arial" pitchFamily="34" charset="0"/>
                    <a:cs typeface="Arial" pitchFamily="34" charset="0"/>
                  </a:rPr>
                  <a:t>F</a:t>
                </a:r>
              </a:p>
            </p:txBody>
          </p:sp>
        </p:grpSp>
        <p:grpSp>
          <p:nvGrpSpPr>
            <p:cNvPr id="8" name="Groupe 7"/>
            <p:cNvGrpSpPr/>
            <p:nvPr/>
          </p:nvGrpSpPr>
          <p:grpSpPr>
            <a:xfrm>
              <a:off x="2267663" y="1069537"/>
              <a:ext cx="1571408" cy="2548436"/>
              <a:chOff x="2267663" y="1069537"/>
              <a:chExt cx="1571408" cy="2548436"/>
            </a:xfrm>
          </p:grpSpPr>
          <p:sp>
            <p:nvSpPr>
              <p:cNvPr id="447" name="ZoneTexte 446"/>
              <p:cNvSpPr txBox="1"/>
              <p:nvPr/>
            </p:nvSpPr>
            <p:spPr>
              <a:xfrm>
                <a:off x="2267663" y="1069537"/>
                <a:ext cx="313111" cy="285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b="1" dirty="0" smtClean="0"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  <p:sp>
            <p:nvSpPr>
              <p:cNvPr id="437" name="ZoneTexte 436"/>
              <p:cNvSpPr txBox="1"/>
              <p:nvPr/>
            </p:nvSpPr>
            <p:spPr>
              <a:xfrm rot="18000000">
                <a:off x="2584910" y="3107748"/>
                <a:ext cx="711490" cy="2683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Loc</a:t>
                </a:r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 (20)</a:t>
                </a:r>
              </a:p>
            </p:txBody>
          </p:sp>
          <p:sp>
            <p:nvSpPr>
              <p:cNvPr id="438" name="ZoneTexte 437"/>
              <p:cNvSpPr txBox="1"/>
              <p:nvPr/>
            </p:nvSpPr>
            <p:spPr>
              <a:xfrm rot="18000000">
                <a:off x="2896787" y="3110626"/>
                <a:ext cx="720226" cy="2683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Met (19)</a:t>
                </a:r>
              </a:p>
            </p:txBody>
          </p:sp>
          <p:sp>
            <p:nvSpPr>
              <p:cNvPr id="439" name="ZoneTexte 438"/>
              <p:cNvSpPr txBox="1"/>
              <p:nvPr/>
            </p:nvSpPr>
            <p:spPr>
              <a:xfrm rot="18000000">
                <a:off x="3205174" y="3115807"/>
                <a:ext cx="735951" cy="2683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Rec</a:t>
                </a:r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 (11)</a:t>
                </a:r>
              </a:p>
            </p:txBody>
          </p:sp>
          <p:cxnSp>
            <p:nvCxnSpPr>
              <p:cNvPr id="885" name="Connecteur droit 884"/>
              <p:cNvCxnSpPr/>
              <p:nvPr/>
            </p:nvCxnSpPr>
            <p:spPr>
              <a:xfrm flipH="1">
                <a:off x="3685029" y="1730425"/>
                <a:ext cx="0" cy="94357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6" name="Connecteur droit 885"/>
              <p:cNvCxnSpPr/>
              <p:nvPr/>
            </p:nvCxnSpPr>
            <p:spPr>
              <a:xfrm flipH="1">
                <a:off x="3376946" y="1965177"/>
                <a:ext cx="0" cy="94357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7" name="Connecteur droit 886"/>
              <p:cNvCxnSpPr/>
              <p:nvPr/>
            </p:nvCxnSpPr>
            <p:spPr>
              <a:xfrm flipH="1">
                <a:off x="3068862" y="1966893"/>
                <a:ext cx="0" cy="9455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6" name="Rectangle 51"/>
              <p:cNvSpPr>
                <a:spLocks noChangeArrowheads="1"/>
              </p:cNvSpPr>
              <p:nvPr/>
            </p:nvSpPr>
            <p:spPr bwMode="auto">
              <a:xfrm>
                <a:off x="2914820" y="1268317"/>
                <a:ext cx="924251" cy="165573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8" name="Freeform 53"/>
              <p:cNvSpPr>
                <a:spLocks noEditPoints="1"/>
              </p:cNvSpPr>
              <p:nvPr/>
            </p:nvSpPr>
            <p:spPr bwMode="auto">
              <a:xfrm>
                <a:off x="2880221" y="1488029"/>
                <a:ext cx="33487" cy="1434741"/>
              </a:xfrm>
              <a:custGeom>
                <a:avLst/>
                <a:gdLst>
                  <a:gd name="T0" fmla="*/ 0 w 30"/>
                  <a:gd name="T1" fmla="*/ 1656 h 1662"/>
                  <a:gd name="T2" fmla="*/ 30 w 30"/>
                  <a:gd name="T3" fmla="*/ 1656 h 1662"/>
                  <a:gd name="T4" fmla="*/ 30 w 30"/>
                  <a:gd name="T5" fmla="*/ 1662 h 1662"/>
                  <a:gd name="T6" fmla="*/ 0 w 30"/>
                  <a:gd name="T7" fmla="*/ 1662 h 1662"/>
                  <a:gd name="T8" fmla="*/ 0 w 30"/>
                  <a:gd name="T9" fmla="*/ 1656 h 1662"/>
                  <a:gd name="T10" fmla="*/ 0 w 30"/>
                  <a:gd name="T11" fmla="*/ 1380 h 1662"/>
                  <a:gd name="T12" fmla="*/ 30 w 30"/>
                  <a:gd name="T13" fmla="*/ 1380 h 1662"/>
                  <a:gd name="T14" fmla="*/ 30 w 30"/>
                  <a:gd name="T15" fmla="*/ 1386 h 1662"/>
                  <a:gd name="T16" fmla="*/ 0 w 30"/>
                  <a:gd name="T17" fmla="*/ 1386 h 1662"/>
                  <a:gd name="T18" fmla="*/ 0 w 30"/>
                  <a:gd name="T19" fmla="*/ 1380 h 1662"/>
                  <a:gd name="T20" fmla="*/ 0 w 30"/>
                  <a:gd name="T21" fmla="*/ 1104 h 1662"/>
                  <a:gd name="T22" fmla="*/ 30 w 30"/>
                  <a:gd name="T23" fmla="*/ 1104 h 1662"/>
                  <a:gd name="T24" fmla="*/ 30 w 30"/>
                  <a:gd name="T25" fmla="*/ 1110 h 1662"/>
                  <a:gd name="T26" fmla="*/ 0 w 30"/>
                  <a:gd name="T27" fmla="*/ 1110 h 1662"/>
                  <a:gd name="T28" fmla="*/ 0 w 30"/>
                  <a:gd name="T29" fmla="*/ 1104 h 1662"/>
                  <a:gd name="T30" fmla="*/ 0 w 30"/>
                  <a:gd name="T31" fmla="*/ 828 h 1662"/>
                  <a:gd name="T32" fmla="*/ 30 w 30"/>
                  <a:gd name="T33" fmla="*/ 828 h 1662"/>
                  <a:gd name="T34" fmla="*/ 30 w 30"/>
                  <a:gd name="T35" fmla="*/ 834 h 1662"/>
                  <a:gd name="T36" fmla="*/ 0 w 30"/>
                  <a:gd name="T37" fmla="*/ 834 h 1662"/>
                  <a:gd name="T38" fmla="*/ 0 w 30"/>
                  <a:gd name="T39" fmla="*/ 828 h 1662"/>
                  <a:gd name="T40" fmla="*/ 0 w 30"/>
                  <a:gd name="T41" fmla="*/ 552 h 1662"/>
                  <a:gd name="T42" fmla="*/ 30 w 30"/>
                  <a:gd name="T43" fmla="*/ 552 h 1662"/>
                  <a:gd name="T44" fmla="*/ 30 w 30"/>
                  <a:gd name="T45" fmla="*/ 558 h 1662"/>
                  <a:gd name="T46" fmla="*/ 0 w 30"/>
                  <a:gd name="T47" fmla="*/ 558 h 1662"/>
                  <a:gd name="T48" fmla="*/ 0 w 30"/>
                  <a:gd name="T49" fmla="*/ 552 h 1662"/>
                  <a:gd name="T50" fmla="*/ 0 w 30"/>
                  <a:gd name="T51" fmla="*/ 276 h 1662"/>
                  <a:gd name="T52" fmla="*/ 30 w 30"/>
                  <a:gd name="T53" fmla="*/ 276 h 1662"/>
                  <a:gd name="T54" fmla="*/ 30 w 30"/>
                  <a:gd name="T55" fmla="*/ 282 h 1662"/>
                  <a:gd name="T56" fmla="*/ 0 w 30"/>
                  <a:gd name="T57" fmla="*/ 282 h 1662"/>
                  <a:gd name="T58" fmla="*/ 0 w 30"/>
                  <a:gd name="T59" fmla="*/ 276 h 1662"/>
                  <a:gd name="T60" fmla="*/ 0 w 30"/>
                  <a:gd name="T61" fmla="*/ 0 h 1662"/>
                  <a:gd name="T62" fmla="*/ 30 w 30"/>
                  <a:gd name="T63" fmla="*/ 0 h 1662"/>
                  <a:gd name="T64" fmla="*/ 30 w 30"/>
                  <a:gd name="T65" fmla="*/ 6 h 1662"/>
                  <a:gd name="T66" fmla="*/ 0 w 30"/>
                  <a:gd name="T67" fmla="*/ 6 h 1662"/>
                  <a:gd name="T68" fmla="*/ 0 w 30"/>
                  <a:gd name="T69" fmla="*/ 0 h 1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" h="1662">
                    <a:moveTo>
                      <a:pt x="0" y="1656"/>
                    </a:moveTo>
                    <a:lnTo>
                      <a:pt x="30" y="1656"/>
                    </a:lnTo>
                    <a:lnTo>
                      <a:pt x="30" y="1662"/>
                    </a:lnTo>
                    <a:lnTo>
                      <a:pt x="0" y="1662"/>
                    </a:lnTo>
                    <a:lnTo>
                      <a:pt x="0" y="1656"/>
                    </a:lnTo>
                    <a:close/>
                    <a:moveTo>
                      <a:pt x="0" y="1380"/>
                    </a:moveTo>
                    <a:lnTo>
                      <a:pt x="30" y="1380"/>
                    </a:lnTo>
                    <a:lnTo>
                      <a:pt x="30" y="1386"/>
                    </a:lnTo>
                    <a:lnTo>
                      <a:pt x="0" y="1386"/>
                    </a:lnTo>
                    <a:lnTo>
                      <a:pt x="0" y="1380"/>
                    </a:lnTo>
                    <a:close/>
                    <a:moveTo>
                      <a:pt x="0" y="1104"/>
                    </a:moveTo>
                    <a:lnTo>
                      <a:pt x="30" y="1104"/>
                    </a:lnTo>
                    <a:lnTo>
                      <a:pt x="30" y="1110"/>
                    </a:lnTo>
                    <a:lnTo>
                      <a:pt x="0" y="1110"/>
                    </a:lnTo>
                    <a:lnTo>
                      <a:pt x="0" y="1104"/>
                    </a:lnTo>
                    <a:close/>
                    <a:moveTo>
                      <a:pt x="0" y="828"/>
                    </a:moveTo>
                    <a:lnTo>
                      <a:pt x="30" y="828"/>
                    </a:lnTo>
                    <a:lnTo>
                      <a:pt x="30" y="834"/>
                    </a:lnTo>
                    <a:lnTo>
                      <a:pt x="0" y="834"/>
                    </a:lnTo>
                    <a:lnTo>
                      <a:pt x="0" y="828"/>
                    </a:lnTo>
                    <a:close/>
                    <a:moveTo>
                      <a:pt x="0" y="552"/>
                    </a:moveTo>
                    <a:lnTo>
                      <a:pt x="30" y="552"/>
                    </a:lnTo>
                    <a:lnTo>
                      <a:pt x="30" y="558"/>
                    </a:lnTo>
                    <a:lnTo>
                      <a:pt x="0" y="558"/>
                    </a:lnTo>
                    <a:lnTo>
                      <a:pt x="0" y="552"/>
                    </a:lnTo>
                    <a:close/>
                    <a:moveTo>
                      <a:pt x="0" y="276"/>
                    </a:moveTo>
                    <a:lnTo>
                      <a:pt x="30" y="276"/>
                    </a:lnTo>
                    <a:lnTo>
                      <a:pt x="30" y="282"/>
                    </a:lnTo>
                    <a:lnTo>
                      <a:pt x="0" y="282"/>
                    </a:lnTo>
                    <a:lnTo>
                      <a:pt x="0" y="276"/>
                    </a:lnTo>
                    <a:close/>
                    <a:moveTo>
                      <a:pt x="0" y="0"/>
                    </a:moveTo>
                    <a:lnTo>
                      <a:pt x="30" y="0"/>
                    </a:lnTo>
                    <a:lnTo>
                      <a:pt x="30" y="6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68686"/>
              </a:solidFill>
              <a:ln w="6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0" name="Rectangle 55"/>
              <p:cNvSpPr>
                <a:spLocks noChangeArrowheads="1"/>
              </p:cNvSpPr>
              <p:nvPr/>
            </p:nvSpPr>
            <p:spPr bwMode="auto">
              <a:xfrm>
                <a:off x="2965051" y="2604227"/>
                <a:ext cx="207622" cy="315954"/>
              </a:xfrm>
              <a:prstGeom prst="rect">
                <a:avLst/>
              </a:prstGeom>
              <a:solidFill>
                <a:srgbClr val="F9F9F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1" name="Freeform 56"/>
              <p:cNvSpPr>
                <a:spLocks noEditPoints="1"/>
              </p:cNvSpPr>
              <p:nvPr/>
            </p:nvSpPr>
            <p:spPr bwMode="auto">
              <a:xfrm>
                <a:off x="2961703" y="2601637"/>
                <a:ext cx="214319" cy="321134"/>
              </a:xfrm>
              <a:custGeom>
                <a:avLst/>
                <a:gdLst>
                  <a:gd name="T0" fmla="*/ 0 w 512"/>
                  <a:gd name="T1" fmla="*/ 8 h 992"/>
                  <a:gd name="T2" fmla="*/ 8 w 512"/>
                  <a:gd name="T3" fmla="*/ 0 h 992"/>
                  <a:gd name="T4" fmla="*/ 504 w 512"/>
                  <a:gd name="T5" fmla="*/ 0 h 992"/>
                  <a:gd name="T6" fmla="*/ 512 w 512"/>
                  <a:gd name="T7" fmla="*/ 8 h 992"/>
                  <a:gd name="T8" fmla="*/ 512 w 512"/>
                  <a:gd name="T9" fmla="*/ 984 h 992"/>
                  <a:gd name="T10" fmla="*/ 504 w 512"/>
                  <a:gd name="T11" fmla="*/ 992 h 992"/>
                  <a:gd name="T12" fmla="*/ 8 w 512"/>
                  <a:gd name="T13" fmla="*/ 992 h 992"/>
                  <a:gd name="T14" fmla="*/ 0 w 512"/>
                  <a:gd name="T15" fmla="*/ 984 h 992"/>
                  <a:gd name="T16" fmla="*/ 0 w 512"/>
                  <a:gd name="T17" fmla="*/ 8 h 992"/>
                  <a:gd name="T18" fmla="*/ 16 w 512"/>
                  <a:gd name="T19" fmla="*/ 984 h 992"/>
                  <a:gd name="T20" fmla="*/ 8 w 512"/>
                  <a:gd name="T21" fmla="*/ 976 h 992"/>
                  <a:gd name="T22" fmla="*/ 504 w 512"/>
                  <a:gd name="T23" fmla="*/ 976 h 992"/>
                  <a:gd name="T24" fmla="*/ 496 w 512"/>
                  <a:gd name="T25" fmla="*/ 984 h 992"/>
                  <a:gd name="T26" fmla="*/ 496 w 512"/>
                  <a:gd name="T27" fmla="*/ 8 h 992"/>
                  <a:gd name="T28" fmla="*/ 504 w 512"/>
                  <a:gd name="T29" fmla="*/ 16 h 992"/>
                  <a:gd name="T30" fmla="*/ 8 w 512"/>
                  <a:gd name="T31" fmla="*/ 16 h 992"/>
                  <a:gd name="T32" fmla="*/ 16 w 512"/>
                  <a:gd name="T33" fmla="*/ 8 h 992"/>
                  <a:gd name="T34" fmla="*/ 16 w 512"/>
                  <a:gd name="T35" fmla="*/ 984 h 9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12" h="992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504" y="0"/>
                    </a:lnTo>
                    <a:cubicBezTo>
                      <a:pt x="509" y="0"/>
                      <a:pt x="512" y="4"/>
                      <a:pt x="512" y="8"/>
                    </a:cubicBezTo>
                    <a:lnTo>
                      <a:pt x="512" y="984"/>
                    </a:lnTo>
                    <a:cubicBezTo>
                      <a:pt x="512" y="989"/>
                      <a:pt x="509" y="992"/>
                      <a:pt x="504" y="992"/>
                    </a:cubicBezTo>
                    <a:lnTo>
                      <a:pt x="8" y="992"/>
                    </a:lnTo>
                    <a:cubicBezTo>
                      <a:pt x="4" y="992"/>
                      <a:pt x="0" y="989"/>
                      <a:pt x="0" y="984"/>
                    </a:cubicBezTo>
                    <a:lnTo>
                      <a:pt x="0" y="8"/>
                    </a:lnTo>
                    <a:close/>
                    <a:moveTo>
                      <a:pt x="16" y="984"/>
                    </a:moveTo>
                    <a:lnTo>
                      <a:pt x="8" y="976"/>
                    </a:lnTo>
                    <a:lnTo>
                      <a:pt x="504" y="976"/>
                    </a:lnTo>
                    <a:lnTo>
                      <a:pt x="496" y="984"/>
                    </a:lnTo>
                    <a:lnTo>
                      <a:pt x="496" y="8"/>
                    </a:lnTo>
                    <a:lnTo>
                      <a:pt x="504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984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2" name="Rectangle 57"/>
              <p:cNvSpPr>
                <a:spLocks noChangeArrowheads="1"/>
              </p:cNvSpPr>
              <p:nvPr/>
            </p:nvSpPr>
            <p:spPr bwMode="auto">
              <a:xfrm>
                <a:off x="3273136" y="2350427"/>
                <a:ext cx="207622" cy="450622"/>
              </a:xfrm>
              <a:prstGeom prst="rect">
                <a:avLst/>
              </a:prstGeom>
              <a:solidFill>
                <a:srgbClr val="F9F9F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3" name="Freeform 58"/>
              <p:cNvSpPr>
                <a:spLocks noEditPoints="1"/>
              </p:cNvSpPr>
              <p:nvPr/>
            </p:nvSpPr>
            <p:spPr bwMode="auto">
              <a:xfrm>
                <a:off x="3269786" y="2347839"/>
                <a:ext cx="214319" cy="455803"/>
              </a:xfrm>
              <a:custGeom>
                <a:avLst/>
                <a:gdLst>
                  <a:gd name="T0" fmla="*/ 0 w 512"/>
                  <a:gd name="T1" fmla="*/ 8 h 1408"/>
                  <a:gd name="T2" fmla="*/ 8 w 512"/>
                  <a:gd name="T3" fmla="*/ 0 h 1408"/>
                  <a:gd name="T4" fmla="*/ 504 w 512"/>
                  <a:gd name="T5" fmla="*/ 0 h 1408"/>
                  <a:gd name="T6" fmla="*/ 512 w 512"/>
                  <a:gd name="T7" fmla="*/ 8 h 1408"/>
                  <a:gd name="T8" fmla="*/ 512 w 512"/>
                  <a:gd name="T9" fmla="*/ 1400 h 1408"/>
                  <a:gd name="T10" fmla="*/ 504 w 512"/>
                  <a:gd name="T11" fmla="*/ 1408 h 1408"/>
                  <a:gd name="T12" fmla="*/ 8 w 512"/>
                  <a:gd name="T13" fmla="*/ 1408 h 1408"/>
                  <a:gd name="T14" fmla="*/ 0 w 512"/>
                  <a:gd name="T15" fmla="*/ 1400 h 1408"/>
                  <a:gd name="T16" fmla="*/ 0 w 512"/>
                  <a:gd name="T17" fmla="*/ 8 h 1408"/>
                  <a:gd name="T18" fmla="*/ 16 w 512"/>
                  <a:gd name="T19" fmla="*/ 1400 h 1408"/>
                  <a:gd name="T20" fmla="*/ 8 w 512"/>
                  <a:gd name="T21" fmla="*/ 1392 h 1408"/>
                  <a:gd name="T22" fmla="*/ 504 w 512"/>
                  <a:gd name="T23" fmla="*/ 1392 h 1408"/>
                  <a:gd name="T24" fmla="*/ 496 w 512"/>
                  <a:gd name="T25" fmla="*/ 1400 h 1408"/>
                  <a:gd name="T26" fmla="*/ 496 w 512"/>
                  <a:gd name="T27" fmla="*/ 8 h 1408"/>
                  <a:gd name="T28" fmla="*/ 504 w 512"/>
                  <a:gd name="T29" fmla="*/ 16 h 1408"/>
                  <a:gd name="T30" fmla="*/ 8 w 512"/>
                  <a:gd name="T31" fmla="*/ 16 h 1408"/>
                  <a:gd name="T32" fmla="*/ 16 w 512"/>
                  <a:gd name="T33" fmla="*/ 8 h 1408"/>
                  <a:gd name="T34" fmla="*/ 16 w 512"/>
                  <a:gd name="T35" fmla="*/ 1400 h 1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12" h="1408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504" y="0"/>
                    </a:lnTo>
                    <a:cubicBezTo>
                      <a:pt x="509" y="0"/>
                      <a:pt x="512" y="4"/>
                      <a:pt x="512" y="8"/>
                    </a:cubicBezTo>
                    <a:lnTo>
                      <a:pt x="512" y="1400"/>
                    </a:lnTo>
                    <a:cubicBezTo>
                      <a:pt x="512" y="1405"/>
                      <a:pt x="509" y="1408"/>
                      <a:pt x="504" y="1408"/>
                    </a:cubicBezTo>
                    <a:lnTo>
                      <a:pt x="8" y="1408"/>
                    </a:lnTo>
                    <a:cubicBezTo>
                      <a:pt x="4" y="1408"/>
                      <a:pt x="0" y="1405"/>
                      <a:pt x="0" y="1400"/>
                    </a:cubicBezTo>
                    <a:lnTo>
                      <a:pt x="0" y="8"/>
                    </a:lnTo>
                    <a:close/>
                    <a:moveTo>
                      <a:pt x="16" y="1400"/>
                    </a:moveTo>
                    <a:lnTo>
                      <a:pt x="8" y="1392"/>
                    </a:lnTo>
                    <a:lnTo>
                      <a:pt x="504" y="1392"/>
                    </a:lnTo>
                    <a:lnTo>
                      <a:pt x="496" y="1400"/>
                    </a:lnTo>
                    <a:lnTo>
                      <a:pt x="496" y="8"/>
                    </a:lnTo>
                    <a:lnTo>
                      <a:pt x="504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1400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4" name="Rectangle 59"/>
              <p:cNvSpPr>
                <a:spLocks noChangeArrowheads="1"/>
              </p:cNvSpPr>
              <p:nvPr/>
            </p:nvSpPr>
            <p:spPr bwMode="auto">
              <a:xfrm>
                <a:off x="3581218" y="2029294"/>
                <a:ext cx="207622" cy="393648"/>
              </a:xfrm>
              <a:prstGeom prst="rect">
                <a:avLst/>
              </a:prstGeom>
              <a:solidFill>
                <a:srgbClr val="F9F9F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5" name="Freeform 60"/>
              <p:cNvSpPr>
                <a:spLocks noEditPoints="1"/>
              </p:cNvSpPr>
              <p:nvPr/>
            </p:nvSpPr>
            <p:spPr bwMode="auto">
              <a:xfrm>
                <a:off x="3577870" y="2026705"/>
                <a:ext cx="214319" cy="398828"/>
              </a:xfrm>
              <a:custGeom>
                <a:avLst/>
                <a:gdLst>
                  <a:gd name="T0" fmla="*/ 0 w 512"/>
                  <a:gd name="T1" fmla="*/ 8 h 1232"/>
                  <a:gd name="T2" fmla="*/ 8 w 512"/>
                  <a:gd name="T3" fmla="*/ 0 h 1232"/>
                  <a:gd name="T4" fmla="*/ 504 w 512"/>
                  <a:gd name="T5" fmla="*/ 0 h 1232"/>
                  <a:gd name="T6" fmla="*/ 512 w 512"/>
                  <a:gd name="T7" fmla="*/ 8 h 1232"/>
                  <a:gd name="T8" fmla="*/ 512 w 512"/>
                  <a:gd name="T9" fmla="*/ 1224 h 1232"/>
                  <a:gd name="T10" fmla="*/ 504 w 512"/>
                  <a:gd name="T11" fmla="*/ 1232 h 1232"/>
                  <a:gd name="T12" fmla="*/ 8 w 512"/>
                  <a:gd name="T13" fmla="*/ 1232 h 1232"/>
                  <a:gd name="T14" fmla="*/ 0 w 512"/>
                  <a:gd name="T15" fmla="*/ 1224 h 1232"/>
                  <a:gd name="T16" fmla="*/ 0 w 512"/>
                  <a:gd name="T17" fmla="*/ 8 h 1232"/>
                  <a:gd name="T18" fmla="*/ 16 w 512"/>
                  <a:gd name="T19" fmla="*/ 1224 h 1232"/>
                  <a:gd name="T20" fmla="*/ 8 w 512"/>
                  <a:gd name="T21" fmla="*/ 1216 h 1232"/>
                  <a:gd name="T22" fmla="*/ 504 w 512"/>
                  <a:gd name="T23" fmla="*/ 1216 h 1232"/>
                  <a:gd name="T24" fmla="*/ 496 w 512"/>
                  <a:gd name="T25" fmla="*/ 1224 h 1232"/>
                  <a:gd name="T26" fmla="*/ 496 w 512"/>
                  <a:gd name="T27" fmla="*/ 8 h 1232"/>
                  <a:gd name="T28" fmla="*/ 504 w 512"/>
                  <a:gd name="T29" fmla="*/ 16 h 1232"/>
                  <a:gd name="T30" fmla="*/ 8 w 512"/>
                  <a:gd name="T31" fmla="*/ 16 h 1232"/>
                  <a:gd name="T32" fmla="*/ 16 w 512"/>
                  <a:gd name="T33" fmla="*/ 8 h 1232"/>
                  <a:gd name="T34" fmla="*/ 16 w 512"/>
                  <a:gd name="T35" fmla="*/ 1224 h 1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12" h="1232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504" y="0"/>
                    </a:lnTo>
                    <a:cubicBezTo>
                      <a:pt x="509" y="0"/>
                      <a:pt x="512" y="4"/>
                      <a:pt x="512" y="8"/>
                    </a:cubicBezTo>
                    <a:lnTo>
                      <a:pt x="512" y="1224"/>
                    </a:lnTo>
                    <a:cubicBezTo>
                      <a:pt x="512" y="1229"/>
                      <a:pt x="509" y="1232"/>
                      <a:pt x="504" y="1232"/>
                    </a:cubicBezTo>
                    <a:lnTo>
                      <a:pt x="8" y="1232"/>
                    </a:lnTo>
                    <a:cubicBezTo>
                      <a:pt x="4" y="1232"/>
                      <a:pt x="0" y="1229"/>
                      <a:pt x="0" y="1224"/>
                    </a:cubicBezTo>
                    <a:lnTo>
                      <a:pt x="0" y="8"/>
                    </a:lnTo>
                    <a:close/>
                    <a:moveTo>
                      <a:pt x="16" y="1224"/>
                    </a:moveTo>
                    <a:lnTo>
                      <a:pt x="8" y="1216"/>
                    </a:lnTo>
                    <a:lnTo>
                      <a:pt x="504" y="1216"/>
                    </a:lnTo>
                    <a:lnTo>
                      <a:pt x="496" y="1224"/>
                    </a:lnTo>
                    <a:lnTo>
                      <a:pt x="496" y="8"/>
                    </a:lnTo>
                    <a:lnTo>
                      <a:pt x="504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1224"/>
                    </a:lnTo>
                    <a:close/>
                  </a:path>
                </a:pathLst>
              </a:custGeom>
              <a:solidFill>
                <a:srgbClr val="000000"/>
              </a:solidFill>
              <a:ln w="6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6" name="Rectangle 61"/>
              <p:cNvSpPr>
                <a:spLocks noChangeArrowheads="1"/>
              </p:cNvSpPr>
              <p:nvPr/>
            </p:nvSpPr>
            <p:spPr bwMode="auto">
              <a:xfrm>
                <a:off x="3043549" y="2915000"/>
                <a:ext cx="50626" cy="0"/>
              </a:xfrm>
              <a:prstGeom prst="rect">
                <a:avLst/>
              </a:prstGeom>
              <a:solidFill>
                <a:srgbClr val="C0504D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9" name="Freeform 64"/>
              <p:cNvSpPr>
                <a:spLocks noEditPoints="1"/>
              </p:cNvSpPr>
              <p:nvPr/>
            </p:nvSpPr>
            <p:spPr bwMode="auto">
              <a:xfrm>
                <a:off x="3351632" y="2912412"/>
                <a:ext cx="50626" cy="0"/>
              </a:xfrm>
              <a:custGeom>
                <a:avLst/>
                <a:gdLst>
                  <a:gd name="T0" fmla="*/ 0 w 160"/>
                  <a:gd name="T1" fmla="*/ 8 h 48"/>
                  <a:gd name="T2" fmla="*/ 8 w 160"/>
                  <a:gd name="T3" fmla="*/ 0 h 48"/>
                  <a:gd name="T4" fmla="*/ 152 w 160"/>
                  <a:gd name="T5" fmla="*/ 0 h 48"/>
                  <a:gd name="T6" fmla="*/ 160 w 160"/>
                  <a:gd name="T7" fmla="*/ 8 h 48"/>
                  <a:gd name="T8" fmla="*/ 160 w 160"/>
                  <a:gd name="T9" fmla="*/ 40 h 48"/>
                  <a:gd name="T10" fmla="*/ 152 w 160"/>
                  <a:gd name="T11" fmla="*/ 48 h 48"/>
                  <a:gd name="T12" fmla="*/ 8 w 160"/>
                  <a:gd name="T13" fmla="*/ 48 h 48"/>
                  <a:gd name="T14" fmla="*/ 0 w 160"/>
                  <a:gd name="T15" fmla="*/ 40 h 48"/>
                  <a:gd name="T16" fmla="*/ 0 w 160"/>
                  <a:gd name="T17" fmla="*/ 8 h 48"/>
                  <a:gd name="T18" fmla="*/ 16 w 160"/>
                  <a:gd name="T19" fmla="*/ 40 h 48"/>
                  <a:gd name="T20" fmla="*/ 8 w 160"/>
                  <a:gd name="T21" fmla="*/ 32 h 48"/>
                  <a:gd name="T22" fmla="*/ 152 w 160"/>
                  <a:gd name="T23" fmla="*/ 32 h 48"/>
                  <a:gd name="T24" fmla="*/ 144 w 160"/>
                  <a:gd name="T25" fmla="*/ 40 h 48"/>
                  <a:gd name="T26" fmla="*/ 144 w 160"/>
                  <a:gd name="T27" fmla="*/ 8 h 48"/>
                  <a:gd name="T28" fmla="*/ 152 w 160"/>
                  <a:gd name="T29" fmla="*/ 16 h 48"/>
                  <a:gd name="T30" fmla="*/ 8 w 160"/>
                  <a:gd name="T31" fmla="*/ 16 h 48"/>
                  <a:gd name="T32" fmla="*/ 16 w 160"/>
                  <a:gd name="T33" fmla="*/ 8 h 48"/>
                  <a:gd name="T34" fmla="*/ 16 w 160"/>
                  <a:gd name="T35" fmla="*/ 4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0" h="48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152" y="0"/>
                    </a:lnTo>
                    <a:cubicBezTo>
                      <a:pt x="157" y="0"/>
                      <a:pt x="160" y="4"/>
                      <a:pt x="160" y="8"/>
                    </a:cubicBezTo>
                    <a:lnTo>
                      <a:pt x="160" y="40"/>
                    </a:lnTo>
                    <a:cubicBezTo>
                      <a:pt x="160" y="45"/>
                      <a:pt x="157" y="48"/>
                      <a:pt x="152" y="48"/>
                    </a:cubicBezTo>
                    <a:lnTo>
                      <a:pt x="8" y="48"/>
                    </a:lnTo>
                    <a:cubicBezTo>
                      <a:pt x="4" y="48"/>
                      <a:pt x="0" y="45"/>
                      <a:pt x="0" y="40"/>
                    </a:cubicBezTo>
                    <a:lnTo>
                      <a:pt x="0" y="8"/>
                    </a:lnTo>
                    <a:close/>
                    <a:moveTo>
                      <a:pt x="16" y="40"/>
                    </a:moveTo>
                    <a:lnTo>
                      <a:pt x="8" y="32"/>
                    </a:lnTo>
                    <a:lnTo>
                      <a:pt x="152" y="32"/>
                    </a:lnTo>
                    <a:lnTo>
                      <a:pt x="144" y="40"/>
                    </a:lnTo>
                    <a:lnTo>
                      <a:pt x="144" y="8"/>
                    </a:lnTo>
                    <a:lnTo>
                      <a:pt x="152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40"/>
                    </a:lnTo>
                    <a:close/>
                  </a:path>
                </a:pathLst>
              </a:custGeom>
              <a:solidFill>
                <a:srgbClr val="BE4B48"/>
              </a:solidFill>
              <a:ln w="1905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0" name="Rectangle 65"/>
              <p:cNvSpPr>
                <a:spLocks noChangeArrowheads="1"/>
              </p:cNvSpPr>
              <p:nvPr/>
            </p:nvSpPr>
            <p:spPr bwMode="auto">
              <a:xfrm>
                <a:off x="3659716" y="2676742"/>
                <a:ext cx="50626" cy="0"/>
              </a:xfrm>
              <a:prstGeom prst="rect">
                <a:avLst/>
              </a:prstGeom>
              <a:solidFill>
                <a:srgbClr val="C0504D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2" name="Rectangle 67"/>
              <p:cNvSpPr>
                <a:spLocks noChangeArrowheads="1"/>
              </p:cNvSpPr>
              <p:nvPr/>
            </p:nvSpPr>
            <p:spPr bwMode="auto">
              <a:xfrm>
                <a:off x="2992923" y="2785512"/>
                <a:ext cx="151879" cy="0"/>
              </a:xfrm>
              <a:prstGeom prst="rect">
                <a:avLst/>
              </a:prstGeom>
              <a:solidFill>
                <a:srgbClr val="9BBB59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40" name="Rectangle 69"/>
              <p:cNvSpPr>
                <a:spLocks noChangeArrowheads="1"/>
              </p:cNvSpPr>
              <p:nvPr/>
            </p:nvSpPr>
            <p:spPr bwMode="auto">
              <a:xfrm>
                <a:off x="3301006" y="2428121"/>
                <a:ext cx="151879" cy="0"/>
              </a:xfrm>
              <a:prstGeom prst="rect">
                <a:avLst/>
              </a:prstGeom>
              <a:solidFill>
                <a:srgbClr val="9BBB59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44" name="Rectangle 71"/>
              <p:cNvSpPr>
                <a:spLocks noChangeArrowheads="1"/>
              </p:cNvSpPr>
              <p:nvPr/>
            </p:nvSpPr>
            <p:spPr bwMode="auto">
              <a:xfrm>
                <a:off x="3609090" y="2189861"/>
                <a:ext cx="151879" cy="0"/>
              </a:xfrm>
              <a:prstGeom prst="rect">
                <a:avLst/>
              </a:prstGeom>
              <a:solidFill>
                <a:srgbClr val="9BBB59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48" name="Rectangle 73"/>
              <p:cNvSpPr>
                <a:spLocks noChangeArrowheads="1"/>
              </p:cNvSpPr>
              <p:nvPr/>
            </p:nvSpPr>
            <p:spPr bwMode="auto">
              <a:xfrm>
                <a:off x="3043549" y="1961960"/>
                <a:ext cx="50626" cy="0"/>
              </a:xfrm>
              <a:prstGeom prst="rect">
                <a:avLst/>
              </a:prstGeom>
              <a:solidFill>
                <a:srgbClr val="8064A2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" name="Freeform 76"/>
              <p:cNvSpPr>
                <a:spLocks noEditPoints="1"/>
              </p:cNvSpPr>
              <p:nvPr/>
            </p:nvSpPr>
            <p:spPr bwMode="auto">
              <a:xfrm>
                <a:off x="3351632" y="1959370"/>
                <a:ext cx="50626" cy="0"/>
              </a:xfrm>
              <a:custGeom>
                <a:avLst/>
                <a:gdLst>
                  <a:gd name="T0" fmla="*/ 0 w 160"/>
                  <a:gd name="T1" fmla="*/ 8 h 48"/>
                  <a:gd name="T2" fmla="*/ 8 w 160"/>
                  <a:gd name="T3" fmla="*/ 0 h 48"/>
                  <a:gd name="T4" fmla="*/ 152 w 160"/>
                  <a:gd name="T5" fmla="*/ 0 h 48"/>
                  <a:gd name="T6" fmla="*/ 160 w 160"/>
                  <a:gd name="T7" fmla="*/ 8 h 48"/>
                  <a:gd name="T8" fmla="*/ 160 w 160"/>
                  <a:gd name="T9" fmla="*/ 40 h 48"/>
                  <a:gd name="T10" fmla="*/ 152 w 160"/>
                  <a:gd name="T11" fmla="*/ 48 h 48"/>
                  <a:gd name="T12" fmla="*/ 8 w 160"/>
                  <a:gd name="T13" fmla="*/ 48 h 48"/>
                  <a:gd name="T14" fmla="*/ 0 w 160"/>
                  <a:gd name="T15" fmla="*/ 40 h 48"/>
                  <a:gd name="T16" fmla="*/ 0 w 160"/>
                  <a:gd name="T17" fmla="*/ 8 h 48"/>
                  <a:gd name="T18" fmla="*/ 16 w 160"/>
                  <a:gd name="T19" fmla="*/ 40 h 48"/>
                  <a:gd name="T20" fmla="*/ 8 w 160"/>
                  <a:gd name="T21" fmla="*/ 32 h 48"/>
                  <a:gd name="T22" fmla="*/ 152 w 160"/>
                  <a:gd name="T23" fmla="*/ 32 h 48"/>
                  <a:gd name="T24" fmla="*/ 144 w 160"/>
                  <a:gd name="T25" fmla="*/ 40 h 48"/>
                  <a:gd name="T26" fmla="*/ 144 w 160"/>
                  <a:gd name="T27" fmla="*/ 8 h 48"/>
                  <a:gd name="T28" fmla="*/ 152 w 160"/>
                  <a:gd name="T29" fmla="*/ 16 h 48"/>
                  <a:gd name="T30" fmla="*/ 8 w 160"/>
                  <a:gd name="T31" fmla="*/ 16 h 48"/>
                  <a:gd name="T32" fmla="*/ 16 w 160"/>
                  <a:gd name="T33" fmla="*/ 8 h 48"/>
                  <a:gd name="T34" fmla="*/ 16 w 160"/>
                  <a:gd name="T35" fmla="*/ 4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0" h="48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152" y="0"/>
                    </a:lnTo>
                    <a:cubicBezTo>
                      <a:pt x="157" y="0"/>
                      <a:pt x="160" y="4"/>
                      <a:pt x="160" y="8"/>
                    </a:cubicBezTo>
                    <a:lnTo>
                      <a:pt x="160" y="40"/>
                    </a:lnTo>
                    <a:cubicBezTo>
                      <a:pt x="160" y="45"/>
                      <a:pt x="157" y="48"/>
                      <a:pt x="152" y="48"/>
                    </a:cubicBezTo>
                    <a:lnTo>
                      <a:pt x="8" y="48"/>
                    </a:lnTo>
                    <a:cubicBezTo>
                      <a:pt x="4" y="48"/>
                      <a:pt x="0" y="45"/>
                      <a:pt x="0" y="40"/>
                    </a:cubicBezTo>
                    <a:lnTo>
                      <a:pt x="0" y="8"/>
                    </a:lnTo>
                    <a:close/>
                    <a:moveTo>
                      <a:pt x="16" y="40"/>
                    </a:moveTo>
                    <a:lnTo>
                      <a:pt x="8" y="32"/>
                    </a:lnTo>
                    <a:lnTo>
                      <a:pt x="152" y="32"/>
                    </a:lnTo>
                    <a:lnTo>
                      <a:pt x="144" y="40"/>
                    </a:lnTo>
                    <a:lnTo>
                      <a:pt x="144" y="8"/>
                    </a:lnTo>
                    <a:lnTo>
                      <a:pt x="152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40"/>
                    </a:lnTo>
                    <a:close/>
                  </a:path>
                </a:pathLst>
              </a:custGeom>
              <a:solidFill>
                <a:srgbClr val="7D60A0"/>
              </a:solidFill>
              <a:ln w="1905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" name="Freeform 78"/>
              <p:cNvSpPr>
                <a:spLocks noEditPoints="1"/>
              </p:cNvSpPr>
              <p:nvPr/>
            </p:nvSpPr>
            <p:spPr bwMode="auto">
              <a:xfrm>
                <a:off x="3659716" y="1721111"/>
                <a:ext cx="50626" cy="0"/>
              </a:xfrm>
              <a:custGeom>
                <a:avLst/>
                <a:gdLst>
                  <a:gd name="T0" fmla="*/ 0 w 160"/>
                  <a:gd name="T1" fmla="*/ 8 h 48"/>
                  <a:gd name="T2" fmla="*/ 8 w 160"/>
                  <a:gd name="T3" fmla="*/ 0 h 48"/>
                  <a:gd name="T4" fmla="*/ 152 w 160"/>
                  <a:gd name="T5" fmla="*/ 0 h 48"/>
                  <a:gd name="T6" fmla="*/ 160 w 160"/>
                  <a:gd name="T7" fmla="*/ 8 h 48"/>
                  <a:gd name="T8" fmla="*/ 160 w 160"/>
                  <a:gd name="T9" fmla="*/ 40 h 48"/>
                  <a:gd name="T10" fmla="*/ 152 w 160"/>
                  <a:gd name="T11" fmla="*/ 48 h 48"/>
                  <a:gd name="T12" fmla="*/ 8 w 160"/>
                  <a:gd name="T13" fmla="*/ 48 h 48"/>
                  <a:gd name="T14" fmla="*/ 0 w 160"/>
                  <a:gd name="T15" fmla="*/ 40 h 48"/>
                  <a:gd name="T16" fmla="*/ 0 w 160"/>
                  <a:gd name="T17" fmla="*/ 8 h 48"/>
                  <a:gd name="T18" fmla="*/ 16 w 160"/>
                  <a:gd name="T19" fmla="*/ 40 h 48"/>
                  <a:gd name="T20" fmla="*/ 8 w 160"/>
                  <a:gd name="T21" fmla="*/ 32 h 48"/>
                  <a:gd name="T22" fmla="*/ 152 w 160"/>
                  <a:gd name="T23" fmla="*/ 32 h 48"/>
                  <a:gd name="T24" fmla="*/ 144 w 160"/>
                  <a:gd name="T25" fmla="*/ 40 h 48"/>
                  <a:gd name="T26" fmla="*/ 144 w 160"/>
                  <a:gd name="T27" fmla="*/ 8 h 48"/>
                  <a:gd name="T28" fmla="*/ 152 w 160"/>
                  <a:gd name="T29" fmla="*/ 16 h 48"/>
                  <a:gd name="T30" fmla="*/ 8 w 160"/>
                  <a:gd name="T31" fmla="*/ 16 h 48"/>
                  <a:gd name="T32" fmla="*/ 16 w 160"/>
                  <a:gd name="T33" fmla="*/ 8 h 48"/>
                  <a:gd name="T34" fmla="*/ 16 w 160"/>
                  <a:gd name="T35" fmla="*/ 4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0" h="48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152" y="0"/>
                    </a:lnTo>
                    <a:cubicBezTo>
                      <a:pt x="157" y="0"/>
                      <a:pt x="160" y="4"/>
                      <a:pt x="160" y="8"/>
                    </a:cubicBezTo>
                    <a:lnTo>
                      <a:pt x="160" y="40"/>
                    </a:lnTo>
                    <a:cubicBezTo>
                      <a:pt x="160" y="45"/>
                      <a:pt x="157" y="48"/>
                      <a:pt x="152" y="48"/>
                    </a:cubicBezTo>
                    <a:lnTo>
                      <a:pt x="8" y="48"/>
                    </a:lnTo>
                    <a:cubicBezTo>
                      <a:pt x="4" y="48"/>
                      <a:pt x="0" y="45"/>
                      <a:pt x="0" y="40"/>
                    </a:cubicBezTo>
                    <a:lnTo>
                      <a:pt x="0" y="8"/>
                    </a:lnTo>
                    <a:close/>
                    <a:moveTo>
                      <a:pt x="16" y="40"/>
                    </a:moveTo>
                    <a:lnTo>
                      <a:pt x="8" y="32"/>
                    </a:lnTo>
                    <a:lnTo>
                      <a:pt x="152" y="32"/>
                    </a:lnTo>
                    <a:lnTo>
                      <a:pt x="144" y="40"/>
                    </a:lnTo>
                    <a:lnTo>
                      <a:pt x="144" y="8"/>
                    </a:lnTo>
                    <a:lnTo>
                      <a:pt x="152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40"/>
                    </a:lnTo>
                    <a:close/>
                  </a:path>
                </a:pathLst>
              </a:custGeom>
              <a:solidFill>
                <a:srgbClr val="7D60A0"/>
              </a:solidFill>
              <a:ln w="1905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" name="Rectangle 79"/>
              <p:cNvSpPr>
                <a:spLocks noChangeArrowheads="1"/>
              </p:cNvSpPr>
              <p:nvPr/>
            </p:nvSpPr>
            <p:spPr bwMode="auto">
              <a:xfrm>
                <a:off x="2780047" y="2824212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5" name="Rectangle 80"/>
              <p:cNvSpPr>
                <a:spLocks noChangeArrowheads="1"/>
              </p:cNvSpPr>
              <p:nvPr/>
            </p:nvSpPr>
            <p:spPr bwMode="auto">
              <a:xfrm>
                <a:off x="2780047" y="2586814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6" name="Rectangle 81"/>
              <p:cNvSpPr>
                <a:spLocks noChangeArrowheads="1"/>
              </p:cNvSpPr>
              <p:nvPr/>
            </p:nvSpPr>
            <p:spPr bwMode="auto">
              <a:xfrm>
                <a:off x="2780047" y="2348555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7" name="Rectangle 82"/>
              <p:cNvSpPr>
                <a:spLocks noChangeArrowheads="1"/>
              </p:cNvSpPr>
              <p:nvPr/>
            </p:nvSpPr>
            <p:spPr bwMode="auto">
              <a:xfrm>
                <a:off x="2780047" y="2111158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8" name="Rectangle 83"/>
              <p:cNvSpPr>
                <a:spLocks noChangeArrowheads="1"/>
              </p:cNvSpPr>
              <p:nvPr/>
            </p:nvSpPr>
            <p:spPr bwMode="auto">
              <a:xfrm>
                <a:off x="2780047" y="1872897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1" name="Rectangle 84"/>
              <p:cNvSpPr>
                <a:spLocks noChangeArrowheads="1"/>
              </p:cNvSpPr>
              <p:nvPr/>
            </p:nvSpPr>
            <p:spPr bwMode="auto">
              <a:xfrm>
                <a:off x="2780047" y="1635501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2" name="Rectangle 85"/>
              <p:cNvSpPr>
                <a:spLocks noChangeArrowheads="1"/>
              </p:cNvSpPr>
              <p:nvPr/>
            </p:nvSpPr>
            <p:spPr bwMode="auto">
              <a:xfrm>
                <a:off x="2780047" y="1397240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9" name="Rectangle 45"/>
              <p:cNvSpPr>
                <a:spLocks noChangeArrowheads="1"/>
              </p:cNvSpPr>
              <p:nvPr/>
            </p:nvSpPr>
            <p:spPr bwMode="auto">
              <a:xfrm rot="16200000">
                <a:off x="1827622" y="2041512"/>
                <a:ext cx="159819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PD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GFR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Protein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Level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(A.U.)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3" name="ZoneTexte 882"/>
              <p:cNvSpPr txBox="1"/>
              <p:nvPr/>
            </p:nvSpPr>
            <p:spPr>
              <a:xfrm>
                <a:off x="3029416" y="1540560"/>
                <a:ext cx="4315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0.25</a:t>
                </a:r>
              </a:p>
            </p:txBody>
          </p:sp>
          <p:sp>
            <p:nvSpPr>
              <p:cNvPr id="884" name="ZoneTexte 883"/>
              <p:cNvSpPr txBox="1"/>
              <p:nvPr/>
            </p:nvSpPr>
            <p:spPr>
              <a:xfrm>
                <a:off x="3142654" y="1311162"/>
                <a:ext cx="50206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0.874</a:t>
                </a:r>
              </a:p>
            </p:txBody>
          </p:sp>
          <p:cxnSp>
            <p:nvCxnSpPr>
              <p:cNvPr id="10" name="Connecteur droit 9"/>
              <p:cNvCxnSpPr/>
              <p:nvPr/>
            </p:nvCxnSpPr>
            <p:spPr>
              <a:xfrm>
                <a:off x="3080869" y="1736908"/>
                <a:ext cx="31392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8" name="Connecteur droit 887"/>
              <p:cNvCxnSpPr/>
              <p:nvPr/>
            </p:nvCxnSpPr>
            <p:spPr>
              <a:xfrm>
                <a:off x="3085463" y="1513800"/>
                <a:ext cx="5886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e 8"/>
            <p:cNvGrpSpPr/>
            <p:nvPr/>
          </p:nvGrpSpPr>
          <p:grpSpPr>
            <a:xfrm>
              <a:off x="359098" y="1069537"/>
              <a:ext cx="1500317" cy="2547096"/>
              <a:chOff x="359098" y="1069537"/>
              <a:chExt cx="1500317" cy="2547096"/>
            </a:xfrm>
          </p:grpSpPr>
          <p:sp>
            <p:nvSpPr>
              <p:cNvPr id="446" name="ZoneTexte 445"/>
              <p:cNvSpPr txBox="1"/>
              <p:nvPr/>
            </p:nvSpPr>
            <p:spPr>
              <a:xfrm>
                <a:off x="359098" y="1069537"/>
                <a:ext cx="360077" cy="327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b="1" dirty="0" smtClean="0">
                    <a:latin typeface="Arial" pitchFamily="34" charset="0"/>
                    <a:cs typeface="Arial" pitchFamily="34" charset="0"/>
                  </a:rPr>
                  <a:t>A</a:t>
                </a:r>
              </a:p>
            </p:txBody>
          </p:sp>
          <p:sp>
            <p:nvSpPr>
              <p:cNvPr id="434" name="ZoneTexte 433"/>
              <p:cNvSpPr txBox="1"/>
              <p:nvPr/>
            </p:nvSpPr>
            <p:spPr>
              <a:xfrm rot="18000000">
                <a:off x="614953" y="3106407"/>
                <a:ext cx="711490" cy="2683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Loc</a:t>
                </a:r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 (21)</a:t>
                </a:r>
              </a:p>
            </p:txBody>
          </p:sp>
          <p:sp>
            <p:nvSpPr>
              <p:cNvPr id="435" name="ZoneTexte 434"/>
              <p:cNvSpPr txBox="1"/>
              <p:nvPr/>
            </p:nvSpPr>
            <p:spPr>
              <a:xfrm rot="18000000">
                <a:off x="904180" y="3109287"/>
                <a:ext cx="720226" cy="2683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Met (20)</a:t>
                </a:r>
              </a:p>
            </p:txBody>
          </p:sp>
          <p:sp>
            <p:nvSpPr>
              <p:cNvPr id="436" name="ZoneTexte 435"/>
              <p:cNvSpPr txBox="1"/>
              <p:nvPr/>
            </p:nvSpPr>
            <p:spPr>
              <a:xfrm rot="18000000">
                <a:off x="1189911" y="3114466"/>
                <a:ext cx="735952" cy="2683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000" dirty="0" err="1" smtClean="0">
                    <a:latin typeface="Arial" pitchFamily="34" charset="0"/>
                    <a:cs typeface="Arial" pitchFamily="34" charset="0"/>
                  </a:rPr>
                  <a:t>Rec</a:t>
                </a:r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 (10)</a:t>
                </a:r>
              </a:p>
            </p:txBody>
          </p:sp>
          <p:cxnSp>
            <p:nvCxnSpPr>
              <p:cNvPr id="880" name="Connecteur droit 879"/>
              <p:cNvCxnSpPr/>
              <p:nvPr/>
            </p:nvCxnSpPr>
            <p:spPr>
              <a:xfrm flipH="1">
                <a:off x="1090142" y="2355268"/>
                <a:ext cx="0" cy="50211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9" name="Connecteur droit 878"/>
              <p:cNvCxnSpPr/>
              <p:nvPr/>
            </p:nvCxnSpPr>
            <p:spPr>
              <a:xfrm flipH="1">
                <a:off x="1395830" y="1782284"/>
                <a:ext cx="0" cy="11095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0" name="Connecteur droit 1049"/>
              <p:cNvCxnSpPr/>
              <p:nvPr/>
            </p:nvCxnSpPr>
            <p:spPr>
              <a:xfrm flipH="1">
                <a:off x="1705940" y="1609966"/>
                <a:ext cx="0" cy="1244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ectangle 6"/>
              <p:cNvSpPr>
                <a:spLocks noChangeArrowheads="1"/>
              </p:cNvSpPr>
              <p:nvPr/>
            </p:nvSpPr>
            <p:spPr bwMode="auto">
              <a:xfrm>
                <a:off x="933508" y="1269778"/>
                <a:ext cx="925907" cy="16618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" name="Freeform 8"/>
              <p:cNvSpPr>
                <a:spLocks noEditPoints="1"/>
              </p:cNvSpPr>
              <p:nvPr/>
            </p:nvSpPr>
            <p:spPr bwMode="auto">
              <a:xfrm>
                <a:off x="901258" y="1498670"/>
                <a:ext cx="30316" cy="1432993"/>
              </a:xfrm>
              <a:custGeom>
                <a:avLst/>
                <a:gdLst>
                  <a:gd name="T0" fmla="*/ 0 w 24"/>
                  <a:gd name="T1" fmla="*/ 1723 h 1728"/>
                  <a:gd name="T2" fmla="*/ 24 w 24"/>
                  <a:gd name="T3" fmla="*/ 1723 h 1728"/>
                  <a:gd name="T4" fmla="*/ 24 w 24"/>
                  <a:gd name="T5" fmla="*/ 1728 h 1728"/>
                  <a:gd name="T6" fmla="*/ 0 w 24"/>
                  <a:gd name="T7" fmla="*/ 1728 h 1728"/>
                  <a:gd name="T8" fmla="*/ 0 w 24"/>
                  <a:gd name="T9" fmla="*/ 1723 h 1728"/>
                  <a:gd name="T10" fmla="*/ 0 w 24"/>
                  <a:gd name="T11" fmla="*/ 1553 h 1728"/>
                  <a:gd name="T12" fmla="*/ 24 w 24"/>
                  <a:gd name="T13" fmla="*/ 1553 h 1728"/>
                  <a:gd name="T14" fmla="*/ 24 w 24"/>
                  <a:gd name="T15" fmla="*/ 1558 h 1728"/>
                  <a:gd name="T16" fmla="*/ 0 w 24"/>
                  <a:gd name="T17" fmla="*/ 1558 h 1728"/>
                  <a:gd name="T18" fmla="*/ 0 w 24"/>
                  <a:gd name="T19" fmla="*/ 1553 h 1728"/>
                  <a:gd name="T20" fmla="*/ 0 w 24"/>
                  <a:gd name="T21" fmla="*/ 1378 h 1728"/>
                  <a:gd name="T22" fmla="*/ 24 w 24"/>
                  <a:gd name="T23" fmla="*/ 1378 h 1728"/>
                  <a:gd name="T24" fmla="*/ 24 w 24"/>
                  <a:gd name="T25" fmla="*/ 1383 h 1728"/>
                  <a:gd name="T26" fmla="*/ 0 w 24"/>
                  <a:gd name="T27" fmla="*/ 1383 h 1728"/>
                  <a:gd name="T28" fmla="*/ 0 w 24"/>
                  <a:gd name="T29" fmla="*/ 1378 h 1728"/>
                  <a:gd name="T30" fmla="*/ 0 w 24"/>
                  <a:gd name="T31" fmla="*/ 1208 h 1728"/>
                  <a:gd name="T32" fmla="*/ 24 w 24"/>
                  <a:gd name="T33" fmla="*/ 1208 h 1728"/>
                  <a:gd name="T34" fmla="*/ 24 w 24"/>
                  <a:gd name="T35" fmla="*/ 1213 h 1728"/>
                  <a:gd name="T36" fmla="*/ 0 w 24"/>
                  <a:gd name="T37" fmla="*/ 1213 h 1728"/>
                  <a:gd name="T38" fmla="*/ 0 w 24"/>
                  <a:gd name="T39" fmla="*/ 1208 h 1728"/>
                  <a:gd name="T40" fmla="*/ 0 w 24"/>
                  <a:gd name="T41" fmla="*/ 1034 h 1728"/>
                  <a:gd name="T42" fmla="*/ 24 w 24"/>
                  <a:gd name="T43" fmla="*/ 1034 h 1728"/>
                  <a:gd name="T44" fmla="*/ 24 w 24"/>
                  <a:gd name="T45" fmla="*/ 1038 h 1728"/>
                  <a:gd name="T46" fmla="*/ 0 w 24"/>
                  <a:gd name="T47" fmla="*/ 1038 h 1728"/>
                  <a:gd name="T48" fmla="*/ 0 w 24"/>
                  <a:gd name="T49" fmla="*/ 1034 h 1728"/>
                  <a:gd name="T50" fmla="*/ 0 w 24"/>
                  <a:gd name="T51" fmla="*/ 864 h 1728"/>
                  <a:gd name="T52" fmla="*/ 24 w 24"/>
                  <a:gd name="T53" fmla="*/ 864 h 1728"/>
                  <a:gd name="T54" fmla="*/ 24 w 24"/>
                  <a:gd name="T55" fmla="*/ 868 h 1728"/>
                  <a:gd name="T56" fmla="*/ 0 w 24"/>
                  <a:gd name="T57" fmla="*/ 868 h 1728"/>
                  <a:gd name="T58" fmla="*/ 0 w 24"/>
                  <a:gd name="T59" fmla="*/ 864 h 1728"/>
                  <a:gd name="T60" fmla="*/ 0 w 24"/>
                  <a:gd name="T61" fmla="*/ 689 h 1728"/>
                  <a:gd name="T62" fmla="*/ 24 w 24"/>
                  <a:gd name="T63" fmla="*/ 689 h 1728"/>
                  <a:gd name="T64" fmla="*/ 24 w 24"/>
                  <a:gd name="T65" fmla="*/ 694 h 1728"/>
                  <a:gd name="T66" fmla="*/ 0 w 24"/>
                  <a:gd name="T67" fmla="*/ 694 h 1728"/>
                  <a:gd name="T68" fmla="*/ 0 w 24"/>
                  <a:gd name="T69" fmla="*/ 689 h 1728"/>
                  <a:gd name="T70" fmla="*/ 0 w 24"/>
                  <a:gd name="T71" fmla="*/ 519 h 1728"/>
                  <a:gd name="T72" fmla="*/ 24 w 24"/>
                  <a:gd name="T73" fmla="*/ 519 h 1728"/>
                  <a:gd name="T74" fmla="*/ 24 w 24"/>
                  <a:gd name="T75" fmla="*/ 524 h 1728"/>
                  <a:gd name="T76" fmla="*/ 0 w 24"/>
                  <a:gd name="T77" fmla="*/ 524 h 1728"/>
                  <a:gd name="T78" fmla="*/ 0 w 24"/>
                  <a:gd name="T79" fmla="*/ 519 h 1728"/>
                  <a:gd name="T80" fmla="*/ 0 w 24"/>
                  <a:gd name="T81" fmla="*/ 344 h 1728"/>
                  <a:gd name="T82" fmla="*/ 24 w 24"/>
                  <a:gd name="T83" fmla="*/ 344 h 1728"/>
                  <a:gd name="T84" fmla="*/ 24 w 24"/>
                  <a:gd name="T85" fmla="*/ 349 h 1728"/>
                  <a:gd name="T86" fmla="*/ 0 w 24"/>
                  <a:gd name="T87" fmla="*/ 349 h 1728"/>
                  <a:gd name="T88" fmla="*/ 0 w 24"/>
                  <a:gd name="T89" fmla="*/ 344 h 1728"/>
                  <a:gd name="T90" fmla="*/ 0 w 24"/>
                  <a:gd name="T91" fmla="*/ 174 h 1728"/>
                  <a:gd name="T92" fmla="*/ 24 w 24"/>
                  <a:gd name="T93" fmla="*/ 174 h 1728"/>
                  <a:gd name="T94" fmla="*/ 24 w 24"/>
                  <a:gd name="T95" fmla="*/ 179 h 1728"/>
                  <a:gd name="T96" fmla="*/ 0 w 24"/>
                  <a:gd name="T97" fmla="*/ 179 h 1728"/>
                  <a:gd name="T98" fmla="*/ 0 w 24"/>
                  <a:gd name="T99" fmla="*/ 174 h 1728"/>
                  <a:gd name="T100" fmla="*/ 0 w 24"/>
                  <a:gd name="T101" fmla="*/ 0 h 1728"/>
                  <a:gd name="T102" fmla="*/ 24 w 24"/>
                  <a:gd name="T103" fmla="*/ 0 h 1728"/>
                  <a:gd name="T104" fmla="*/ 24 w 24"/>
                  <a:gd name="T105" fmla="*/ 4 h 1728"/>
                  <a:gd name="T106" fmla="*/ 0 w 24"/>
                  <a:gd name="T107" fmla="*/ 4 h 1728"/>
                  <a:gd name="T108" fmla="*/ 0 w 24"/>
                  <a:gd name="T10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4" h="1728">
                    <a:moveTo>
                      <a:pt x="0" y="1723"/>
                    </a:moveTo>
                    <a:lnTo>
                      <a:pt x="24" y="1723"/>
                    </a:lnTo>
                    <a:lnTo>
                      <a:pt x="24" y="1728"/>
                    </a:lnTo>
                    <a:lnTo>
                      <a:pt x="0" y="1728"/>
                    </a:lnTo>
                    <a:lnTo>
                      <a:pt x="0" y="1723"/>
                    </a:lnTo>
                    <a:close/>
                    <a:moveTo>
                      <a:pt x="0" y="1553"/>
                    </a:moveTo>
                    <a:lnTo>
                      <a:pt x="24" y="1553"/>
                    </a:lnTo>
                    <a:lnTo>
                      <a:pt x="24" y="1558"/>
                    </a:lnTo>
                    <a:lnTo>
                      <a:pt x="0" y="1558"/>
                    </a:lnTo>
                    <a:lnTo>
                      <a:pt x="0" y="1553"/>
                    </a:lnTo>
                    <a:close/>
                    <a:moveTo>
                      <a:pt x="0" y="1378"/>
                    </a:moveTo>
                    <a:lnTo>
                      <a:pt x="24" y="1378"/>
                    </a:lnTo>
                    <a:lnTo>
                      <a:pt x="24" y="1383"/>
                    </a:lnTo>
                    <a:lnTo>
                      <a:pt x="0" y="1383"/>
                    </a:lnTo>
                    <a:lnTo>
                      <a:pt x="0" y="1378"/>
                    </a:lnTo>
                    <a:close/>
                    <a:moveTo>
                      <a:pt x="0" y="1208"/>
                    </a:moveTo>
                    <a:lnTo>
                      <a:pt x="24" y="1208"/>
                    </a:lnTo>
                    <a:lnTo>
                      <a:pt x="24" y="1213"/>
                    </a:lnTo>
                    <a:lnTo>
                      <a:pt x="0" y="1213"/>
                    </a:lnTo>
                    <a:lnTo>
                      <a:pt x="0" y="1208"/>
                    </a:lnTo>
                    <a:close/>
                    <a:moveTo>
                      <a:pt x="0" y="1034"/>
                    </a:moveTo>
                    <a:lnTo>
                      <a:pt x="24" y="1034"/>
                    </a:lnTo>
                    <a:lnTo>
                      <a:pt x="24" y="1038"/>
                    </a:lnTo>
                    <a:lnTo>
                      <a:pt x="0" y="1038"/>
                    </a:lnTo>
                    <a:lnTo>
                      <a:pt x="0" y="1034"/>
                    </a:lnTo>
                    <a:close/>
                    <a:moveTo>
                      <a:pt x="0" y="864"/>
                    </a:moveTo>
                    <a:lnTo>
                      <a:pt x="24" y="864"/>
                    </a:lnTo>
                    <a:lnTo>
                      <a:pt x="24" y="868"/>
                    </a:lnTo>
                    <a:lnTo>
                      <a:pt x="0" y="868"/>
                    </a:lnTo>
                    <a:lnTo>
                      <a:pt x="0" y="864"/>
                    </a:lnTo>
                    <a:close/>
                    <a:moveTo>
                      <a:pt x="0" y="689"/>
                    </a:moveTo>
                    <a:lnTo>
                      <a:pt x="24" y="689"/>
                    </a:lnTo>
                    <a:lnTo>
                      <a:pt x="24" y="694"/>
                    </a:lnTo>
                    <a:lnTo>
                      <a:pt x="0" y="694"/>
                    </a:lnTo>
                    <a:lnTo>
                      <a:pt x="0" y="689"/>
                    </a:lnTo>
                    <a:close/>
                    <a:moveTo>
                      <a:pt x="0" y="519"/>
                    </a:moveTo>
                    <a:lnTo>
                      <a:pt x="24" y="519"/>
                    </a:lnTo>
                    <a:lnTo>
                      <a:pt x="24" y="524"/>
                    </a:lnTo>
                    <a:lnTo>
                      <a:pt x="0" y="524"/>
                    </a:lnTo>
                    <a:lnTo>
                      <a:pt x="0" y="519"/>
                    </a:lnTo>
                    <a:close/>
                    <a:moveTo>
                      <a:pt x="0" y="344"/>
                    </a:moveTo>
                    <a:lnTo>
                      <a:pt x="24" y="344"/>
                    </a:lnTo>
                    <a:lnTo>
                      <a:pt x="24" y="349"/>
                    </a:lnTo>
                    <a:lnTo>
                      <a:pt x="0" y="349"/>
                    </a:lnTo>
                    <a:lnTo>
                      <a:pt x="0" y="344"/>
                    </a:lnTo>
                    <a:close/>
                    <a:moveTo>
                      <a:pt x="0" y="174"/>
                    </a:moveTo>
                    <a:lnTo>
                      <a:pt x="24" y="174"/>
                    </a:lnTo>
                    <a:lnTo>
                      <a:pt x="24" y="179"/>
                    </a:lnTo>
                    <a:lnTo>
                      <a:pt x="0" y="179"/>
                    </a:lnTo>
                    <a:lnTo>
                      <a:pt x="0" y="174"/>
                    </a:lnTo>
                    <a:close/>
                    <a:moveTo>
                      <a:pt x="0" y="0"/>
                    </a:moveTo>
                    <a:lnTo>
                      <a:pt x="24" y="0"/>
                    </a:lnTo>
                    <a:lnTo>
                      <a:pt x="24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68686"/>
              </a:solidFill>
              <a:ln w="5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" name="Rectangle 10"/>
              <p:cNvSpPr>
                <a:spLocks noChangeArrowheads="1"/>
              </p:cNvSpPr>
              <p:nvPr/>
            </p:nvSpPr>
            <p:spPr bwMode="auto">
              <a:xfrm>
                <a:off x="985929" y="2453999"/>
                <a:ext cx="208424" cy="334200"/>
              </a:xfrm>
              <a:prstGeom prst="rect">
                <a:avLst/>
              </a:prstGeom>
              <a:solidFill>
                <a:srgbClr val="F9F9F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" name="Freeform 11"/>
              <p:cNvSpPr>
                <a:spLocks noEditPoints="1"/>
              </p:cNvSpPr>
              <p:nvPr/>
            </p:nvSpPr>
            <p:spPr bwMode="auto">
              <a:xfrm>
                <a:off x="982772" y="2452341"/>
                <a:ext cx="214740" cy="338346"/>
              </a:xfrm>
              <a:custGeom>
                <a:avLst/>
                <a:gdLst>
                  <a:gd name="T0" fmla="*/ 0 w 560"/>
                  <a:gd name="T1" fmla="*/ 8 h 1344"/>
                  <a:gd name="T2" fmla="*/ 8 w 560"/>
                  <a:gd name="T3" fmla="*/ 0 h 1344"/>
                  <a:gd name="T4" fmla="*/ 552 w 560"/>
                  <a:gd name="T5" fmla="*/ 0 h 1344"/>
                  <a:gd name="T6" fmla="*/ 560 w 560"/>
                  <a:gd name="T7" fmla="*/ 8 h 1344"/>
                  <a:gd name="T8" fmla="*/ 560 w 560"/>
                  <a:gd name="T9" fmla="*/ 1336 h 1344"/>
                  <a:gd name="T10" fmla="*/ 552 w 560"/>
                  <a:gd name="T11" fmla="*/ 1344 h 1344"/>
                  <a:gd name="T12" fmla="*/ 8 w 560"/>
                  <a:gd name="T13" fmla="*/ 1344 h 1344"/>
                  <a:gd name="T14" fmla="*/ 0 w 560"/>
                  <a:gd name="T15" fmla="*/ 1336 h 1344"/>
                  <a:gd name="T16" fmla="*/ 0 w 560"/>
                  <a:gd name="T17" fmla="*/ 8 h 1344"/>
                  <a:gd name="T18" fmla="*/ 16 w 560"/>
                  <a:gd name="T19" fmla="*/ 1336 h 1344"/>
                  <a:gd name="T20" fmla="*/ 8 w 560"/>
                  <a:gd name="T21" fmla="*/ 1328 h 1344"/>
                  <a:gd name="T22" fmla="*/ 552 w 560"/>
                  <a:gd name="T23" fmla="*/ 1328 h 1344"/>
                  <a:gd name="T24" fmla="*/ 544 w 560"/>
                  <a:gd name="T25" fmla="*/ 1336 h 1344"/>
                  <a:gd name="T26" fmla="*/ 544 w 560"/>
                  <a:gd name="T27" fmla="*/ 8 h 1344"/>
                  <a:gd name="T28" fmla="*/ 552 w 560"/>
                  <a:gd name="T29" fmla="*/ 16 h 1344"/>
                  <a:gd name="T30" fmla="*/ 8 w 560"/>
                  <a:gd name="T31" fmla="*/ 16 h 1344"/>
                  <a:gd name="T32" fmla="*/ 16 w 560"/>
                  <a:gd name="T33" fmla="*/ 8 h 1344"/>
                  <a:gd name="T34" fmla="*/ 16 w 560"/>
                  <a:gd name="T35" fmla="*/ 1336 h 1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60" h="1344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552" y="0"/>
                    </a:lnTo>
                    <a:cubicBezTo>
                      <a:pt x="557" y="0"/>
                      <a:pt x="560" y="4"/>
                      <a:pt x="560" y="8"/>
                    </a:cubicBezTo>
                    <a:lnTo>
                      <a:pt x="560" y="1336"/>
                    </a:lnTo>
                    <a:cubicBezTo>
                      <a:pt x="560" y="1341"/>
                      <a:pt x="557" y="1344"/>
                      <a:pt x="552" y="1344"/>
                    </a:cubicBezTo>
                    <a:lnTo>
                      <a:pt x="8" y="1344"/>
                    </a:lnTo>
                    <a:cubicBezTo>
                      <a:pt x="4" y="1344"/>
                      <a:pt x="0" y="1341"/>
                      <a:pt x="0" y="1336"/>
                    </a:cubicBezTo>
                    <a:lnTo>
                      <a:pt x="0" y="8"/>
                    </a:lnTo>
                    <a:close/>
                    <a:moveTo>
                      <a:pt x="16" y="1336"/>
                    </a:moveTo>
                    <a:lnTo>
                      <a:pt x="8" y="1328"/>
                    </a:lnTo>
                    <a:lnTo>
                      <a:pt x="552" y="1328"/>
                    </a:lnTo>
                    <a:lnTo>
                      <a:pt x="544" y="1336"/>
                    </a:lnTo>
                    <a:lnTo>
                      <a:pt x="544" y="8"/>
                    </a:lnTo>
                    <a:lnTo>
                      <a:pt x="552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1336"/>
                    </a:lnTo>
                    <a:close/>
                  </a:path>
                </a:pathLst>
              </a:custGeom>
              <a:solidFill>
                <a:srgbClr val="000000"/>
              </a:solidFill>
              <a:ln w="5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" name="Rectangle 12"/>
              <p:cNvSpPr>
                <a:spLocks noChangeArrowheads="1"/>
              </p:cNvSpPr>
              <p:nvPr/>
            </p:nvSpPr>
            <p:spPr bwMode="auto">
              <a:xfrm>
                <a:off x="1291617" y="2478878"/>
                <a:ext cx="208424" cy="309321"/>
              </a:xfrm>
              <a:prstGeom prst="rect">
                <a:avLst/>
              </a:prstGeom>
              <a:solidFill>
                <a:srgbClr val="F9F9F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" name="Freeform 13"/>
              <p:cNvSpPr>
                <a:spLocks noEditPoints="1"/>
              </p:cNvSpPr>
              <p:nvPr/>
            </p:nvSpPr>
            <p:spPr bwMode="auto">
              <a:xfrm>
                <a:off x="1288461" y="2476390"/>
                <a:ext cx="214740" cy="314297"/>
              </a:xfrm>
              <a:custGeom>
                <a:avLst/>
                <a:gdLst>
                  <a:gd name="T0" fmla="*/ 0 w 560"/>
                  <a:gd name="T1" fmla="*/ 8 h 1248"/>
                  <a:gd name="T2" fmla="*/ 8 w 560"/>
                  <a:gd name="T3" fmla="*/ 0 h 1248"/>
                  <a:gd name="T4" fmla="*/ 552 w 560"/>
                  <a:gd name="T5" fmla="*/ 0 h 1248"/>
                  <a:gd name="T6" fmla="*/ 560 w 560"/>
                  <a:gd name="T7" fmla="*/ 8 h 1248"/>
                  <a:gd name="T8" fmla="*/ 560 w 560"/>
                  <a:gd name="T9" fmla="*/ 1240 h 1248"/>
                  <a:gd name="T10" fmla="*/ 552 w 560"/>
                  <a:gd name="T11" fmla="*/ 1248 h 1248"/>
                  <a:gd name="T12" fmla="*/ 8 w 560"/>
                  <a:gd name="T13" fmla="*/ 1248 h 1248"/>
                  <a:gd name="T14" fmla="*/ 0 w 560"/>
                  <a:gd name="T15" fmla="*/ 1240 h 1248"/>
                  <a:gd name="T16" fmla="*/ 0 w 560"/>
                  <a:gd name="T17" fmla="*/ 8 h 1248"/>
                  <a:gd name="T18" fmla="*/ 16 w 560"/>
                  <a:gd name="T19" fmla="*/ 1240 h 1248"/>
                  <a:gd name="T20" fmla="*/ 8 w 560"/>
                  <a:gd name="T21" fmla="*/ 1232 h 1248"/>
                  <a:gd name="T22" fmla="*/ 552 w 560"/>
                  <a:gd name="T23" fmla="*/ 1232 h 1248"/>
                  <a:gd name="T24" fmla="*/ 544 w 560"/>
                  <a:gd name="T25" fmla="*/ 1240 h 1248"/>
                  <a:gd name="T26" fmla="*/ 544 w 560"/>
                  <a:gd name="T27" fmla="*/ 8 h 1248"/>
                  <a:gd name="T28" fmla="*/ 552 w 560"/>
                  <a:gd name="T29" fmla="*/ 16 h 1248"/>
                  <a:gd name="T30" fmla="*/ 8 w 560"/>
                  <a:gd name="T31" fmla="*/ 16 h 1248"/>
                  <a:gd name="T32" fmla="*/ 16 w 560"/>
                  <a:gd name="T33" fmla="*/ 8 h 1248"/>
                  <a:gd name="T34" fmla="*/ 16 w 560"/>
                  <a:gd name="T35" fmla="*/ 1240 h 1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60" h="1248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552" y="0"/>
                    </a:lnTo>
                    <a:cubicBezTo>
                      <a:pt x="557" y="0"/>
                      <a:pt x="560" y="4"/>
                      <a:pt x="560" y="8"/>
                    </a:cubicBezTo>
                    <a:lnTo>
                      <a:pt x="560" y="1240"/>
                    </a:lnTo>
                    <a:cubicBezTo>
                      <a:pt x="560" y="1245"/>
                      <a:pt x="557" y="1248"/>
                      <a:pt x="552" y="1248"/>
                    </a:cubicBezTo>
                    <a:lnTo>
                      <a:pt x="8" y="1248"/>
                    </a:lnTo>
                    <a:cubicBezTo>
                      <a:pt x="4" y="1248"/>
                      <a:pt x="0" y="1245"/>
                      <a:pt x="0" y="1240"/>
                    </a:cubicBezTo>
                    <a:lnTo>
                      <a:pt x="0" y="8"/>
                    </a:lnTo>
                    <a:close/>
                    <a:moveTo>
                      <a:pt x="16" y="1240"/>
                    </a:moveTo>
                    <a:lnTo>
                      <a:pt x="8" y="1232"/>
                    </a:lnTo>
                    <a:lnTo>
                      <a:pt x="552" y="1232"/>
                    </a:lnTo>
                    <a:lnTo>
                      <a:pt x="544" y="1240"/>
                    </a:lnTo>
                    <a:lnTo>
                      <a:pt x="544" y="8"/>
                    </a:lnTo>
                    <a:lnTo>
                      <a:pt x="552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1240"/>
                    </a:lnTo>
                    <a:close/>
                  </a:path>
                </a:pathLst>
              </a:custGeom>
              <a:solidFill>
                <a:srgbClr val="000000"/>
              </a:solidFill>
              <a:ln w="5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" name="Rectangle 14"/>
              <p:cNvSpPr>
                <a:spLocks noChangeArrowheads="1"/>
              </p:cNvSpPr>
              <p:nvPr/>
            </p:nvSpPr>
            <p:spPr bwMode="auto">
              <a:xfrm>
                <a:off x="1604886" y="2128093"/>
                <a:ext cx="202108" cy="499225"/>
              </a:xfrm>
              <a:prstGeom prst="rect">
                <a:avLst/>
              </a:prstGeom>
              <a:solidFill>
                <a:srgbClr val="F9F9F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" name="Freeform 15"/>
              <p:cNvSpPr>
                <a:spLocks noEditPoints="1"/>
              </p:cNvSpPr>
              <p:nvPr/>
            </p:nvSpPr>
            <p:spPr bwMode="auto">
              <a:xfrm>
                <a:off x="1601728" y="2126434"/>
                <a:ext cx="208424" cy="503372"/>
              </a:xfrm>
              <a:custGeom>
                <a:avLst/>
                <a:gdLst>
                  <a:gd name="T0" fmla="*/ 0 w 544"/>
                  <a:gd name="T1" fmla="*/ 8 h 2000"/>
                  <a:gd name="T2" fmla="*/ 8 w 544"/>
                  <a:gd name="T3" fmla="*/ 0 h 2000"/>
                  <a:gd name="T4" fmla="*/ 536 w 544"/>
                  <a:gd name="T5" fmla="*/ 0 h 2000"/>
                  <a:gd name="T6" fmla="*/ 544 w 544"/>
                  <a:gd name="T7" fmla="*/ 8 h 2000"/>
                  <a:gd name="T8" fmla="*/ 544 w 544"/>
                  <a:gd name="T9" fmla="*/ 1992 h 2000"/>
                  <a:gd name="T10" fmla="*/ 536 w 544"/>
                  <a:gd name="T11" fmla="*/ 2000 h 2000"/>
                  <a:gd name="T12" fmla="*/ 8 w 544"/>
                  <a:gd name="T13" fmla="*/ 2000 h 2000"/>
                  <a:gd name="T14" fmla="*/ 0 w 544"/>
                  <a:gd name="T15" fmla="*/ 1992 h 2000"/>
                  <a:gd name="T16" fmla="*/ 0 w 544"/>
                  <a:gd name="T17" fmla="*/ 8 h 2000"/>
                  <a:gd name="T18" fmla="*/ 16 w 544"/>
                  <a:gd name="T19" fmla="*/ 1992 h 2000"/>
                  <a:gd name="T20" fmla="*/ 8 w 544"/>
                  <a:gd name="T21" fmla="*/ 1984 h 2000"/>
                  <a:gd name="T22" fmla="*/ 536 w 544"/>
                  <a:gd name="T23" fmla="*/ 1984 h 2000"/>
                  <a:gd name="T24" fmla="*/ 528 w 544"/>
                  <a:gd name="T25" fmla="*/ 1992 h 2000"/>
                  <a:gd name="T26" fmla="*/ 528 w 544"/>
                  <a:gd name="T27" fmla="*/ 8 h 2000"/>
                  <a:gd name="T28" fmla="*/ 536 w 544"/>
                  <a:gd name="T29" fmla="*/ 16 h 2000"/>
                  <a:gd name="T30" fmla="*/ 8 w 544"/>
                  <a:gd name="T31" fmla="*/ 16 h 2000"/>
                  <a:gd name="T32" fmla="*/ 16 w 544"/>
                  <a:gd name="T33" fmla="*/ 8 h 2000"/>
                  <a:gd name="T34" fmla="*/ 16 w 544"/>
                  <a:gd name="T35" fmla="*/ 1992 h 2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4" h="2000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536" y="0"/>
                    </a:lnTo>
                    <a:cubicBezTo>
                      <a:pt x="541" y="0"/>
                      <a:pt x="544" y="4"/>
                      <a:pt x="544" y="8"/>
                    </a:cubicBezTo>
                    <a:lnTo>
                      <a:pt x="544" y="1992"/>
                    </a:lnTo>
                    <a:cubicBezTo>
                      <a:pt x="544" y="1997"/>
                      <a:pt x="541" y="2000"/>
                      <a:pt x="536" y="2000"/>
                    </a:cubicBezTo>
                    <a:lnTo>
                      <a:pt x="8" y="2000"/>
                    </a:lnTo>
                    <a:cubicBezTo>
                      <a:pt x="4" y="2000"/>
                      <a:pt x="0" y="1997"/>
                      <a:pt x="0" y="1992"/>
                    </a:cubicBezTo>
                    <a:lnTo>
                      <a:pt x="0" y="8"/>
                    </a:lnTo>
                    <a:close/>
                    <a:moveTo>
                      <a:pt x="16" y="1992"/>
                    </a:moveTo>
                    <a:lnTo>
                      <a:pt x="8" y="1984"/>
                    </a:lnTo>
                    <a:lnTo>
                      <a:pt x="536" y="1984"/>
                    </a:lnTo>
                    <a:lnTo>
                      <a:pt x="528" y="1992"/>
                    </a:lnTo>
                    <a:lnTo>
                      <a:pt x="528" y="8"/>
                    </a:lnTo>
                    <a:lnTo>
                      <a:pt x="536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1992"/>
                    </a:lnTo>
                    <a:close/>
                  </a:path>
                </a:pathLst>
              </a:custGeom>
              <a:solidFill>
                <a:srgbClr val="000000"/>
              </a:solidFill>
              <a:ln w="5" cap="flat">
                <a:solidFill>
                  <a:schemeClr val="tx1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" name="Freeform 17"/>
              <p:cNvSpPr>
                <a:spLocks noEditPoints="1"/>
              </p:cNvSpPr>
              <p:nvPr/>
            </p:nvSpPr>
            <p:spPr bwMode="auto">
              <a:xfrm>
                <a:off x="1061497" y="2854541"/>
                <a:ext cx="57290" cy="0"/>
              </a:xfrm>
              <a:custGeom>
                <a:avLst/>
                <a:gdLst>
                  <a:gd name="T0" fmla="*/ 0 w 160"/>
                  <a:gd name="T1" fmla="*/ 8 h 48"/>
                  <a:gd name="T2" fmla="*/ 8 w 160"/>
                  <a:gd name="T3" fmla="*/ 0 h 48"/>
                  <a:gd name="T4" fmla="*/ 152 w 160"/>
                  <a:gd name="T5" fmla="*/ 0 h 48"/>
                  <a:gd name="T6" fmla="*/ 160 w 160"/>
                  <a:gd name="T7" fmla="*/ 8 h 48"/>
                  <a:gd name="T8" fmla="*/ 160 w 160"/>
                  <a:gd name="T9" fmla="*/ 40 h 48"/>
                  <a:gd name="T10" fmla="*/ 152 w 160"/>
                  <a:gd name="T11" fmla="*/ 48 h 48"/>
                  <a:gd name="T12" fmla="*/ 8 w 160"/>
                  <a:gd name="T13" fmla="*/ 48 h 48"/>
                  <a:gd name="T14" fmla="*/ 0 w 160"/>
                  <a:gd name="T15" fmla="*/ 40 h 48"/>
                  <a:gd name="T16" fmla="*/ 0 w 160"/>
                  <a:gd name="T17" fmla="*/ 8 h 48"/>
                  <a:gd name="T18" fmla="*/ 16 w 160"/>
                  <a:gd name="T19" fmla="*/ 40 h 48"/>
                  <a:gd name="T20" fmla="*/ 8 w 160"/>
                  <a:gd name="T21" fmla="*/ 32 h 48"/>
                  <a:gd name="T22" fmla="*/ 152 w 160"/>
                  <a:gd name="T23" fmla="*/ 32 h 48"/>
                  <a:gd name="T24" fmla="*/ 144 w 160"/>
                  <a:gd name="T25" fmla="*/ 40 h 48"/>
                  <a:gd name="T26" fmla="*/ 144 w 160"/>
                  <a:gd name="T27" fmla="*/ 8 h 48"/>
                  <a:gd name="T28" fmla="*/ 152 w 160"/>
                  <a:gd name="T29" fmla="*/ 16 h 48"/>
                  <a:gd name="T30" fmla="*/ 8 w 160"/>
                  <a:gd name="T31" fmla="*/ 16 h 48"/>
                  <a:gd name="T32" fmla="*/ 16 w 160"/>
                  <a:gd name="T33" fmla="*/ 8 h 48"/>
                  <a:gd name="T34" fmla="*/ 16 w 160"/>
                  <a:gd name="T35" fmla="*/ 4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0" h="48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lnTo>
                      <a:pt x="152" y="0"/>
                    </a:lnTo>
                    <a:cubicBezTo>
                      <a:pt x="157" y="0"/>
                      <a:pt x="160" y="4"/>
                      <a:pt x="160" y="8"/>
                    </a:cubicBezTo>
                    <a:lnTo>
                      <a:pt x="160" y="40"/>
                    </a:lnTo>
                    <a:cubicBezTo>
                      <a:pt x="160" y="45"/>
                      <a:pt x="157" y="48"/>
                      <a:pt x="152" y="48"/>
                    </a:cubicBezTo>
                    <a:lnTo>
                      <a:pt x="8" y="48"/>
                    </a:lnTo>
                    <a:cubicBezTo>
                      <a:pt x="4" y="48"/>
                      <a:pt x="0" y="45"/>
                      <a:pt x="0" y="40"/>
                    </a:cubicBezTo>
                    <a:lnTo>
                      <a:pt x="0" y="8"/>
                    </a:lnTo>
                    <a:close/>
                    <a:moveTo>
                      <a:pt x="16" y="40"/>
                    </a:moveTo>
                    <a:lnTo>
                      <a:pt x="8" y="32"/>
                    </a:lnTo>
                    <a:lnTo>
                      <a:pt x="152" y="32"/>
                    </a:lnTo>
                    <a:lnTo>
                      <a:pt x="144" y="40"/>
                    </a:lnTo>
                    <a:lnTo>
                      <a:pt x="144" y="8"/>
                    </a:lnTo>
                    <a:lnTo>
                      <a:pt x="152" y="16"/>
                    </a:lnTo>
                    <a:lnTo>
                      <a:pt x="8" y="16"/>
                    </a:lnTo>
                    <a:lnTo>
                      <a:pt x="16" y="8"/>
                    </a:lnTo>
                    <a:lnTo>
                      <a:pt x="16" y="40"/>
                    </a:lnTo>
                    <a:close/>
                  </a:path>
                </a:pathLst>
              </a:custGeom>
              <a:solidFill>
                <a:srgbClr val="BE4B48"/>
              </a:solidFill>
              <a:ln w="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" name="Rectangle 18"/>
              <p:cNvSpPr>
                <a:spLocks noChangeArrowheads="1"/>
              </p:cNvSpPr>
              <p:nvPr/>
            </p:nvSpPr>
            <p:spPr bwMode="auto">
              <a:xfrm>
                <a:off x="1367185" y="2889370"/>
                <a:ext cx="57290" cy="0"/>
              </a:xfrm>
              <a:prstGeom prst="rect">
                <a:avLst/>
              </a:prstGeom>
              <a:solidFill>
                <a:srgbClr val="C0504D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" name="Rectangle 20"/>
              <p:cNvSpPr>
                <a:spLocks noChangeArrowheads="1"/>
              </p:cNvSpPr>
              <p:nvPr/>
            </p:nvSpPr>
            <p:spPr bwMode="auto">
              <a:xfrm>
                <a:off x="1677294" y="2857029"/>
                <a:ext cx="57290" cy="0"/>
              </a:xfrm>
              <a:prstGeom prst="rect">
                <a:avLst/>
              </a:prstGeom>
              <a:solidFill>
                <a:srgbClr val="C0504D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" name="Rectangle 22"/>
              <p:cNvSpPr>
                <a:spLocks noChangeArrowheads="1"/>
              </p:cNvSpPr>
              <p:nvPr/>
            </p:nvSpPr>
            <p:spPr bwMode="auto">
              <a:xfrm>
                <a:off x="1018529" y="2703612"/>
                <a:ext cx="143226" cy="0"/>
              </a:xfrm>
              <a:prstGeom prst="rect">
                <a:avLst/>
              </a:prstGeom>
              <a:solidFill>
                <a:srgbClr val="9BBB5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" name="Rectangle 24"/>
              <p:cNvSpPr>
                <a:spLocks noChangeArrowheads="1"/>
              </p:cNvSpPr>
              <p:nvPr/>
            </p:nvSpPr>
            <p:spPr bwMode="auto">
              <a:xfrm>
                <a:off x="1324217" y="2679563"/>
                <a:ext cx="143226" cy="0"/>
              </a:xfrm>
              <a:prstGeom prst="rect">
                <a:avLst/>
              </a:prstGeom>
              <a:solidFill>
                <a:srgbClr val="9BBB5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4" name="Rectangle 26"/>
              <p:cNvSpPr>
                <a:spLocks noChangeArrowheads="1"/>
              </p:cNvSpPr>
              <p:nvPr/>
            </p:nvSpPr>
            <p:spPr bwMode="auto">
              <a:xfrm>
                <a:off x="1634327" y="2470585"/>
                <a:ext cx="143226" cy="0"/>
              </a:xfrm>
              <a:prstGeom prst="rect">
                <a:avLst/>
              </a:prstGeom>
              <a:solidFill>
                <a:srgbClr val="9BBB5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7" name="Rectangle 28"/>
              <p:cNvSpPr>
                <a:spLocks noChangeArrowheads="1"/>
              </p:cNvSpPr>
              <p:nvPr/>
            </p:nvSpPr>
            <p:spPr bwMode="auto">
              <a:xfrm>
                <a:off x="1061497" y="2353656"/>
                <a:ext cx="57290" cy="0"/>
              </a:xfrm>
              <a:prstGeom prst="rect">
                <a:avLst/>
              </a:prstGeom>
              <a:solidFill>
                <a:srgbClr val="8064A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0" name="Rectangle 30"/>
              <p:cNvSpPr>
                <a:spLocks noChangeArrowheads="1"/>
              </p:cNvSpPr>
              <p:nvPr/>
            </p:nvSpPr>
            <p:spPr bwMode="auto">
              <a:xfrm>
                <a:off x="1367185" y="1782284"/>
                <a:ext cx="57290" cy="0"/>
              </a:xfrm>
              <a:prstGeom prst="rect">
                <a:avLst/>
              </a:prstGeom>
              <a:solidFill>
                <a:srgbClr val="8064A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4" name="Rectangle 32"/>
              <p:cNvSpPr>
                <a:spLocks noChangeArrowheads="1"/>
              </p:cNvSpPr>
              <p:nvPr/>
            </p:nvSpPr>
            <p:spPr bwMode="auto">
              <a:xfrm>
                <a:off x="1677294" y="1613110"/>
                <a:ext cx="57290" cy="0"/>
              </a:xfrm>
              <a:prstGeom prst="rect">
                <a:avLst/>
              </a:prstGeom>
              <a:solidFill>
                <a:srgbClr val="8064A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6" name="Rectangle 34"/>
              <p:cNvSpPr>
                <a:spLocks noChangeArrowheads="1"/>
              </p:cNvSpPr>
              <p:nvPr/>
            </p:nvSpPr>
            <p:spPr bwMode="auto">
              <a:xfrm>
                <a:off x="800120" y="2832041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8" name="Rectangle 36"/>
              <p:cNvSpPr>
                <a:spLocks noChangeArrowheads="1"/>
              </p:cNvSpPr>
              <p:nvPr/>
            </p:nvSpPr>
            <p:spPr bwMode="auto">
              <a:xfrm>
                <a:off x="800120" y="2547281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0" name="Rectangle 38"/>
              <p:cNvSpPr>
                <a:spLocks noChangeArrowheads="1"/>
              </p:cNvSpPr>
              <p:nvPr/>
            </p:nvSpPr>
            <p:spPr bwMode="auto">
              <a:xfrm>
                <a:off x="800120" y="2261179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2" name="Rectangle 40"/>
              <p:cNvSpPr>
                <a:spLocks noChangeArrowheads="1"/>
              </p:cNvSpPr>
              <p:nvPr/>
            </p:nvSpPr>
            <p:spPr bwMode="auto">
              <a:xfrm>
                <a:off x="800120" y="1975078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4" name="Rectangle 42"/>
              <p:cNvSpPr>
                <a:spLocks noChangeArrowheads="1"/>
              </p:cNvSpPr>
              <p:nvPr/>
            </p:nvSpPr>
            <p:spPr bwMode="auto">
              <a:xfrm>
                <a:off x="800120" y="1688976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6" name="Rectangle 44"/>
              <p:cNvSpPr>
                <a:spLocks noChangeArrowheads="1"/>
              </p:cNvSpPr>
              <p:nvPr/>
            </p:nvSpPr>
            <p:spPr bwMode="auto">
              <a:xfrm>
                <a:off x="800120" y="1403703"/>
                <a:ext cx="76880" cy="167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7" name="Rectangle 45"/>
              <p:cNvSpPr>
                <a:spLocks noChangeArrowheads="1"/>
              </p:cNvSpPr>
              <p:nvPr/>
            </p:nvSpPr>
            <p:spPr bwMode="auto">
              <a:xfrm rot="16200000">
                <a:off x="-82523" y="2014533"/>
                <a:ext cx="150522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EGFR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Protein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fr-FR" sz="10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Level</a:t>
                </a:r>
                <a:r>
                  <a:rPr kumimoji="0" lang="fr-FR" sz="10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(A.U.)</a:t>
                </a:r>
                <a:endParaRPr kumimoji="0" lang="fr-FR" sz="1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890" name="Connecteur droit 889"/>
              <p:cNvCxnSpPr/>
              <p:nvPr/>
            </p:nvCxnSpPr>
            <p:spPr>
              <a:xfrm>
                <a:off x="1073126" y="1699501"/>
                <a:ext cx="31392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1" name="Connecteur droit 890"/>
              <p:cNvCxnSpPr/>
              <p:nvPr/>
            </p:nvCxnSpPr>
            <p:spPr>
              <a:xfrm>
                <a:off x="1095560" y="1480853"/>
                <a:ext cx="5886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2" name="ZoneTexte 891"/>
              <p:cNvSpPr txBox="1"/>
              <p:nvPr/>
            </p:nvSpPr>
            <p:spPr>
              <a:xfrm>
                <a:off x="990951" y="1490256"/>
                <a:ext cx="50206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0.335</a:t>
                </a:r>
              </a:p>
            </p:txBody>
          </p:sp>
          <p:sp>
            <p:nvSpPr>
              <p:cNvPr id="893" name="ZoneTexte 892"/>
              <p:cNvSpPr txBox="1"/>
              <p:nvPr/>
            </p:nvSpPr>
            <p:spPr>
              <a:xfrm>
                <a:off x="1161756" y="1269778"/>
                <a:ext cx="50206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000" dirty="0" smtClean="0">
                    <a:latin typeface="Arial" pitchFamily="34" charset="0"/>
                    <a:cs typeface="Arial" pitchFamily="34" charset="0"/>
                  </a:rPr>
                  <a:t>0.936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053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202</Words>
  <Application>Microsoft Office PowerPoint</Application>
  <PresentationFormat>A4 Paper (210x297 mm)</PresentationFormat>
  <Paragraphs>115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Thème Office</vt:lpstr>
      <vt:lpstr>PowerPoint Presentation</vt:lpstr>
    </vt:vector>
  </TitlesOfParts>
  <Company>Institut de Cancérologie Gustave ROUSSY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Adique, John Miklos</cp:lastModifiedBy>
  <cp:revision>20</cp:revision>
  <dcterms:created xsi:type="dcterms:W3CDTF">2018-01-22T12:46:56Z</dcterms:created>
  <dcterms:modified xsi:type="dcterms:W3CDTF">2019-01-08T01:52:51Z</dcterms:modified>
</cp:coreProperties>
</file>