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A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7"/>
    <p:restoredTop sz="95879"/>
  </p:normalViewPr>
  <p:slideViewPr>
    <p:cSldViewPr snapToGrid="0" snapToObjects="1">
      <p:cViewPr>
        <p:scale>
          <a:sx n="206" d="100"/>
          <a:sy n="206" d="100"/>
        </p:scale>
        <p:origin x="144" y="-3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94636-CC24-1D4D-B8A4-F60646E6D18F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439FC-1B36-8C42-8C6F-FBD43FD2EE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213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F439FC-1B36-8C42-8C6F-FBD43FD2EE5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860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999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77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83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898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649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574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51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3343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684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688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61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81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FE3A00F9-760A-6947-AD0F-8BFD2275E22D}"/>
              </a:ext>
            </a:extLst>
          </p:cNvPr>
          <p:cNvSpPr txBox="1"/>
          <p:nvPr/>
        </p:nvSpPr>
        <p:spPr>
          <a:xfrm>
            <a:off x="206778" y="3267327"/>
            <a:ext cx="6384314" cy="69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b="1" dirty="0">
                <a:latin typeface="Palatino Linotype" panose="02040502050505030304" pitchFamily="18" charset="0"/>
                <a:ea typeface="Palatino" pitchFamily="2" charset="77"/>
              </a:rPr>
              <a:t>Additional File 2_Figure S1. Experimental set-up for co-culture experiments.</a:t>
            </a:r>
            <a:r>
              <a:rPr lang="en-US" sz="900" dirty="0">
                <a:latin typeface="Palatino Linotype" panose="02040502050505030304" pitchFamily="18" charset="0"/>
                <a:ea typeface="Palatino" pitchFamily="2" charset="77"/>
              </a:rPr>
              <a:t> Monolayer of PCCs (A), PSCs (B), direct co-culture of PCCs with PSCs (C) and indirect co-culture of PSCs with PCCs (D). PCC, pancreatic cancer cell; PSC, pancreatic stellate cell. </a:t>
            </a: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19F38B40-001F-BF4E-87AF-B2D99B9D23FB}"/>
              </a:ext>
            </a:extLst>
          </p:cNvPr>
          <p:cNvGrpSpPr/>
          <p:nvPr/>
        </p:nvGrpSpPr>
        <p:grpSpPr>
          <a:xfrm>
            <a:off x="604885" y="558653"/>
            <a:ext cx="1203981" cy="1634652"/>
            <a:chOff x="656028" y="537419"/>
            <a:chExt cx="1203981" cy="1634652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A02B451-B42E-BF4B-8693-704A9597008A}"/>
                </a:ext>
              </a:extLst>
            </p:cNvPr>
            <p:cNvGrpSpPr/>
            <p:nvPr/>
          </p:nvGrpSpPr>
          <p:grpSpPr>
            <a:xfrm>
              <a:off x="669637" y="537419"/>
              <a:ext cx="1190372" cy="1149179"/>
              <a:chOff x="434313" y="530695"/>
              <a:chExt cx="1190372" cy="1149179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B812A4D7-BED5-7841-8BBE-FB92CB310740}"/>
                  </a:ext>
                </a:extLst>
              </p:cNvPr>
              <p:cNvGrpSpPr/>
              <p:nvPr/>
            </p:nvGrpSpPr>
            <p:grpSpPr>
              <a:xfrm>
                <a:off x="434313" y="530695"/>
                <a:ext cx="1190372" cy="1149179"/>
                <a:chOff x="1285103" y="1198605"/>
                <a:chExt cx="1190372" cy="1149179"/>
              </a:xfrm>
            </p:grpSpPr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6A782F8A-AC05-E94C-A31D-9086FFBFDE57}"/>
                    </a:ext>
                  </a:extLst>
                </p:cNvPr>
                <p:cNvSpPr/>
                <p:nvPr/>
              </p:nvSpPr>
              <p:spPr>
                <a:xfrm>
                  <a:off x="1301351" y="1858457"/>
                  <a:ext cx="1159723" cy="47987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76C5902D-B721-FF40-99EF-69A5DD0E6826}"/>
                    </a:ext>
                  </a:extLst>
                </p:cNvPr>
                <p:cNvGrpSpPr/>
                <p:nvPr/>
              </p:nvGrpSpPr>
              <p:grpSpPr>
                <a:xfrm>
                  <a:off x="1285103" y="1198605"/>
                  <a:ext cx="1190372" cy="1149179"/>
                  <a:chOff x="1285103" y="1198605"/>
                  <a:chExt cx="1190372" cy="1149179"/>
                </a:xfrm>
              </p:grpSpPr>
              <p:cxnSp>
                <p:nvCxnSpPr>
                  <p:cNvPr id="147" name="Straight Connector 146">
                    <a:extLst>
                      <a:ext uri="{FF2B5EF4-FFF2-40B4-BE49-F238E27FC236}">
                        <a16:creationId xmlns:a16="http://schemas.microsoft.com/office/drawing/2014/main" id="{ED379536-895A-FA46-A15F-2B9DC4CD9B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85103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Straight Connector 147">
                    <a:extLst>
                      <a:ext uri="{FF2B5EF4-FFF2-40B4-BE49-F238E27FC236}">
                        <a16:creationId xmlns:a16="http://schemas.microsoft.com/office/drawing/2014/main" id="{AA4EEC65-0FCA-1044-9821-98DFBCAE9F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75475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Straight Connector 148">
                    <a:extLst>
                      <a:ext uri="{FF2B5EF4-FFF2-40B4-BE49-F238E27FC236}">
                        <a16:creationId xmlns:a16="http://schemas.microsoft.com/office/drawing/2014/main" id="{105D9688-BFE3-D24B-8FBF-84AA6374C8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285103" y="2347784"/>
                    <a:ext cx="1190372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7C008DF2-C353-C14F-A2D4-D391AD2E71D0}"/>
                  </a:ext>
                </a:extLst>
              </p:cNvPr>
              <p:cNvGrpSpPr/>
              <p:nvPr/>
            </p:nvGrpSpPr>
            <p:grpSpPr>
              <a:xfrm>
                <a:off x="439256" y="1531588"/>
                <a:ext cx="1176428" cy="123895"/>
                <a:chOff x="439256" y="1531588"/>
                <a:chExt cx="1176428" cy="123895"/>
              </a:xfrm>
            </p:grpSpPr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E0B6BDF9-738C-FF44-9118-008FC3D9CF21}"/>
                    </a:ext>
                  </a:extLst>
                </p:cNvPr>
                <p:cNvSpPr/>
                <p:nvPr/>
              </p:nvSpPr>
              <p:spPr>
                <a:xfrm>
                  <a:off x="439256" y="1551468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30D5F0DB-0D7F-C647-88D0-884F20AFFF0C}"/>
                    </a:ext>
                  </a:extLst>
                </p:cNvPr>
                <p:cNvSpPr/>
                <p:nvPr/>
              </p:nvSpPr>
              <p:spPr>
                <a:xfrm>
                  <a:off x="593723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020C4E24-0130-1748-9A43-E85A8FB7BF71}"/>
                    </a:ext>
                  </a:extLst>
                </p:cNvPr>
                <p:cNvSpPr/>
                <p:nvPr/>
              </p:nvSpPr>
              <p:spPr>
                <a:xfrm>
                  <a:off x="1038768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C9280B09-A0A4-8D44-A773-2427282B9B25}"/>
                    </a:ext>
                  </a:extLst>
                </p:cNvPr>
                <p:cNvSpPr/>
                <p:nvPr/>
              </p:nvSpPr>
              <p:spPr>
                <a:xfrm>
                  <a:off x="780498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3F4CE6FB-1456-794E-A18E-A5365F553E08}"/>
                    </a:ext>
                  </a:extLst>
                </p:cNvPr>
                <p:cNvSpPr/>
                <p:nvPr/>
              </p:nvSpPr>
              <p:spPr>
                <a:xfrm>
                  <a:off x="1227664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44F7520D-8661-F144-A8C6-BCF6648B9986}"/>
                    </a:ext>
                  </a:extLst>
                </p:cNvPr>
                <p:cNvSpPr/>
                <p:nvPr/>
              </p:nvSpPr>
              <p:spPr>
                <a:xfrm>
                  <a:off x="1431559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D128A0F4-F98B-8D4E-BB39-92EBEDFADAC4}"/>
                    </a:ext>
                  </a:extLst>
                </p:cNvPr>
                <p:cNvSpPr/>
                <p:nvPr/>
              </p:nvSpPr>
              <p:spPr>
                <a:xfrm>
                  <a:off x="464398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550BDA57-6972-C340-B522-AEACEE92612C}"/>
                    </a:ext>
                  </a:extLst>
                </p:cNvPr>
                <p:cNvSpPr/>
                <p:nvPr/>
              </p:nvSpPr>
              <p:spPr>
                <a:xfrm>
                  <a:off x="673238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611FA975-E0EB-C947-9641-B556E2153776}"/>
                    </a:ext>
                  </a:extLst>
                </p:cNvPr>
                <p:cNvSpPr/>
                <p:nvPr/>
              </p:nvSpPr>
              <p:spPr>
                <a:xfrm>
                  <a:off x="1039195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A0268E53-E3E2-0B40-AAA4-49C1419E07E5}"/>
                    </a:ext>
                  </a:extLst>
                </p:cNvPr>
                <p:cNvSpPr/>
                <p:nvPr/>
              </p:nvSpPr>
              <p:spPr>
                <a:xfrm>
                  <a:off x="1208319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3C5A586F-8439-E541-9081-F9734DBA663A}"/>
                    </a:ext>
                  </a:extLst>
                </p:cNvPr>
                <p:cNvSpPr/>
                <p:nvPr/>
              </p:nvSpPr>
              <p:spPr>
                <a:xfrm>
                  <a:off x="913273" y="1531588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080C095A-69FC-804C-944B-91B958C00204}"/>
                    </a:ext>
                  </a:extLst>
                </p:cNvPr>
                <p:cNvSpPr/>
                <p:nvPr/>
              </p:nvSpPr>
              <p:spPr>
                <a:xfrm>
                  <a:off x="1392444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72DB5B22-3C33-5B4C-8CE1-1B6B8B7DB0DD}"/>
                    </a:ext>
                  </a:extLst>
                </p:cNvPr>
                <p:cNvSpPr/>
                <p:nvPr/>
              </p:nvSpPr>
              <p:spPr>
                <a:xfrm>
                  <a:off x="884728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75E6564-981F-2849-A376-696C0F31BC91}"/>
                </a:ext>
              </a:extLst>
            </p:cNvPr>
            <p:cNvSpPr txBox="1"/>
            <p:nvPr/>
          </p:nvSpPr>
          <p:spPr>
            <a:xfrm>
              <a:off x="656028" y="1771961"/>
              <a:ext cx="1112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Individual </a:t>
              </a:r>
            </a:p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PCC culture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A58E761-E2EB-A548-B358-DF8712089ABD}"/>
              </a:ext>
            </a:extLst>
          </p:cNvPr>
          <p:cNvGrpSpPr/>
          <p:nvPr/>
        </p:nvGrpSpPr>
        <p:grpSpPr>
          <a:xfrm>
            <a:off x="2077374" y="558653"/>
            <a:ext cx="1203981" cy="1634652"/>
            <a:chOff x="2121891" y="537419"/>
            <a:chExt cx="1203981" cy="163465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67C0101-9FA6-1444-8F47-B05C58E16C20}"/>
                </a:ext>
              </a:extLst>
            </p:cNvPr>
            <p:cNvSpPr txBox="1"/>
            <p:nvPr/>
          </p:nvSpPr>
          <p:spPr>
            <a:xfrm>
              <a:off x="2121891" y="1771961"/>
              <a:ext cx="1112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Individual </a:t>
              </a:r>
            </a:p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PSC culture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CEC1355-D99B-B545-B262-ECED7CA3C1C3}"/>
                </a:ext>
              </a:extLst>
            </p:cNvPr>
            <p:cNvGrpSpPr/>
            <p:nvPr/>
          </p:nvGrpSpPr>
          <p:grpSpPr>
            <a:xfrm>
              <a:off x="2135500" y="537419"/>
              <a:ext cx="1190372" cy="1169114"/>
              <a:chOff x="1900176" y="530695"/>
              <a:chExt cx="1190372" cy="1169114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25E2E2B5-7261-5C46-B45D-8136F47D4210}"/>
                  </a:ext>
                </a:extLst>
              </p:cNvPr>
              <p:cNvGrpSpPr/>
              <p:nvPr/>
            </p:nvGrpSpPr>
            <p:grpSpPr>
              <a:xfrm>
                <a:off x="1900176" y="530695"/>
                <a:ext cx="1190372" cy="1149179"/>
                <a:chOff x="1285103" y="1198605"/>
                <a:chExt cx="1190372" cy="1149179"/>
              </a:xfrm>
            </p:grpSpPr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B823F8E8-42CC-864D-AF43-6B099CDADFC2}"/>
                    </a:ext>
                  </a:extLst>
                </p:cNvPr>
                <p:cNvSpPr/>
                <p:nvPr/>
              </p:nvSpPr>
              <p:spPr>
                <a:xfrm>
                  <a:off x="1301351" y="1858457"/>
                  <a:ext cx="1159723" cy="47987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E8BB7799-B1D2-0A42-A4AA-AE582C610D22}"/>
                    </a:ext>
                  </a:extLst>
                </p:cNvPr>
                <p:cNvGrpSpPr/>
                <p:nvPr/>
              </p:nvGrpSpPr>
              <p:grpSpPr>
                <a:xfrm>
                  <a:off x="1285103" y="1198605"/>
                  <a:ext cx="1190372" cy="1149179"/>
                  <a:chOff x="1285103" y="1198605"/>
                  <a:chExt cx="1190372" cy="1149179"/>
                </a:xfrm>
              </p:grpSpPr>
              <p:cxnSp>
                <p:nvCxnSpPr>
                  <p:cNvPr id="127" name="Straight Connector 126">
                    <a:extLst>
                      <a:ext uri="{FF2B5EF4-FFF2-40B4-BE49-F238E27FC236}">
                        <a16:creationId xmlns:a16="http://schemas.microsoft.com/office/drawing/2014/main" id="{704DF4E3-743F-7148-9CD9-B21CEF8B23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85103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>
                    <a:extLst>
                      <a:ext uri="{FF2B5EF4-FFF2-40B4-BE49-F238E27FC236}">
                        <a16:creationId xmlns:a16="http://schemas.microsoft.com/office/drawing/2014/main" id="{C46B59BE-73FB-C94F-B278-1D1EEAFAAA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75475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>
                    <a:extLst>
                      <a:ext uri="{FF2B5EF4-FFF2-40B4-BE49-F238E27FC236}">
                        <a16:creationId xmlns:a16="http://schemas.microsoft.com/office/drawing/2014/main" id="{6606454F-5CA6-2046-9F55-4BA987DF086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285103" y="2347784"/>
                    <a:ext cx="1190372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598C8CD0-3C30-514E-B22F-9EA6B3514A85}"/>
                  </a:ext>
                </a:extLst>
              </p:cNvPr>
              <p:cNvGrpSpPr/>
              <p:nvPr/>
            </p:nvGrpSpPr>
            <p:grpSpPr>
              <a:xfrm>
                <a:off x="1909873" y="1504790"/>
                <a:ext cx="1149136" cy="195019"/>
                <a:chOff x="1909873" y="1504790"/>
                <a:chExt cx="1149136" cy="195019"/>
              </a:xfrm>
            </p:grpSpPr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97756498-32CE-D046-88B6-5EF1A163EE49}"/>
                    </a:ext>
                  </a:extLst>
                </p:cNvPr>
                <p:cNvGrpSpPr/>
                <p:nvPr/>
              </p:nvGrpSpPr>
              <p:grpSpPr>
                <a:xfrm rot="21131471">
                  <a:off x="2445822" y="1504790"/>
                  <a:ext cx="119010" cy="195019"/>
                  <a:chOff x="620129" y="3123145"/>
                  <a:chExt cx="261879" cy="311938"/>
                </a:xfrm>
              </p:grpSpPr>
              <p:sp>
                <p:nvSpPr>
                  <p:cNvPr id="123" name="Freeform 122">
                    <a:extLst>
                      <a:ext uri="{FF2B5EF4-FFF2-40B4-BE49-F238E27FC236}">
                        <a16:creationId xmlns:a16="http://schemas.microsoft.com/office/drawing/2014/main" id="{D3D46A20-FFCF-7240-81EE-1D3C03FD1C3B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24" name="Oval 123">
                    <a:extLst>
                      <a:ext uri="{FF2B5EF4-FFF2-40B4-BE49-F238E27FC236}">
                        <a16:creationId xmlns:a16="http://schemas.microsoft.com/office/drawing/2014/main" id="{80710504-A011-B44D-A202-D84E7299E967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466B31B0-B719-BB4F-BF46-B5AF815443EC}"/>
                    </a:ext>
                  </a:extLst>
                </p:cNvPr>
                <p:cNvGrpSpPr/>
                <p:nvPr/>
              </p:nvGrpSpPr>
              <p:grpSpPr>
                <a:xfrm rot="1958020">
                  <a:off x="2032325" y="1544550"/>
                  <a:ext cx="134561" cy="115499"/>
                  <a:chOff x="620129" y="3123145"/>
                  <a:chExt cx="261879" cy="311938"/>
                </a:xfrm>
              </p:grpSpPr>
              <p:sp>
                <p:nvSpPr>
                  <p:cNvPr id="121" name="Freeform 120">
                    <a:extLst>
                      <a:ext uri="{FF2B5EF4-FFF2-40B4-BE49-F238E27FC236}">
                        <a16:creationId xmlns:a16="http://schemas.microsoft.com/office/drawing/2014/main" id="{B59403D8-256E-7F44-A0B0-E3B6E9340B72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F9F6C878-7C33-1B4B-967D-999250180E35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7A254135-43F5-BE42-8774-9DC1D6EB9FDB}"/>
                    </a:ext>
                  </a:extLst>
                </p:cNvPr>
                <p:cNvGrpSpPr/>
                <p:nvPr/>
              </p:nvGrpSpPr>
              <p:grpSpPr>
                <a:xfrm rot="19774434">
                  <a:off x="2282199" y="1561077"/>
                  <a:ext cx="128637" cy="82445"/>
                  <a:chOff x="620129" y="3123145"/>
                  <a:chExt cx="261879" cy="311938"/>
                </a:xfrm>
              </p:grpSpPr>
              <p:sp>
                <p:nvSpPr>
                  <p:cNvPr id="119" name="Freeform 118">
                    <a:extLst>
                      <a:ext uri="{FF2B5EF4-FFF2-40B4-BE49-F238E27FC236}">
                        <a16:creationId xmlns:a16="http://schemas.microsoft.com/office/drawing/2014/main" id="{63449B1A-EFD5-B34F-8BA2-43D81A727BC1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B9559F05-9DFC-8E4A-A88C-86653BB00326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98" name="Group 97">
                  <a:extLst>
                    <a:ext uri="{FF2B5EF4-FFF2-40B4-BE49-F238E27FC236}">
                      <a16:creationId xmlns:a16="http://schemas.microsoft.com/office/drawing/2014/main" id="{09D97FEC-AF4B-FB40-9A0C-C8BB5E4AAC7C}"/>
                    </a:ext>
                  </a:extLst>
                </p:cNvPr>
                <p:cNvGrpSpPr/>
                <p:nvPr/>
              </p:nvGrpSpPr>
              <p:grpSpPr>
                <a:xfrm>
                  <a:off x="2382437" y="1567010"/>
                  <a:ext cx="79871" cy="70578"/>
                  <a:chOff x="620129" y="3123145"/>
                  <a:chExt cx="261879" cy="311938"/>
                </a:xfrm>
              </p:grpSpPr>
              <p:sp>
                <p:nvSpPr>
                  <p:cNvPr id="117" name="Freeform 116">
                    <a:extLst>
                      <a:ext uri="{FF2B5EF4-FFF2-40B4-BE49-F238E27FC236}">
                        <a16:creationId xmlns:a16="http://schemas.microsoft.com/office/drawing/2014/main" id="{420FDC65-08B1-3941-8632-E990DC4F0963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F88FFCEA-382E-F149-951C-8F4597E3E850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28DEFB70-A341-FB4C-8CF8-E6DE9A8828F4}"/>
                    </a:ext>
                  </a:extLst>
                </p:cNvPr>
                <p:cNvGrpSpPr/>
                <p:nvPr/>
              </p:nvGrpSpPr>
              <p:grpSpPr>
                <a:xfrm>
                  <a:off x="2144492" y="1530450"/>
                  <a:ext cx="156705" cy="143699"/>
                  <a:chOff x="620129" y="3123145"/>
                  <a:chExt cx="261879" cy="311938"/>
                </a:xfrm>
              </p:grpSpPr>
              <p:sp>
                <p:nvSpPr>
                  <p:cNvPr id="115" name="Freeform 114">
                    <a:extLst>
                      <a:ext uri="{FF2B5EF4-FFF2-40B4-BE49-F238E27FC236}">
                        <a16:creationId xmlns:a16="http://schemas.microsoft.com/office/drawing/2014/main" id="{84174C25-5C29-C64D-819A-35C88D9785ED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16" name="Oval 115">
                    <a:extLst>
                      <a:ext uri="{FF2B5EF4-FFF2-40B4-BE49-F238E27FC236}">
                        <a16:creationId xmlns:a16="http://schemas.microsoft.com/office/drawing/2014/main" id="{6519A7B8-3E50-1447-9AB1-98DBDD4DD78F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100" name="Group 99">
                  <a:extLst>
                    <a:ext uri="{FF2B5EF4-FFF2-40B4-BE49-F238E27FC236}">
                      <a16:creationId xmlns:a16="http://schemas.microsoft.com/office/drawing/2014/main" id="{D7820501-2FE2-2B42-8EEB-D618C9CDC9DF}"/>
                    </a:ext>
                  </a:extLst>
                </p:cNvPr>
                <p:cNvGrpSpPr/>
                <p:nvPr/>
              </p:nvGrpSpPr>
              <p:grpSpPr>
                <a:xfrm rot="20464095">
                  <a:off x="1909873" y="1544550"/>
                  <a:ext cx="134561" cy="115499"/>
                  <a:chOff x="620129" y="3123145"/>
                  <a:chExt cx="261879" cy="311938"/>
                </a:xfrm>
              </p:grpSpPr>
              <p:sp>
                <p:nvSpPr>
                  <p:cNvPr id="113" name="Freeform 112">
                    <a:extLst>
                      <a:ext uri="{FF2B5EF4-FFF2-40B4-BE49-F238E27FC236}">
                        <a16:creationId xmlns:a16="http://schemas.microsoft.com/office/drawing/2014/main" id="{7EAD85A6-07B5-4549-A016-CEE1F7494507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14" name="Oval 113">
                    <a:extLst>
                      <a:ext uri="{FF2B5EF4-FFF2-40B4-BE49-F238E27FC236}">
                        <a16:creationId xmlns:a16="http://schemas.microsoft.com/office/drawing/2014/main" id="{2107F63A-6DAA-E745-99AF-C8517BABA8D6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101" name="Group 100">
                  <a:extLst>
                    <a:ext uri="{FF2B5EF4-FFF2-40B4-BE49-F238E27FC236}">
                      <a16:creationId xmlns:a16="http://schemas.microsoft.com/office/drawing/2014/main" id="{3C62E0EF-3017-1C44-9635-B004AFA0457F}"/>
                    </a:ext>
                  </a:extLst>
                </p:cNvPr>
                <p:cNvGrpSpPr/>
                <p:nvPr/>
              </p:nvGrpSpPr>
              <p:grpSpPr>
                <a:xfrm>
                  <a:off x="2575087" y="1530450"/>
                  <a:ext cx="156705" cy="143699"/>
                  <a:chOff x="620129" y="3123145"/>
                  <a:chExt cx="261879" cy="311938"/>
                </a:xfrm>
              </p:grpSpPr>
              <p:sp>
                <p:nvSpPr>
                  <p:cNvPr id="111" name="Freeform 110">
                    <a:extLst>
                      <a:ext uri="{FF2B5EF4-FFF2-40B4-BE49-F238E27FC236}">
                        <a16:creationId xmlns:a16="http://schemas.microsoft.com/office/drawing/2014/main" id="{E22D4C5B-8C58-AC49-BF5A-B69C56B77151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6EFE2CD5-29C5-3748-B9DC-C6BB402577EE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831EB22D-C731-5F47-BCC3-68EDC7882A27}"/>
                    </a:ext>
                  </a:extLst>
                </p:cNvPr>
                <p:cNvGrpSpPr/>
                <p:nvPr/>
              </p:nvGrpSpPr>
              <p:grpSpPr>
                <a:xfrm rot="1958020">
                  <a:off x="2749104" y="1544550"/>
                  <a:ext cx="134561" cy="115499"/>
                  <a:chOff x="620129" y="3123145"/>
                  <a:chExt cx="261879" cy="311938"/>
                </a:xfrm>
              </p:grpSpPr>
              <p:sp>
                <p:nvSpPr>
                  <p:cNvPr id="109" name="Freeform 108">
                    <a:extLst>
                      <a:ext uri="{FF2B5EF4-FFF2-40B4-BE49-F238E27FC236}">
                        <a16:creationId xmlns:a16="http://schemas.microsoft.com/office/drawing/2014/main" id="{4B7761CC-B64D-AD48-B4F5-F324C51A4A93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10" name="Oval 109">
                    <a:extLst>
                      <a:ext uri="{FF2B5EF4-FFF2-40B4-BE49-F238E27FC236}">
                        <a16:creationId xmlns:a16="http://schemas.microsoft.com/office/drawing/2014/main" id="{8327C1F7-699F-D049-9ABE-4AF069166CAE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C4702A4E-7C75-FC42-B67F-862931284904}"/>
                    </a:ext>
                  </a:extLst>
                </p:cNvPr>
                <p:cNvGrpSpPr/>
                <p:nvPr/>
              </p:nvGrpSpPr>
              <p:grpSpPr>
                <a:xfrm rot="20464095">
                  <a:off x="2872821" y="1553794"/>
                  <a:ext cx="134561" cy="115499"/>
                  <a:chOff x="620129" y="3123145"/>
                  <a:chExt cx="261879" cy="311938"/>
                </a:xfrm>
              </p:grpSpPr>
              <p:sp>
                <p:nvSpPr>
                  <p:cNvPr id="107" name="Freeform 106">
                    <a:extLst>
                      <a:ext uri="{FF2B5EF4-FFF2-40B4-BE49-F238E27FC236}">
                        <a16:creationId xmlns:a16="http://schemas.microsoft.com/office/drawing/2014/main" id="{DD56D41F-5114-D549-B66E-17312B92F7C8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08" name="Oval 107">
                    <a:extLst>
                      <a:ext uri="{FF2B5EF4-FFF2-40B4-BE49-F238E27FC236}">
                        <a16:creationId xmlns:a16="http://schemas.microsoft.com/office/drawing/2014/main" id="{0E9E4769-1B5A-ED45-A83F-7EAEE839CD27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659BAD51-9C0C-1449-8690-D746497F3C6C}"/>
                    </a:ext>
                  </a:extLst>
                </p:cNvPr>
                <p:cNvGrpSpPr/>
                <p:nvPr/>
              </p:nvGrpSpPr>
              <p:grpSpPr>
                <a:xfrm>
                  <a:off x="2979138" y="1579949"/>
                  <a:ext cx="79871" cy="70578"/>
                  <a:chOff x="620129" y="3123145"/>
                  <a:chExt cx="261879" cy="311938"/>
                </a:xfrm>
              </p:grpSpPr>
              <p:sp>
                <p:nvSpPr>
                  <p:cNvPr id="105" name="Freeform 104">
                    <a:extLst>
                      <a:ext uri="{FF2B5EF4-FFF2-40B4-BE49-F238E27FC236}">
                        <a16:creationId xmlns:a16="http://schemas.microsoft.com/office/drawing/2014/main" id="{ED642A22-0EE2-394A-99CB-AA515A643BBE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106" name="Oval 105">
                    <a:extLst>
                      <a:ext uri="{FF2B5EF4-FFF2-40B4-BE49-F238E27FC236}">
                        <a16:creationId xmlns:a16="http://schemas.microsoft.com/office/drawing/2014/main" id="{950CF982-26B8-5D41-B9C3-0489A10C64CB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965D406-5FE1-124A-988B-1ECE1623B316}"/>
              </a:ext>
            </a:extLst>
          </p:cNvPr>
          <p:cNvGrpSpPr/>
          <p:nvPr/>
        </p:nvGrpSpPr>
        <p:grpSpPr>
          <a:xfrm>
            <a:off x="3534199" y="558653"/>
            <a:ext cx="1203981" cy="1634652"/>
            <a:chOff x="665297" y="2368369"/>
            <a:chExt cx="1203981" cy="163465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D9E4189-481E-BC4A-84AC-CF738A3A68B7}"/>
                </a:ext>
              </a:extLst>
            </p:cNvPr>
            <p:cNvSpPr txBox="1"/>
            <p:nvPr/>
          </p:nvSpPr>
          <p:spPr>
            <a:xfrm>
              <a:off x="665297" y="3602911"/>
              <a:ext cx="1112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Direct </a:t>
              </a:r>
            </a:p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Co-culture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358CC92-8B7E-D843-853D-4CD8A34B4292}"/>
                </a:ext>
              </a:extLst>
            </p:cNvPr>
            <p:cNvGrpSpPr/>
            <p:nvPr/>
          </p:nvGrpSpPr>
          <p:grpSpPr>
            <a:xfrm>
              <a:off x="678906" y="2368369"/>
              <a:ext cx="1190372" cy="1149179"/>
              <a:chOff x="3366038" y="530695"/>
              <a:chExt cx="1190372" cy="1149179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436B9B8C-4A82-9743-B8B3-66D000C14FA0}"/>
                  </a:ext>
                </a:extLst>
              </p:cNvPr>
              <p:cNvGrpSpPr/>
              <p:nvPr/>
            </p:nvGrpSpPr>
            <p:grpSpPr>
              <a:xfrm>
                <a:off x="3366038" y="530695"/>
                <a:ext cx="1190372" cy="1149179"/>
                <a:chOff x="1285103" y="1198605"/>
                <a:chExt cx="1190372" cy="1149179"/>
              </a:xfrm>
            </p:grpSpPr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9B4760CA-D439-104A-B943-A866EB60A606}"/>
                    </a:ext>
                  </a:extLst>
                </p:cNvPr>
                <p:cNvSpPr/>
                <p:nvPr/>
              </p:nvSpPr>
              <p:spPr>
                <a:xfrm>
                  <a:off x="1301351" y="1858457"/>
                  <a:ext cx="1159723" cy="47987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Palatino Linotype" panose="02040502050505030304" pitchFamily="18" charset="0"/>
                  </a:endParaRPr>
                </a:p>
              </p:txBody>
            </p:sp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4579C726-5935-7844-B770-A8F55554BFAC}"/>
                    </a:ext>
                  </a:extLst>
                </p:cNvPr>
                <p:cNvGrpSpPr/>
                <p:nvPr/>
              </p:nvGrpSpPr>
              <p:grpSpPr>
                <a:xfrm>
                  <a:off x="1285103" y="1198605"/>
                  <a:ext cx="1190372" cy="1149179"/>
                  <a:chOff x="1285103" y="1198605"/>
                  <a:chExt cx="1190372" cy="1149179"/>
                </a:xfrm>
              </p:grpSpPr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764EF977-E7E8-B94E-B935-D1595B93E5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85103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2F36486A-0D4A-7B4A-8F61-701196D5AF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75475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>
                    <a:extLst>
                      <a:ext uri="{FF2B5EF4-FFF2-40B4-BE49-F238E27FC236}">
                        <a16:creationId xmlns:a16="http://schemas.microsoft.com/office/drawing/2014/main" id="{BE748584-AC7C-0946-99CC-FCB29F28D1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285103" y="2347784"/>
                    <a:ext cx="1190372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FFB0EDB3-9135-F448-BDCC-06D1657EC3B7}"/>
                  </a:ext>
                </a:extLst>
              </p:cNvPr>
              <p:cNvGrpSpPr/>
              <p:nvPr/>
            </p:nvGrpSpPr>
            <p:grpSpPr>
              <a:xfrm>
                <a:off x="3368403" y="1476442"/>
                <a:ext cx="1155713" cy="198703"/>
                <a:chOff x="727885" y="3984451"/>
                <a:chExt cx="1155713" cy="198703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7D2AED38-958C-D646-93C3-F705CAACB704}"/>
                    </a:ext>
                  </a:extLst>
                </p:cNvPr>
                <p:cNvSpPr/>
                <p:nvPr/>
              </p:nvSpPr>
              <p:spPr>
                <a:xfrm>
                  <a:off x="746285" y="4058880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2B386080-E5C4-1F44-8EF3-43F3869DC480}"/>
                    </a:ext>
                  </a:extLst>
                </p:cNvPr>
                <p:cNvSpPr/>
                <p:nvPr/>
              </p:nvSpPr>
              <p:spPr>
                <a:xfrm>
                  <a:off x="1345797" y="405393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D28550CF-D0AF-D04A-AE86-45007050F68E}"/>
                    </a:ext>
                  </a:extLst>
                </p:cNvPr>
                <p:cNvSpPr/>
                <p:nvPr/>
              </p:nvSpPr>
              <p:spPr>
                <a:xfrm>
                  <a:off x="1087527" y="405393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ADE0645F-6F49-BE48-829E-F4E4D25928AB}"/>
                    </a:ext>
                  </a:extLst>
                </p:cNvPr>
                <p:cNvSpPr/>
                <p:nvPr/>
              </p:nvSpPr>
              <p:spPr>
                <a:xfrm>
                  <a:off x="1534693" y="405393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7BC0308-5A15-5548-8A17-D2B7F21CEF4C}"/>
                    </a:ext>
                  </a:extLst>
                </p:cNvPr>
                <p:cNvSpPr/>
                <p:nvPr/>
              </p:nvSpPr>
              <p:spPr>
                <a:xfrm>
                  <a:off x="771427" y="4093269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46290ECB-74D0-FC43-AA90-333FBE75D707}"/>
                    </a:ext>
                  </a:extLst>
                </p:cNvPr>
                <p:cNvSpPr/>
                <p:nvPr/>
              </p:nvSpPr>
              <p:spPr>
                <a:xfrm>
                  <a:off x="980267" y="4093269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1B3BB448-6CDC-CE4F-9123-2096EFC654D6}"/>
                    </a:ext>
                  </a:extLst>
                </p:cNvPr>
                <p:cNvSpPr/>
                <p:nvPr/>
              </p:nvSpPr>
              <p:spPr>
                <a:xfrm>
                  <a:off x="1346224" y="4093269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47490AF7-5C86-1042-82F3-C30FE20DA1F7}"/>
                    </a:ext>
                  </a:extLst>
                </p:cNvPr>
                <p:cNvSpPr/>
                <p:nvPr/>
              </p:nvSpPr>
              <p:spPr>
                <a:xfrm>
                  <a:off x="1515348" y="4093269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AECE469-B954-7E43-AE8A-96D1F60E8F18}"/>
                    </a:ext>
                  </a:extLst>
                </p:cNvPr>
                <p:cNvSpPr/>
                <p:nvPr/>
              </p:nvSpPr>
              <p:spPr>
                <a:xfrm>
                  <a:off x="1699473" y="4093269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9FE35142-C101-C249-8949-D6054C0FF962}"/>
                    </a:ext>
                  </a:extLst>
                </p:cNvPr>
                <p:cNvSpPr/>
                <p:nvPr/>
              </p:nvSpPr>
              <p:spPr>
                <a:xfrm>
                  <a:off x="1191757" y="4093269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8E4DD96B-5F6E-6741-A935-02534398B496}"/>
                    </a:ext>
                  </a:extLst>
                </p:cNvPr>
                <p:cNvGrpSpPr/>
                <p:nvPr/>
              </p:nvGrpSpPr>
              <p:grpSpPr>
                <a:xfrm rot="21131471">
                  <a:off x="1724522" y="3984451"/>
                  <a:ext cx="119010" cy="195019"/>
                  <a:chOff x="620129" y="3123145"/>
                  <a:chExt cx="261879" cy="311938"/>
                </a:xfrm>
              </p:grpSpPr>
              <p:sp>
                <p:nvSpPr>
                  <p:cNvPr id="86" name="Freeform 85">
                    <a:extLst>
                      <a:ext uri="{FF2B5EF4-FFF2-40B4-BE49-F238E27FC236}">
                        <a16:creationId xmlns:a16="http://schemas.microsoft.com/office/drawing/2014/main" id="{6AB21996-7ECF-444C-B8F2-2B106C17E7D6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87" name="Oval 86">
                    <a:extLst>
                      <a:ext uri="{FF2B5EF4-FFF2-40B4-BE49-F238E27FC236}">
                        <a16:creationId xmlns:a16="http://schemas.microsoft.com/office/drawing/2014/main" id="{FCBC0711-8A60-7D4A-9DE3-86ADE7C3DAE6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985A2CCD-3C2B-E145-9369-F8D6DFC1FF52}"/>
                    </a:ext>
                  </a:extLst>
                </p:cNvPr>
                <p:cNvGrpSpPr/>
                <p:nvPr/>
              </p:nvGrpSpPr>
              <p:grpSpPr>
                <a:xfrm rot="1958020">
                  <a:off x="727885" y="4024909"/>
                  <a:ext cx="134561" cy="115499"/>
                  <a:chOff x="620129" y="3123145"/>
                  <a:chExt cx="261879" cy="311938"/>
                </a:xfrm>
              </p:grpSpPr>
              <p:sp>
                <p:nvSpPr>
                  <p:cNvPr id="84" name="Freeform 83">
                    <a:extLst>
                      <a:ext uri="{FF2B5EF4-FFF2-40B4-BE49-F238E27FC236}">
                        <a16:creationId xmlns:a16="http://schemas.microsoft.com/office/drawing/2014/main" id="{AEE74778-278F-D448-9643-5E5EBD119336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85" name="Oval 84">
                    <a:extLst>
                      <a:ext uri="{FF2B5EF4-FFF2-40B4-BE49-F238E27FC236}">
                        <a16:creationId xmlns:a16="http://schemas.microsoft.com/office/drawing/2014/main" id="{8155128B-C31B-E542-90DC-54500FC0E0BF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D18F103E-42CB-F940-963E-6CD6830C8949}"/>
                    </a:ext>
                  </a:extLst>
                </p:cNvPr>
                <p:cNvGrpSpPr/>
                <p:nvPr/>
              </p:nvGrpSpPr>
              <p:grpSpPr>
                <a:xfrm rot="19774434">
                  <a:off x="1541671" y="4100709"/>
                  <a:ext cx="128637" cy="82445"/>
                  <a:chOff x="620129" y="3123145"/>
                  <a:chExt cx="261879" cy="311938"/>
                </a:xfrm>
              </p:grpSpPr>
              <p:sp>
                <p:nvSpPr>
                  <p:cNvPr id="82" name="Freeform 81">
                    <a:extLst>
                      <a:ext uri="{FF2B5EF4-FFF2-40B4-BE49-F238E27FC236}">
                        <a16:creationId xmlns:a16="http://schemas.microsoft.com/office/drawing/2014/main" id="{4A8C480D-8307-9243-B67E-717B20B63346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83" name="Oval 82">
                    <a:extLst>
                      <a:ext uri="{FF2B5EF4-FFF2-40B4-BE49-F238E27FC236}">
                        <a16:creationId xmlns:a16="http://schemas.microsoft.com/office/drawing/2014/main" id="{E3015174-245F-A449-B063-09742BE20EA8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8DEA489A-B6E2-614F-A9D7-7876D15E7EC0}"/>
                    </a:ext>
                  </a:extLst>
                </p:cNvPr>
                <p:cNvGrpSpPr/>
                <p:nvPr/>
              </p:nvGrpSpPr>
              <p:grpSpPr>
                <a:xfrm>
                  <a:off x="1361336" y="4022425"/>
                  <a:ext cx="79871" cy="70578"/>
                  <a:chOff x="620129" y="3123145"/>
                  <a:chExt cx="261879" cy="311938"/>
                </a:xfrm>
              </p:grpSpPr>
              <p:sp>
                <p:nvSpPr>
                  <p:cNvPr id="80" name="Freeform 79">
                    <a:extLst>
                      <a:ext uri="{FF2B5EF4-FFF2-40B4-BE49-F238E27FC236}">
                        <a16:creationId xmlns:a16="http://schemas.microsoft.com/office/drawing/2014/main" id="{6A69A05B-5772-F548-92CF-742D6D62BA87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81" name="Oval 80">
                    <a:extLst>
                      <a:ext uri="{FF2B5EF4-FFF2-40B4-BE49-F238E27FC236}">
                        <a16:creationId xmlns:a16="http://schemas.microsoft.com/office/drawing/2014/main" id="{A61335CD-19A4-E643-8311-1A1328D50FB8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7469ABCD-31E0-874E-A0C4-F2CCB267618E}"/>
                    </a:ext>
                  </a:extLst>
                </p:cNvPr>
                <p:cNvGrpSpPr/>
                <p:nvPr/>
              </p:nvGrpSpPr>
              <p:grpSpPr>
                <a:xfrm>
                  <a:off x="1105413" y="4012577"/>
                  <a:ext cx="156705" cy="143699"/>
                  <a:chOff x="620129" y="3123145"/>
                  <a:chExt cx="261879" cy="311938"/>
                </a:xfrm>
              </p:grpSpPr>
              <p:sp>
                <p:nvSpPr>
                  <p:cNvPr id="78" name="Freeform 77">
                    <a:extLst>
                      <a:ext uri="{FF2B5EF4-FFF2-40B4-BE49-F238E27FC236}">
                        <a16:creationId xmlns:a16="http://schemas.microsoft.com/office/drawing/2014/main" id="{FA3CC0FD-5C1C-EE4B-B0D5-119FC1B9905F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0FDD39B7-9192-D340-B54B-ADA17230D3F9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6E0620A3-4EA8-6944-AF47-2C1C2D17B962}"/>
                    </a:ext>
                  </a:extLst>
                </p:cNvPr>
                <p:cNvGrpSpPr/>
                <p:nvPr/>
              </p:nvGrpSpPr>
              <p:grpSpPr>
                <a:xfrm rot="20464095">
                  <a:off x="928610" y="4050621"/>
                  <a:ext cx="134561" cy="115499"/>
                  <a:chOff x="620129" y="3123145"/>
                  <a:chExt cx="261879" cy="311938"/>
                </a:xfrm>
              </p:grpSpPr>
              <p:sp>
                <p:nvSpPr>
                  <p:cNvPr id="76" name="Freeform 75">
                    <a:extLst>
                      <a:ext uri="{FF2B5EF4-FFF2-40B4-BE49-F238E27FC236}">
                        <a16:creationId xmlns:a16="http://schemas.microsoft.com/office/drawing/2014/main" id="{D800E092-DD98-734B-ACDA-D98E1460574D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77" name="Oval 76">
                    <a:extLst>
                      <a:ext uri="{FF2B5EF4-FFF2-40B4-BE49-F238E27FC236}">
                        <a16:creationId xmlns:a16="http://schemas.microsoft.com/office/drawing/2014/main" id="{F96D2BE5-5E00-4F4B-95B4-1D2D116F0642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65595EC3-07B8-1C44-BD3D-E75EAB794210}"/>
                    </a:ext>
                  </a:extLst>
                </p:cNvPr>
                <p:cNvGrpSpPr/>
                <p:nvPr/>
              </p:nvGrpSpPr>
              <p:grpSpPr>
                <a:xfrm>
                  <a:off x="1392628" y="3997048"/>
                  <a:ext cx="156705" cy="143699"/>
                  <a:chOff x="620129" y="3123145"/>
                  <a:chExt cx="261879" cy="311938"/>
                </a:xfrm>
              </p:grpSpPr>
              <p:sp>
                <p:nvSpPr>
                  <p:cNvPr id="74" name="Freeform 73">
                    <a:extLst>
                      <a:ext uri="{FF2B5EF4-FFF2-40B4-BE49-F238E27FC236}">
                        <a16:creationId xmlns:a16="http://schemas.microsoft.com/office/drawing/2014/main" id="{253E95C0-39C4-8145-B4F6-F881E6944A24}"/>
                      </a:ext>
                    </a:extLst>
                  </p:cNvPr>
                  <p:cNvSpPr/>
                  <p:nvPr/>
                </p:nvSpPr>
                <p:spPr>
                  <a:xfrm rot="20434115">
                    <a:off x="620129" y="3123145"/>
                    <a:ext cx="261879" cy="311938"/>
                  </a:xfrm>
                  <a:custGeom>
                    <a:avLst/>
                    <a:gdLst>
                      <a:gd name="connsiteX0" fmla="*/ 228600 w 647965"/>
                      <a:gd name="connsiteY0" fmla="*/ 14781 h 873425"/>
                      <a:gd name="connsiteX1" fmla="*/ 234176 w 647965"/>
                      <a:gd name="connsiteY1" fmla="*/ 237805 h 873425"/>
                      <a:gd name="connsiteX2" fmla="*/ 256478 w 647965"/>
                      <a:gd name="connsiteY2" fmla="*/ 293561 h 873425"/>
                      <a:gd name="connsiteX3" fmla="*/ 262054 w 647965"/>
                      <a:gd name="connsiteY3" fmla="*/ 310288 h 873425"/>
                      <a:gd name="connsiteX4" fmla="*/ 278780 w 647965"/>
                      <a:gd name="connsiteY4" fmla="*/ 321439 h 873425"/>
                      <a:gd name="connsiteX5" fmla="*/ 289932 w 647965"/>
                      <a:gd name="connsiteY5" fmla="*/ 332591 h 873425"/>
                      <a:gd name="connsiteX6" fmla="*/ 351263 w 647965"/>
                      <a:gd name="connsiteY6" fmla="*/ 327015 h 873425"/>
                      <a:gd name="connsiteX7" fmla="*/ 407019 w 647965"/>
                      <a:gd name="connsiteY7" fmla="*/ 315864 h 873425"/>
                      <a:gd name="connsiteX8" fmla="*/ 418171 w 647965"/>
                      <a:gd name="connsiteY8" fmla="*/ 304713 h 873425"/>
                      <a:gd name="connsiteX9" fmla="*/ 446049 w 647965"/>
                      <a:gd name="connsiteY9" fmla="*/ 282410 h 873425"/>
                      <a:gd name="connsiteX10" fmla="*/ 457200 w 647965"/>
                      <a:gd name="connsiteY10" fmla="*/ 260108 h 873425"/>
                      <a:gd name="connsiteX11" fmla="*/ 468351 w 647965"/>
                      <a:gd name="connsiteY11" fmla="*/ 243381 h 873425"/>
                      <a:gd name="connsiteX12" fmla="*/ 473927 w 647965"/>
                      <a:gd name="connsiteY12" fmla="*/ 221078 h 873425"/>
                      <a:gd name="connsiteX13" fmla="*/ 496229 w 647965"/>
                      <a:gd name="connsiteY13" fmla="*/ 182049 h 873425"/>
                      <a:gd name="connsiteX14" fmla="*/ 501805 w 647965"/>
                      <a:gd name="connsiteY14" fmla="*/ 165322 h 873425"/>
                      <a:gd name="connsiteX15" fmla="*/ 512956 w 647965"/>
                      <a:gd name="connsiteY15" fmla="*/ 148595 h 873425"/>
                      <a:gd name="connsiteX16" fmla="*/ 518532 w 647965"/>
                      <a:gd name="connsiteY16" fmla="*/ 131869 h 873425"/>
                      <a:gd name="connsiteX17" fmla="*/ 535258 w 647965"/>
                      <a:gd name="connsiteY17" fmla="*/ 120717 h 873425"/>
                      <a:gd name="connsiteX18" fmla="*/ 546410 w 647965"/>
                      <a:gd name="connsiteY18" fmla="*/ 103991 h 873425"/>
                      <a:gd name="connsiteX19" fmla="*/ 591015 w 647965"/>
                      <a:gd name="connsiteY19" fmla="*/ 70537 h 873425"/>
                      <a:gd name="connsiteX20" fmla="*/ 624468 w 647965"/>
                      <a:gd name="connsiteY20" fmla="*/ 53810 h 873425"/>
                      <a:gd name="connsiteX21" fmla="*/ 630044 w 647965"/>
                      <a:gd name="connsiteY21" fmla="*/ 70537 h 873425"/>
                      <a:gd name="connsiteX22" fmla="*/ 624468 w 647965"/>
                      <a:gd name="connsiteY22" fmla="*/ 87264 h 873425"/>
                      <a:gd name="connsiteX23" fmla="*/ 596590 w 647965"/>
                      <a:gd name="connsiteY23" fmla="*/ 126293 h 873425"/>
                      <a:gd name="connsiteX24" fmla="*/ 568712 w 647965"/>
                      <a:gd name="connsiteY24" fmla="*/ 148595 h 873425"/>
                      <a:gd name="connsiteX25" fmla="*/ 557561 w 647965"/>
                      <a:gd name="connsiteY25" fmla="*/ 165322 h 873425"/>
                      <a:gd name="connsiteX26" fmla="*/ 535258 w 647965"/>
                      <a:gd name="connsiteY26" fmla="*/ 187625 h 873425"/>
                      <a:gd name="connsiteX27" fmla="*/ 518532 w 647965"/>
                      <a:gd name="connsiteY27" fmla="*/ 221078 h 873425"/>
                      <a:gd name="connsiteX28" fmla="*/ 512956 w 647965"/>
                      <a:gd name="connsiteY28" fmla="*/ 237805 h 873425"/>
                      <a:gd name="connsiteX29" fmla="*/ 501805 w 647965"/>
                      <a:gd name="connsiteY29" fmla="*/ 254532 h 873425"/>
                      <a:gd name="connsiteX30" fmla="*/ 485078 w 647965"/>
                      <a:gd name="connsiteY30" fmla="*/ 315864 h 873425"/>
                      <a:gd name="connsiteX31" fmla="*/ 501805 w 647965"/>
                      <a:gd name="connsiteY31" fmla="*/ 366044 h 873425"/>
                      <a:gd name="connsiteX32" fmla="*/ 507380 w 647965"/>
                      <a:gd name="connsiteY32" fmla="*/ 382771 h 873425"/>
                      <a:gd name="connsiteX33" fmla="*/ 512956 w 647965"/>
                      <a:gd name="connsiteY33" fmla="*/ 405074 h 873425"/>
                      <a:gd name="connsiteX34" fmla="*/ 524107 w 647965"/>
                      <a:gd name="connsiteY34" fmla="*/ 455254 h 873425"/>
                      <a:gd name="connsiteX35" fmla="*/ 518532 w 647965"/>
                      <a:gd name="connsiteY35" fmla="*/ 533313 h 873425"/>
                      <a:gd name="connsiteX36" fmla="*/ 524107 w 647965"/>
                      <a:gd name="connsiteY36" fmla="*/ 555615 h 873425"/>
                      <a:gd name="connsiteX37" fmla="*/ 529683 w 647965"/>
                      <a:gd name="connsiteY37" fmla="*/ 572342 h 873425"/>
                      <a:gd name="connsiteX38" fmla="*/ 563136 w 647965"/>
                      <a:gd name="connsiteY38" fmla="*/ 583493 h 873425"/>
                      <a:gd name="connsiteX39" fmla="*/ 579863 w 647965"/>
                      <a:gd name="connsiteY39" fmla="*/ 589069 h 873425"/>
                      <a:gd name="connsiteX40" fmla="*/ 602166 w 647965"/>
                      <a:gd name="connsiteY40" fmla="*/ 616947 h 873425"/>
                      <a:gd name="connsiteX41" fmla="*/ 613317 w 647965"/>
                      <a:gd name="connsiteY41" fmla="*/ 650400 h 873425"/>
                      <a:gd name="connsiteX42" fmla="*/ 618893 w 647965"/>
                      <a:gd name="connsiteY42" fmla="*/ 667127 h 873425"/>
                      <a:gd name="connsiteX43" fmla="*/ 635619 w 647965"/>
                      <a:gd name="connsiteY43" fmla="*/ 739610 h 873425"/>
                      <a:gd name="connsiteX44" fmla="*/ 641195 w 647965"/>
                      <a:gd name="connsiteY44" fmla="*/ 756337 h 873425"/>
                      <a:gd name="connsiteX45" fmla="*/ 646771 w 647965"/>
                      <a:gd name="connsiteY45" fmla="*/ 773064 h 873425"/>
                      <a:gd name="connsiteX46" fmla="*/ 618893 w 647965"/>
                      <a:gd name="connsiteY46" fmla="*/ 750761 h 873425"/>
                      <a:gd name="connsiteX47" fmla="*/ 585439 w 647965"/>
                      <a:gd name="connsiteY47" fmla="*/ 706156 h 873425"/>
                      <a:gd name="connsiteX48" fmla="*/ 579863 w 647965"/>
                      <a:gd name="connsiteY48" fmla="*/ 689430 h 873425"/>
                      <a:gd name="connsiteX49" fmla="*/ 551985 w 647965"/>
                      <a:gd name="connsiteY49" fmla="*/ 667127 h 873425"/>
                      <a:gd name="connsiteX50" fmla="*/ 507380 w 647965"/>
                      <a:gd name="connsiteY50" fmla="*/ 611371 h 873425"/>
                      <a:gd name="connsiteX51" fmla="*/ 473927 w 647965"/>
                      <a:gd name="connsiteY51" fmla="*/ 600220 h 873425"/>
                      <a:gd name="connsiteX52" fmla="*/ 457200 w 647965"/>
                      <a:gd name="connsiteY52" fmla="*/ 605795 h 873425"/>
                      <a:gd name="connsiteX53" fmla="*/ 434897 w 647965"/>
                      <a:gd name="connsiteY53" fmla="*/ 628098 h 873425"/>
                      <a:gd name="connsiteX54" fmla="*/ 401444 w 647965"/>
                      <a:gd name="connsiteY54" fmla="*/ 695005 h 873425"/>
                      <a:gd name="connsiteX55" fmla="*/ 390293 w 647965"/>
                      <a:gd name="connsiteY55" fmla="*/ 750761 h 873425"/>
                      <a:gd name="connsiteX56" fmla="*/ 373566 w 647965"/>
                      <a:gd name="connsiteY56" fmla="*/ 784215 h 873425"/>
                      <a:gd name="connsiteX57" fmla="*/ 367990 w 647965"/>
                      <a:gd name="connsiteY57" fmla="*/ 800942 h 873425"/>
                      <a:gd name="connsiteX58" fmla="*/ 334536 w 647965"/>
                      <a:gd name="connsiteY58" fmla="*/ 845547 h 873425"/>
                      <a:gd name="connsiteX59" fmla="*/ 317810 w 647965"/>
                      <a:gd name="connsiteY59" fmla="*/ 856698 h 873425"/>
                      <a:gd name="connsiteX60" fmla="*/ 289932 w 647965"/>
                      <a:gd name="connsiteY60" fmla="*/ 873425 h 873425"/>
                      <a:gd name="connsiteX61" fmla="*/ 306658 w 647965"/>
                      <a:gd name="connsiteY61" fmla="*/ 789791 h 873425"/>
                      <a:gd name="connsiteX62" fmla="*/ 317810 w 647965"/>
                      <a:gd name="connsiteY62" fmla="*/ 773064 h 873425"/>
                      <a:gd name="connsiteX63" fmla="*/ 328961 w 647965"/>
                      <a:gd name="connsiteY63" fmla="*/ 739610 h 873425"/>
                      <a:gd name="connsiteX64" fmla="*/ 334536 w 647965"/>
                      <a:gd name="connsiteY64" fmla="*/ 722883 h 873425"/>
                      <a:gd name="connsiteX65" fmla="*/ 340112 w 647965"/>
                      <a:gd name="connsiteY65" fmla="*/ 700581 h 873425"/>
                      <a:gd name="connsiteX66" fmla="*/ 334536 w 647965"/>
                      <a:gd name="connsiteY66" fmla="*/ 655976 h 873425"/>
                      <a:gd name="connsiteX67" fmla="*/ 317810 w 647965"/>
                      <a:gd name="connsiteY67" fmla="*/ 650400 h 873425"/>
                      <a:gd name="connsiteX68" fmla="*/ 284356 w 647965"/>
                      <a:gd name="connsiteY68" fmla="*/ 655976 h 873425"/>
                      <a:gd name="connsiteX69" fmla="*/ 189571 w 647965"/>
                      <a:gd name="connsiteY69" fmla="*/ 644825 h 873425"/>
                      <a:gd name="connsiteX70" fmla="*/ 156117 w 647965"/>
                      <a:gd name="connsiteY70" fmla="*/ 633674 h 873425"/>
                      <a:gd name="connsiteX71" fmla="*/ 144966 w 647965"/>
                      <a:gd name="connsiteY71" fmla="*/ 622522 h 873425"/>
                      <a:gd name="connsiteX72" fmla="*/ 117088 w 647965"/>
                      <a:gd name="connsiteY72" fmla="*/ 605795 h 873425"/>
                      <a:gd name="connsiteX73" fmla="*/ 111512 w 647965"/>
                      <a:gd name="connsiteY73" fmla="*/ 589069 h 873425"/>
                      <a:gd name="connsiteX74" fmla="*/ 94785 w 647965"/>
                      <a:gd name="connsiteY74" fmla="*/ 583493 h 873425"/>
                      <a:gd name="connsiteX75" fmla="*/ 27878 w 647965"/>
                      <a:gd name="connsiteY75" fmla="*/ 577917 h 873425"/>
                      <a:gd name="connsiteX76" fmla="*/ 22302 w 647965"/>
                      <a:gd name="connsiteY76" fmla="*/ 561191 h 873425"/>
                      <a:gd name="connsiteX77" fmla="*/ 0 w 647965"/>
                      <a:gd name="connsiteY77" fmla="*/ 527737 h 873425"/>
                      <a:gd name="connsiteX78" fmla="*/ 16727 w 647965"/>
                      <a:gd name="connsiteY78" fmla="*/ 522161 h 873425"/>
                      <a:gd name="connsiteX79" fmla="*/ 50180 w 647965"/>
                      <a:gd name="connsiteY79" fmla="*/ 533313 h 873425"/>
                      <a:gd name="connsiteX80" fmla="*/ 66907 w 647965"/>
                      <a:gd name="connsiteY80" fmla="*/ 527737 h 873425"/>
                      <a:gd name="connsiteX81" fmla="*/ 66907 w 647965"/>
                      <a:gd name="connsiteY81" fmla="*/ 488708 h 873425"/>
                      <a:gd name="connsiteX82" fmla="*/ 50180 w 647965"/>
                      <a:gd name="connsiteY82" fmla="*/ 438527 h 873425"/>
                      <a:gd name="connsiteX83" fmla="*/ 44605 w 647965"/>
                      <a:gd name="connsiteY83" fmla="*/ 421800 h 873425"/>
                      <a:gd name="connsiteX84" fmla="*/ 39029 w 647965"/>
                      <a:gd name="connsiteY84" fmla="*/ 405074 h 873425"/>
                      <a:gd name="connsiteX85" fmla="*/ 50180 w 647965"/>
                      <a:gd name="connsiteY85" fmla="*/ 371620 h 873425"/>
                      <a:gd name="connsiteX86" fmla="*/ 55756 w 647965"/>
                      <a:gd name="connsiteY86" fmla="*/ 354893 h 873425"/>
                      <a:gd name="connsiteX87" fmla="*/ 72483 w 647965"/>
                      <a:gd name="connsiteY87" fmla="*/ 343742 h 873425"/>
                      <a:gd name="connsiteX88" fmla="*/ 83634 w 647965"/>
                      <a:gd name="connsiteY88" fmla="*/ 327015 h 873425"/>
                      <a:gd name="connsiteX89" fmla="*/ 100361 w 647965"/>
                      <a:gd name="connsiteY89" fmla="*/ 321439 h 873425"/>
                      <a:gd name="connsiteX90" fmla="*/ 117088 w 647965"/>
                      <a:gd name="connsiteY90" fmla="*/ 310288 h 873425"/>
                      <a:gd name="connsiteX91" fmla="*/ 128239 w 647965"/>
                      <a:gd name="connsiteY91" fmla="*/ 293561 h 873425"/>
                      <a:gd name="connsiteX92" fmla="*/ 144966 w 647965"/>
                      <a:gd name="connsiteY92" fmla="*/ 276834 h 873425"/>
                      <a:gd name="connsiteX93" fmla="*/ 161693 w 647965"/>
                      <a:gd name="connsiteY93" fmla="*/ 248956 h 873425"/>
                      <a:gd name="connsiteX94" fmla="*/ 183995 w 647965"/>
                      <a:gd name="connsiteY94" fmla="*/ 182049 h 873425"/>
                      <a:gd name="connsiteX95" fmla="*/ 189571 w 647965"/>
                      <a:gd name="connsiteY95" fmla="*/ 165322 h 873425"/>
                      <a:gd name="connsiteX96" fmla="*/ 195146 w 647965"/>
                      <a:gd name="connsiteY96" fmla="*/ 148595 h 873425"/>
                      <a:gd name="connsiteX97" fmla="*/ 189571 w 647965"/>
                      <a:gd name="connsiteY97" fmla="*/ 115142 h 873425"/>
                      <a:gd name="connsiteX98" fmla="*/ 183995 w 647965"/>
                      <a:gd name="connsiteY98" fmla="*/ 87264 h 873425"/>
                      <a:gd name="connsiteX99" fmla="*/ 189571 w 647965"/>
                      <a:gd name="connsiteY99" fmla="*/ 42659 h 873425"/>
                      <a:gd name="connsiteX100" fmla="*/ 228600 w 647965"/>
                      <a:gd name="connsiteY100" fmla="*/ 14781 h 873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47965" h="873425">
                        <a:moveTo>
                          <a:pt x="228600" y="14781"/>
                        </a:moveTo>
                        <a:cubicBezTo>
                          <a:pt x="236034" y="47305"/>
                          <a:pt x="229336" y="163598"/>
                          <a:pt x="234176" y="237805"/>
                        </a:cubicBezTo>
                        <a:cubicBezTo>
                          <a:pt x="235478" y="257764"/>
                          <a:pt x="248893" y="275863"/>
                          <a:pt x="256478" y="293561"/>
                        </a:cubicBezTo>
                        <a:cubicBezTo>
                          <a:pt x="258793" y="298963"/>
                          <a:pt x="258383" y="305699"/>
                          <a:pt x="262054" y="310288"/>
                        </a:cubicBezTo>
                        <a:cubicBezTo>
                          <a:pt x="266240" y="315520"/>
                          <a:pt x="273548" y="317253"/>
                          <a:pt x="278780" y="321439"/>
                        </a:cubicBezTo>
                        <a:cubicBezTo>
                          <a:pt x="282885" y="324723"/>
                          <a:pt x="286215" y="328874"/>
                          <a:pt x="289932" y="332591"/>
                        </a:cubicBezTo>
                        <a:cubicBezTo>
                          <a:pt x="310376" y="330732"/>
                          <a:pt x="330876" y="329414"/>
                          <a:pt x="351263" y="327015"/>
                        </a:cubicBezTo>
                        <a:cubicBezTo>
                          <a:pt x="377082" y="323977"/>
                          <a:pt x="384048" y="321606"/>
                          <a:pt x="407019" y="315864"/>
                        </a:cubicBezTo>
                        <a:cubicBezTo>
                          <a:pt x="410736" y="312147"/>
                          <a:pt x="414066" y="307997"/>
                          <a:pt x="418171" y="304713"/>
                        </a:cubicBezTo>
                        <a:cubicBezTo>
                          <a:pt x="453339" y="276578"/>
                          <a:pt x="419122" y="309335"/>
                          <a:pt x="446049" y="282410"/>
                        </a:cubicBezTo>
                        <a:cubicBezTo>
                          <a:pt x="449766" y="274976"/>
                          <a:pt x="453076" y="267324"/>
                          <a:pt x="457200" y="260108"/>
                        </a:cubicBezTo>
                        <a:cubicBezTo>
                          <a:pt x="460525" y="254290"/>
                          <a:pt x="465711" y="249540"/>
                          <a:pt x="468351" y="243381"/>
                        </a:cubicBezTo>
                        <a:cubicBezTo>
                          <a:pt x="471370" y="236337"/>
                          <a:pt x="471236" y="228253"/>
                          <a:pt x="473927" y="221078"/>
                        </a:cubicBezTo>
                        <a:cubicBezTo>
                          <a:pt x="488588" y="181983"/>
                          <a:pt x="480054" y="214399"/>
                          <a:pt x="496229" y="182049"/>
                        </a:cubicBezTo>
                        <a:cubicBezTo>
                          <a:pt x="498857" y="176792"/>
                          <a:pt x="499177" y="170579"/>
                          <a:pt x="501805" y="165322"/>
                        </a:cubicBezTo>
                        <a:cubicBezTo>
                          <a:pt x="504802" y="159328"/>
                          <a:pt x="509959" y="154589"/>
                          <a:pt x="512956" y="148595"/>
                        </a:cubicBezTo>
                        <a:cubicBezTo>
                          <a:pt x="515584" y="143338"/>
                          <a:pt x="514861" y="136458"/>
                          <a:pt x="518532" y="131869"/>
                        </a:cubicBezTo>
                        <a:cubicBezTo>
                          <a:pt x="522718" y="126636"/>
                          <a:pt x="529683" y="124434"/>
                          <a:pt x="535258" y="120717"/>
                        </a:cubicBezTo>
                        <a:cubicBezTo>
                          <a:pt x="538975" y="115142"/>
                          <a:pt x="542224" y="109224"/>
                          <a:pt x="546410" y="103991"/>
                        </a:cubicBezTo>
                        <a:cubicBezTo>
                          <a:pt x="558201" y="89252"/>
                          <a:pt x="575714" y="80738"/>
                          <a:pt x="591015" y="70537"/>
                        </a:cubicBezTo>
                        <a:cubicBezTo>
                          <a:pt x="612633" y="56125"/>
                          <a:pt x="601383" y="61506"/>
                          <a:pt x="624468" y="53810"/>
                        </a:cubicBezTo>
                        <a:cubicBezTo>
                          <a:pt x="626327" y="59386"/>
                          <a:pt x="630044" y="64660"/>
                          <a:pt x="630044" y="70537"/>
                        </a:cubicBezTo>
                        <a:cubicBezTo>
                          <a:pt x="630044" y="76414"/>
                          <a:pt x="626783" y="81862"/>
                          <a:pt x="624468" y="87264"/>
                        </a:cubicBezTo>
                        <a:cubicBezTo>
                          <a:pt x="609902" y="121251"/>
                          <a:pt x="619088" y="99295"/>
                          <a:pt x="596590" y="126293"/>
                        </a:cubicBezTo>
                        <a:cubicBezTo>
                          <a:pt x="577190" y="149573"/>
                          <a:pt x="596172" y="139443"/>
                          <a:pt x="568712" y="148595"/>
                        </a:cubicBezTo>
                        <a:cubicBezTo>
                          <a:pt x="564995" y="154171"/>
                          <a:pt x="561922" y="160234"/>
                          <a:pt x="557561" y="165322"/>
                        </a:cubicBezTo>
                        <a:cubicBezTo>
                          <a:pt x="550719" y="173305"/>
                          <a:pt x="535258" y="187625"/>
                          <a:pt x="535258" y="187625"/>
                        </a:cubicBezTo>
                        <a:cubicBezTo>
                          <a:pt x="521247" y="229663"/>
                          <a:pt x="540145" y="177852"/>
                          <a:pt x="518532" y="221078"/>
                        </a:cubicBezTo>
                        <a:cubicBezTo>
                          <a:pt x="515904" y="226335"/>
                          <a:pt x="515584" y="232548"/>
                          <a:pt x="512956" y="237805"/>
                        </a:cubicBezTo>
                        <a:cubicBezTo>
                          <a:pt x="509959" y="243799"/>
                          <a:pt x="504526" y="248408"/>
                          <a:pt x="501805" y="254532"/>
                        </a:cubicBezTo>
                        <a:cubicBezTo>
                          <a:pt x="491516" y="277682"/>
                          <a:pt x="489848" y="292015"/>
                          <a:pt x="485078" y="315864"/>
                        </a:cubicBezTo>
                        <a:lnTo>
                          <a:pt x="501805" y="366044"/>
                        </a:lnTo>
                        <a:cubicBezTo>
                          <a:pt x="503663" y="371620"/>
                          <a:pt x="505955" y="377069"/>
                          <a:pt x="507380" y="382771"/>
                        </a:cubicBezTo>
                        <a:cubicBezTo>
                          <a:pt x="509239" y="390205"/>
                          <a:pt x="511294" y="397593"/>
                          <a:pt x="512956" y="405074"/>
                        </a:cubicBezTo>
                        <a:cubicBezTo>
                          <a:pt x="527121" y="468815"/>
                          <a:pt x="510504" y="400836"/>
                          <a:pt x="524107" y="455254"/>
                        </a:cubicBezTo>
                        <a:cubicBezTo>
                          <a:pt x="522249" y="481274"/>
                          <a:pt x="518532" y="507227"/>
                          <a:pt x="518532" y="533313"/>
                        </a:cubicBezTo>
                        <a:cubicBezTo>
                          <a:pt x="518532" y="540976"/>
                          <a:pt x="522002" y="548247"/>
                          <a:pt x="524107" y="555615"/>
                        </a:cubicBezTo>
                        <a:cubicBezTo>
                          <a:pt x="525722" y="561266"/>
                          <a:pt x="524900" y="568926"/>
                          <a:pt x="529683" y="572342"/>
                        </a:cubicBezTo>
                        <a:cubicBezTo>
                          <a:pt x="539248" y="579174"/>
                          <a:pt x="551985" y="579776"/>
                          <a:pt x="563136" y="583493"/>
                        </a:cubicBezTo>
                        <a:lnTo>
                          <a:pt x="579863" y="589069"/>
                        </a:lnTo>
                        <a:cubicBezTo>
                          <a:pt x="589133" y="598338"/>
                          <a:pt x="596538" y="604284"/>
                          <a:pt x="602166" y="616947"/>
                        </a:cubicBezTo>
                        <a:cubicBezTo>
                          <a:pt x="606940" y="627688"/>
                          <a:pt x="609600" y="639249"/>
                          <a:pt x="613317" y="650400"/>
                        </a:cubicBezTo>
                        <a:lnTo>
                          <a:pt x="618893" y="667127"/>
                        </a:lnTo>
                        <a:cubicBezTo>
                          <a:pt x="626130" y="717790"/>
                          <a:pt x="620313" y="693691"/>
                          <a:pt x="635619" y="739610"/>
                        </a:cubicBezTo>
                        <a:lnTo>
                          <a:pt x="641195" y="756337"/>
                        </a:lnTo>
                        <a:cubicBezTo>
                          <a:pt x="643054" y="761913"/>
                          <a:pt x="650927" y="777220"/>
                          <a:pt x="646771" y="773064"/>
                        </a:cubicBezTo>
                        <a:cubicBezTo>
                          <a:pt x="630880" y="757175"/>
                          <a:pt x="639993" y="764829"/>
                          <a:pt x="618893" y="750761"/>
                        </a:cubicBezTo>
                        <a:cubicBezTo>
                          <a:pt x="593674" y="712934"/>
                          <a:pt x="606066" y="726785"/>
                          <a:pt x="585439" y="706156"/>
                        </a:cubicBezTo>
                        <a:cubicBezTo>
                          <a:pt x="583580" y="700581"/>
                          <a:pt x="582887" y="694469"/>
                          <a:pt x="579863" y="689430"/>
                        </a:cubicBezTo>
                        <a:cubicBezTo>
                          <a:pt x="574565" y="680600"/>
                          <a:pt x="559585" y="672194"/>
                          <a:pt x="551985" y="667127"/>
                        </a:cubicBezTo>
                        <a:cubicBezTo>
                          <a:pt x="546999" y="659648"/>
                          <a:pt x="521000" y="615911"/>
                          <a:pt x="507380" y="611371"/>
                        </a:cubicBezTo>
                        <a:lnTo>
                          <a:pt x="473927" y="600220"/>
                        </a:lnTo>
                        <a:cubicBezTo>
                          <a:pt x="468351" y="602078"/>
                          <a:pt x="461983" y="602379"/>
                          <a:pt x="457200" y="605795"/>
                        </a:cubicBezTo>
                        <a:cubicBezTo>
                          <a:pt x="448645" y="611906"/>
                          <a:pt x="440729" y="619350"/>
                          <a:pt x="434897" y="628098"/>
                        </a:cubicBezTo>
                        <a:cubicBezTo>
                          <a:pt x="416102" y="656291"/>
                          <a:pt x="408039" y="662029"/>
                          <a:pt x="401444" y="695005"/>
                        </a:cubicBezTo>
                        <a:cubicBezTo>
                          <a:pt x="397727" y="713590"/>
                          <a:pt x="396287" y="732780"/>
                          <a:pt x="390293" y="750761"/>
                        </a:cubicBezTo>
                        <a:cubicBezTo>
                          <a:pt x="376277" y="792805"/>
                          <a:pt x="395183" y="740980"/>
                          <a:pt x="373566" y="784215"/>
                        </a:cubicBezTo>
                        <a:cubicBezTo>
                          <a:pt x="370938" y="789472"/>
                          <a:pt x="370844" y="795804"/>
                          <a:pt x="367990" y="800942"/>
                        </a:cubicBezTo>
                        <a:cubicBezTo>
                          <a:pt x="360854" y="813787"/>
                          <a:pt x="348071" y="834718"/>
                          <a:pt x="334536" y="845547"/>
                        </a:cubicBezTo>
                        <a:cubicBezTo>
                          <a:pt x="329304" y="849733"/>
                          <a:pt x="323042" y="852512"/>
                          <a:pt x="317810" y="856698"/>
                        </a:cubicBezTo>
                        <a:cubicBezTo>
                          <a:pt x="295943" y="874191"/>
                          <a:pt x="318978" y="863742"/>
                          <a:pt x="289932" y="873425"/>
                        </a:cubicBezTo>
                        <a:cubicBezTo>
                          <a:pt x="292088" y="854018"/>
                          <a:pt x="293479" y="809558"/>
                          <a:pt x="306658" y="789791"/>
                        </a:cubicBezTo>
                        <a:lnTo>
                          <a:pt x="317810" y="773064"/>
                        </a:lnTo>
                        <a:lnTo>
                          <a:pt x="328961" y="739610"/>
                        </a:lnTo>
                        <a:cubicBezTo>
                          <a:pt x="330819" y="734034"/>
                          <a:pt x="333110" y="728585"/>
                          <a:pt x="334536" y="722883"/>
                        </a:cubicBezTo>
                        <a:lnTo>
                          <a:pt x="340112" y="700581"/>
                        </a:lnTo>
                        <a:cubicBezTo>
                          <a:pt x="338253" y="685713"/>
                          <a:pt x="340621" y="669669"/>
                          <a:pt x="334536" y="655976"/>
                        </a:cubicBezTo>
                        <a:cubicBezTo>
                          <a:pt x="332149" y="650606"/>
                          <a:pt x="323687" y="650400"/>
                          <a:pt x="317810" y="650400"/>
                        </a:cubicBezTo>
                        <a:cubicBezTo>
                          <a:pt x="306505" y="650400"/>
                          <a:pt x="295507" y="654117"/>
                          <a:pt x="284356" y="655976"/>
                        </a:cubicBezTo>
                        <a:cubicBezTo>
                          <a:pt x="236712" y="652311"/>
                          <a:pt x="225111" y="655487"/>
                          <a:pt x="189571" y="644825"/>
                        </a:cubicBezTo>
                        <a:cubicBezTo>
                          <a:pt x="178312" y="641448"/>
                          <a:pt x="156117" y="633674"/>
                          <a:pt x="156117" y="633674"/>
                        </a:cubicBezTo>
                        <a:cubicBezTo>
                          <a:pt x="152400" y="629957"/>
                          <a:pt x="149474" y="625227"/>
                          <a:pt x="144966" y="622522"/>
                        </a:cubicBezTo>
                        <a:cubicBezTo>
                          <a:pt x="108776" y="600808"/>
                          <a:pt x="145342" y="634052"/>
                          <a:pt x="117088" y="605795"/>
                        </a:cubicBezTo>
                        <a:cubicBezTo>
                          <a:pt x="115229" y="600220"/>
                          <a:pt x="115668" y="593225"/>
                          <a:pt x="111512" y="589069"/>
                        </a:cubicBezTo>
                        <a:cubicBezTo>
                          <a:pt x="107356" y="584913"/>
                          <a:pt x="100611" y="584270"/>
                          <a:pt x="94785" y="583493"/>
                        </a:cubicBezTo>
                        <a:cubicBezTo>
                          <a:pt x="72602" y="580535"/>
                          <a:pt x="50180" y="579776"/>
                          <a:pt x="27878" y="577917"/>
                        </a:cubicBezTo>
                        <a:cubicBezTo>
                          <a:pt x="26019" y="572342"/>
                          <a:pt x="25156" y="566328"/>
                          <a:pt x="22302" y="561191"/>
                        </a:cubicBezTo>
                        <a:cubicBezTo>
                          <a:pt x="15793" y="549475"/>
                          <a:pt x="0" y="527737"/>
                          <a:pt x="0" y="527737"/>
                        </a:cubicBezTo>
                        <a:cubicBezTo>
                          <a:pt x="5576" y="525878"/>
                          <a:pt x="10886" y="521512"/>
                          <a:pt x="16727" y="522161"/>
                        </a:cubicBezTo>
                        <a:cubicBezTo>
                          <a:pt x="28409" y="523459"/>
                          <a:pt x="50180" y="533313"/>
                          <a:pt x="50180" y="533313"/>
                        </a:cubicBezTo>
                        <a:cubicBezTo>
                          <a:pt x="55756" y="531454"/>
                          <a:pt x="62751" y="531893"/>
                          <a:pt x="66907" y="527737"/>
                        </a:cubicBezTo>
                        <a:cubicBezTo>
                          <a:pt x="77772" y="516872"/>
                          <a:pt x="70172" y="499591"/>
                          <a:pt x="66907" y="488708"/>
                        </a:cubicBezTo>
                        <a:cubicBezTo>
                          <a:pt x="66892" y="488658"/>
                          <a:pt x="52976" y="446915"/>
                          <a:pt x="50180" y="438527"/>
                        </a:cubicBezTo>
                        <a:lnTo>
                          <a:pt x="44605" y="421800"/>
                        </a:lnTo>
                        <a:lnTo>
                          <a:pt x="39029" y="405074"/>
                        </a:lnTo>
                        <a:lnTo>
                          <a:pt x="50180" y="371620"/>
                        </a:lnTo>
                        <a:cubicBezTo>
                          <a:pt x="52039" y="366044"/>
                          <a:pt x="50866" y="358153"/>
                          <a:pt x="55756" y="354893"/>
                        </a:cubicBezTo>
                        <a:lnTo>
                          <a:pt x="72483" y="343742"/>
                        </a:lnTo>
                        <a:cubicBezTo>
                          <a:pt x="76200" y="338166"/>
                          <a:pt x="78401" y="331201"/>
                          <a:pt x="83634" y="327015"/>
                        </a:cubicBezTo>
                        <a:cubicBezTo>
                          <a:pt x="88223" y="323343"/>
                          <a:pt x="95104" y="324067"/>
                          <a:pt x="100361" y="321439"/>
                        </a:cubicBezTo>
                        <a:cubicBezTo>
                          <a:pt x="106355" y="318442"/>
                          <a:pt x="111512" y="314005"/>
                          <a:pt x="117088" y="310288"/>
                        </a:cubicBezTo>
                        <a:cubicBezTo>
                          <a:pt x="120805" y="304712"/>
                          <a:pt x="123949" y="298709"/>
                          <a:pt x="128239" y="293561"/>
                        </a:cubicBezTo>
                        <a:cubicBezTo>
                          <a:pt x="133287" y="287503"/>
                          <a:pt x="140592" y="283395"/>
                          <a:pt x="144966" y="276834"/>
                        </a:cubicBezTo>
                        <a:cubicBezTo>
                          <a:pt x="173918" y="233406"/>
                          <a:pt x="126961" y="283688"/>
                          <a:pt x="161693" y="248956"/>
                        </a:cubicBezTo>
                        <a:lnTo>
                          <a:pt x="183995" y="182049"/>
                        </a:lnTo>
                        <a:lnTo>
                          <a:pt x="189571" y="165322"/>
                        </a:lnTo>
                        <a:lnTo>
                          <a:pt x="195146" y="148595"/>
                        </a:lnTo>
                        <a:cubicBezTo>
                          <a:pt x="193288" y="137444"/>
                          <a:pt x="191593" y="126264"/>
                          <a:pt x="189571" y="115142"/>
                        </a:cubicBezTo>
                        <a:cubicBezTo>
                          <a:pt x="187876" y="105818"/>
                          <a:pt x="183995" y="96741"/>
                          <a:pt x="183995" y="87264"/>
                        </a:cubicBezTo>
                        <a:cubicBezTo>
                          <a:pt x="183995" y="72280"/>
                          <a:pt x="186891" y="57401"/>
                          <a:pt x="189571" y="42659"/>
                        </a:cubicBezTo>
                        <a:cubicBezTo>
                          <a:pt x="195734" y="8763"/>
                          <a:pt x="221166" y="-17743"/>
                          <a:pt x="228600" y="147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Palatino Linotype" panose="02040502050505030304" pitchFamily="18" charset="0"/>
                    </a:endParaRPr>
                  </a:p>
                </p:txBody>
              </p:sp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31101630-F34A-F14B-AA13-5C03C54C52D1}"/>
                      </a:ext>
                    </a:extLst>
                  </p:cNvPr>
                  <p:cNvSpPr/>
                  <p:nvPr/>
                </p:nvSpPr>
                <p:spPr>
                  <a:xfrm>
                    <a:off x="673238" y="3276600"/>
                    <a:ext cx="123549" cy="48233"/>
                  </a:xfrm>
                  <a:prstGeom prst="ellipse">
                    <a:avLst/>
                  </a:prstGeom>
                  <a:gradFill>
                    <a:gsLst>
                      <a:gs pos="530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50000"/>
                        </a:schemeClr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Palatino Linotype" panose="02040502050505030304" pitchFamily="18" charset="0"/>
                    </a:endParaRPr>
                  </a:p>
                </p:txBody>
              </p:sp>
            </p:grp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9C37AA1-AEC2-A249-8B83-963DB737D1D9}"/>
              </a:ext>
            </a:extLst>
          </p:cNvPr>
          <p:cNvGrpSpPr/>
          <p:nvPr/>
        </p:nvGrpSpPr>
        <p:grpSpPr>
          <a:xfrm>
            <a:off x="5017654" y="558653"/>
            <a:ext cx="1203981" cy="1634652"/>
            <a:chOff x="2135500" y="2358736"/>
            <a:chExt cx="1203981" cy="1634652"/>
          </a:xfrm>
        </p:grpSpPr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D66EDFA-3C3C-774F-AE8B-6176AE4A5FA3}"/>
                </a:ext>
              </a:extLst>
            </p:cNvPr>
            <p:cNvGrpSpPr/>
            <p:nvPr/>
          </p:nvGrpSpPr>
          <p:grpSpPr>
            <a:xfrm>
              <a:off x="2149109" y="2358736"/>
              <a:ext cx="1190372" cy="1149179"/>
              <a:chOff x="434313" y="530695"/>
              <a:chExt cx="1190372" cy="1149179"/>
            </a:xfrm>
          </p:grpSpPr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B23C7B50-188A-5147-B21E-05E70D1F93D4}"/>
                  </a:ext>
                </a:extLst>
              </p:cNvPr>
              <p:cNvGrpSpPr/>
              <p:nvPr/>
            </p:nvGrpSpPr>
            <p:grpSpPr>
              <a:xfrm>
                <a:off x="434313" y="530695"/>
                <a:ext cx="1190372" cy="1149179"/>
                <a:chOff x="1285103" y="1198605"/>
                <a:chExt cx="1190372" cy="1149179"/>
              </a:xfrm>
            </p:grpSpPr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65942EC4-B378-874A-ABCE-E52020F06B7C}"/>
                    </a:ext>
                  </a:extLst>
                </p:cNvPr>
                <p:cNvSpPr/>
                <p:nvPr/>
              </p:nvSpPr>
              <p:spPr>
                <a:xfrm>
                  <a:off x="1308785" y="1858457"/>
                  <a:ext cx="1159723" cy="479870"/>
                </a:xfrm>
                <a:prstGeom prst="rect">
                  <a:avLst/>
                </a:prstGeom>
                <a:pattFill prst="pct90">
                  <a:fgClr>
                    <a:schemeClr val="tx1">
                      <a:lumMod val="50000"/>
                      <a:lumOff val="50000"/>
                    </a:schemeClr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Palatino Linotype" panose="02040502050505030304" pitchFamily="18" charset="0"/>
                  </a:endParaRPr>
                </a:p>
              </p:txBody>
            </p:sp>
            <p:grpSp>
              <p:nvGrpSpPr>
                <p:cNvPr id="229" name="Group 228">
                  <a:extLst>
                    <a:ext uri="{FF2B5EF4-FFF2-40B4-BE49-F238E27FC236}">
                      <a16:creationId xmlns:a16="http://schemas.microsoft.com/office/drawing/2014/main" id="{1B9BC972-A75A-9949-B93A-D3BAE2BEB14B}"/>
                    </a:ext>
                  </a:extLst>
                </p:cNvPr>
                <p:cNvGrpSpPr/>
                <p:nvPr/>
              </p:nvGrpSpPr>
              <p:grpSpPr>
                <a:xfrm>
                  <a:off x="1285103" y="1198605"/>
                  <a:ext cx="1190372" cy="1149179"/>
                  <a:chOff x="1285103" y="1198605"/>
                  <a:chExt cx="1190372" cy="1149179"/>
                </a:xfrm>
              </p:grpSpPr>
              <p:cxnSp>
                <p:nvCxnSpPr>
                  <p:cNvPr id="230" name="Straight Connector 229">
                    <a:extLst>
                      <a:ext uri="{FF2B5EF4-FFF2-40B4-BE49-F238E27FC236}">
                        <a16:creationId xmlns:a16="http://schemas.microsoft.com/office/drawing/2014/main" id="{77546737-4A10-1246-93C3-F20BCE02F2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85103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1" name="Straight Connector 230">
                    <a:extLst>
                      <a:ext uri="{FF2B5EF4-FFF2-40B4-BE49-F238E27FC236}">
                        <a16:creationId xmlns:a16="http://schemas.microsoft.com/office/drawing/2014/main" id="{7725704E-BBE2-6D40-BB84-EEDEB453E7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75475" y="1198605"/>
                    <a:ext cx="0" cy="114917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2" name="Straight Connector 231">
                    <a:extLst>
                      <a:ext uri="{FF2B5EF4-FFF2-40B4-BE49-F238E27FC236}">
                        <a16:creationId xmlns:a16="http://schemas.microsoft.com/office/drawing/2014/main" id="{1ADF04D6-7B50-3148-ADD4-F2FCA3BA315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285103" y="2347784"/>
                    <a:ext cx="1190372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4901AC14-E6DC-E940-8CA6-D5C1E529CA19}"/>
                  </a:ext>
                </a:extLst>
              </p:cNvPr>
              <p:cNvGrpSpPr/>
              <p:nvPr/>
            </p:nvGrpSpPr>
            <p:grpSpPr>
              <a:xfrm>
                <a:off x="439256" y="1531588"/>
                <a:ext cx="1176428" cy="123895"/>
                <a:chOff x="439256" y="1531588"/>
                <a:chExt cx="1176428" cy="123895"/>
              </a:xfrm>
            </p:grpSpPr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20907C7A-E9E6-C842-9EFB-C73D1CFA77F4}"/>
                    </a:ext>
                  </a:extLst>
                </p:cNvPr>
                <p:cNvSpPr/>
                <p:nvPr/>
              </p:nvSpPr>
              <p:spPr>
                <a:xfrm>
                  <a:off x="439256" y="1551468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578CA0B-AC65-074D-AB4F-E1BEAAF31053}"/>
                    </a:ext>
                  </a:extLst>
                </p:cNvPr>
                <p:cNvSpPr/>
                <p:nvPr/>
              </p:nvSpPr>
              <p:spPr>
                <a:xfrm>
                  <a:off x="593723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4DB80902-5D52-3942-A314-DDE2CAF0DA66}"/>
                    </a:ext>
                  </a:extLst>
                </p:cNvPr>
                <p:cNvSpPr/>
                <p:nvPr/>
              </p:nvSpPr>
              <p:spPr>
                <a:xfrm>
                  <a:off x="1038768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18" name="Oval 217">
                  <a:extLst>
                    <a:ext uri="{FF2B5EF4-FFF2-40B4-BE49-F238E27FC236}">
                      <a16:creationId xmlns:a16="http://schemas.microsoft.com/office/drawing/2014/main" id="{85F578A9-7954-BF48-B2D4-AC0C28019054}"/>
                    </a:ext>
                  </a:extLst>
                </p:cNvPr>
                <p:cNvSpPr/>
                <p:nvPr/>
              </p:nvSpPr>
              <p:spPr>
                <a:xfrm>
                  <a:off x="780498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19" name="Oval 218">
                  <a:extLst>
                    <a:ext uri="{FF2B5EF4-FFF2-40B4-BE49-F238E27FC236}">
                      <a16:creationId xmlns:a16="http://schemas.microsoft.com/office/drawing/2014/main" id="{CA1EC1C1-252E-224B-A312-05B2CD28A1F2}"/>
                    </a:ext>
                  </a:extLst>
                </p:cNvPr>
                <p:cNvSpPr/>
                <p:nvPr/>
              </p:nvSpPr>
              <p:spPr>
                <a:xfrm>
                  <a:off x="1227664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0" name="Oval 219">
                  <a:extLst>
                    <a:ext uri="{FF2B5EF4-FFF2-40B4-BE49-F238E27FC236}">
                      <a16:creationId xmlns:a16="http://schemas.microsoft.com/office/drawing/2014/main" id="{35CAF16E-2272-4F43-AFD4-5CBB221D1B72}"/>
                    </a:ext>
                  </a:extLst>
                </p:cNvPr>
                <p:cNvSpPr/>
                <p:nvPr/>
              </p:nvSpPr>
              <p:spPr>
                <a:xfrm>
                  <a:off x="1431559" y="1546525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1" name="Oval 220">
                  <a:extLst>
                    <a:ext uri="{FF2B5EF4-FFF2-40B4-BE49-F238E27FC236}">
                      <a16:creationId xmlns:a16="http://schemas.microsoft.com/office/drawing/2014/main" id="{B2315877-AF9F-474C-A213-96B65FB60691}"/>
                    </a:ext>
                  </a:extLst>
                </p:cNvPr>
                <p:cNvSpPr/>
                <p:nvPr/>
              </p:nvSpPr>
              <p:spPr>
                <a:xfrm>
                  <a:off x="464398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2" name="Oval 221">
                  <a:extLst>
                    <a:ext uri="{FF2B5EF4-FFF2-40B4-BE49-F238E27FC236}">
                      <a16:creationId xmlns:a16="http://schemas.microsoft.com/office/drawing/2014/main" id="{99713AB6-152F-3149-A67B-DA160BCE3620}"/>
                    </a:ext>
                  </a:extLst>
                </p:cNvPr>
                <p:cNvSpPr/>
                <p:nvPr/>
              </p:nvSpPr>
              <p:spPr>
                <a:xfrm>
                  <a:off x="673238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3" name="Oval 222">
                  <a:extLst>
                    <a:ext uri="{FF2B5EF4-FFF2-40B4-BE49-F238E27FC236}">
                      <a16:creationId xmlns:a16="http://schemas.microsoft.com/office/drawing/2014/main" id="{F95D20BC-C118-E347-8ED5-3E83FB94ADD9}"/>
                    </a:ext>
                  </a:extLst>
                </p:cNvPr>
                <p:cNvSpPr/>
                <p:nvPr/>
              </p:nvSpPr>
              <p:spPr>
                <a:xfrm>
                  <a:off x="1039195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4" name="Oval 223">
                  <a:extLst>
                    <a:ext uri="{FF2B5EF4-FFF2-40B4-BE49-F238E27FC236}">
                      <a16:creationId xmlns:a16="http://schemas.microsoft.com/office/drawing/2014/main" id="{38A3F023-C930-F14D-BDC7-00294219654D}"/>
                    </a:ext>
                  </a:extLst>
                </p:cNvPr>
                <p:cNvSpPr/>
                <p:nvPr/>
              </p:nvSpPr>
              <p:spPr>
                <a:xfrm>
                  <a:off x="1208319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5" name="Oval 224">
                  <a:extLst>
                    <a:ext uri="{FF2B5EF4-FFF2-40B4-BE49-F238E27FC236}">
                      <a16:creationId xmlns:a16="http://schemas.microsoft.com/office/drawing/2014/main" id="{0A445350-EF4E-AF4D-ABD7-33329C3F2938}"/>
                    </a:ext>
                  </a:extLst>
                </p:cNvPr>
                <p:cNvSpPr/>
                <p:nvPr/>
              </p:nvSpPr>
              <p:spPr>
                <a:xfrm>
                  <a:off x="913273" y="1531588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6" name="Oval 225">
                  <a:extLst>
                    <a:ext uri="{FF2B5EF4-FFF2-40B4-BE49-F238E27FC236}">
                      <a16:creationId xmlns:a16="http://schemas.microsoft.com/office/drawing/2014/main" id="{F33C0415-9C6E-E043-B094-71065D3F8642}"/>
                    </a:ext>
                  </a:extLst>
                </p:cNvPr>
                <p:cNvSpPr/>
                <p:nvPr/>
              </p:nvSpPr>
              <p:spPr>
                <a:xfrm>
                  <a:off x="1392444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  <p:sp>
              <p:nvSpPr>
                <p:cNvPr id="227" name="Oval 226">
                  <a:extLst>
                    <a:ext uri="{FF2B5EF4-FFF2-40B4-BE49-F238E27FC236}">
                      <a16:creationId xmlns:a16="http://schemas.microsoft.com/office/drawing/2014/main" id="{CEF2D919-6A40-CC44-B8D9-139CEE721083}"/>
                    </a:ext>
                  </a:extLst>
                </p:cNvPr>
                <p:cNvSpPr/>
                <p:nvPr/>
              </p:nvSpPr>
              <p:spPr>
                <a:xfrm>
                  <a:off x="884728" y="1585857"/>
                  <a:ext cx="184125" cy="6962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Palatino Linotype" panose="02040502050505030304" pitchFamily="18" charset="0"/>
                  </a:endParaRPr>
                </a:p>
              </p:txBody>
            </p:sp>
          </p:grpSp>
        </p:grp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03F1AF21-5373-A64B-96DA-33FAAA1A5177}"/>
                </a:ext>
              </a:extLst>
            </p:cNvPr>
            <p:cNvSpPr txBox="1"/>
            <p:nvPr/>
          </p:nvSpPr>
          <p:spPr>
            <a:xfrm>
              <a:off x="2135500" y="3593278"/>
              <a:ext cx="1112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Indirect </a:t>
              </a:r>
            </a:p>
            <a:p>
              <a:pPr algn="ctr"/>
              <a:r>
                <a:rPr lang="en-US" sz="1000" dirty="0">
                  <a:latin typeface="Palatino Linotype" panose="02040502050505030304" pitchFamily="18" charset="0"/>
                  <a:cs typeface="Arial" panose="020B0604020202020204" pitchFamily="34" charset="0"/>
                </a:rPr>
                <a:t>co-culture</a:t>
              </a: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AD4DDD4C-5732-304A-A5B4-3F8CB0A713C4}"/>
              </a:ext>
            </a:extLst>
          </p:cNvPr>
          <p:cNvGrpSpPr/>
          <p:nvPr/>
        </p:nvGrpSpPr>
        <p:grpSpPr>
          <a:xfrm>
            <a:off x="2004651" y="2480964"/>
            <a:ext cx="3449661" cy="497055"/>
            <a:chOff x="3587337" y="4894154"/>
            <a:chExt cx="2888032" cy="497055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A64317AF-129D-0540-ABDA-56C13EE10F06}"/>
                </a:ext>
              </a:extLst>
            </p:cNvPr>
            <p:cNvSpPr/>
            <p:nvPr/>
          </p:nvSpPr>
          <p:spPr>
            <a:xfrm>
              <a:off x="3587338" y="4920246"/>
              <a:ext cx="214332" cy="20942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latin typeface="Palatino Linotype" panose="02040502050505030304" pitchFamily="18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B37A31B4-5444-0846-998D-80E03B590D1D}"/>
                </a:ext>
              </a:extLst>
            </p:cNvPr>
            <p:cNvSpPr/>
            <p:nvPr/>
          </p:nvSpPr>
          <p:spPr>
            <a:xfrm>
              <a:off x="3587337" y="5177519"/>
              <a:ext cx="214332" cy="209427"/>
            </a:xfrm>
            <a:prstGeom prst="rect">
              <a:avLst/>
            </a:prstGeom>
            <a:pattFill prst="pct8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latin typeface="Palatino Linotype" panose="020405020505050303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A19A934-2C9A-7544-A9A7-813B52F55334}"/>
                </a:ext>
              </a:extLst>
            </p:cNvPr>
            <p:cNvSpPr txBox="1"/>
            <p:nvPr/>
          </p:nvSpPr>
          <p:spPr>
            <a:xfrm>
              <a:off x="3831395" y="4894154"/>
              <a:ext cx="24861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Palatino Linotype" panose="02040502050505030304" pitchFamily="18" charset="0"/>
                </a:rPr>
                <a:t>Growth medium (DMEM+ Supplements)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B8123F09-28A2-1348-A80A-1E84141C6095}"/>
                </a:ext>
              </a:extLst>
            </p:cNvPr>
            <p:cNvSpPr txBox="1"/>
            <p:nvPr/>
          </p:nvSpPr>
          <p:spPr>
            <a:xfrm>
              <a:off x="3831394" y="5144988"/>
              <a:ext cx="26439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Palatino Linotype" panose="02040502050505030304" pitchFamily="18" charset="0"/>
                </a:rPr>
                <a:t>PSC-CM</a:t>
              </a: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70024B2A-DB1C-C149-8D49-4924B4D40231}"/>
              </a:ext>
            </a:extLst>
          </p:cNvPr>
          <p:cNvSpPr txBox="1"/>
          <p:nvPr/>
        </p:nvSpPr>
        <p:spPr>
          <a:xfrm>
            <a:off x="329304" y="207653"/>
            <a:ext cx="305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alatino Linotype" panose="02040502050505030304" pitchFamily="18" charset="0"/>
              </a:rPr>
              <a:t>A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09C32443-026B-714E-806B-EAA7C1ACA670}"/>
              </a:ext>
            </a:extLst>
          </p:cNvPr>
          <p:cNvSpPr txBox="1"/>
          <p:nvPr/>
        </p:nvSpPr>
        <p:spPr>
          <a:xfrm>
            <a:off x="1853876" y="194218"/>
            <a:ext cx="305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alatino Linotype" panose="02040502050505030304" pitchFamily="18" charset="0"/>
              </a:rPr>
              <a:t>B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1A6B072-6587-3245-A8F5-50557BE32300}"/>
              </a:ext>
            </a:extLst>
          </p:cNvPr>
          <p:cNvSpPr txBox="1"/>
          <p:nvPr/>
        </p:nvSpPr>
        <p:spPr>
          <a:xfrm>
            <a:off x="3326270" y="194218"/>
            <a:ext cx="305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alatino Linotype" panose="02040502050505030304" pitchFamily="18" charset="0"/>
              </a:rPr>
              <a:t>C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88FE0BA-C081-E846-8F49-EABD4CF259CD}"/>
              </a:ext>
            </a:extLst>
          </p:cNvPr>
          <p:cNvSpPr txBox="1"/>
          <p:nvPr/>
        </p:nvSpPr>
        <p:spPr>
          <a:xfrm>
            <a:off x="4778786" y="207653"/>
            <a:ext cx="305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alatino Linotype" panose="0204050205050503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5076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867</TotalTime>
  <Words>77</Words>
  <Application>Microsoft Macintosh PowerPoint</Application>
  <PresentationFormat>A4 Paper (210x297 mm)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</vt:lpstr>
      <vt:lpstr>Palatino Linotype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Manoj Amrutkar</dc:creator>
  <cp:lastModifiedBy>Manoj Amrutkar</cp:lastModifiedBy>
  <cp:revision>132</cp:revision>
  <dcterms:created xsi:type="dcterms:W3CDTF">2018-02-16T06:00:28Z</dcterms:created>
  <dcterms:modified xsi:type="dcterms:W3CDTF">2018-12-14T11:28:09Z</dcterms:modified>
</cp:coreProperties>
</file>