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64" r:id="rId2"/>
  </p:sldIdLst>
  <p:sldSz cx="6858000" cy="9906000" type="A4"/>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AE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57"/>
    <p:restoredTop sz="95879"/>
  </p:normalViewPr>
  <p:slideViewPr>
    <p:cSldViewPr snapToGrid="0" snapToObjects="1">
      <p:cViewPr>
        <p:scale>
          <a:sx n="260" d="100"/>
          <a:sy n="260" d="100"/>
        </p:scale>
        <p:origin x="144" y="-107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Users/manojamrutkar/Google%20Drive/Fibronectin/Results/Secretome/180307%20all%20ten%20controls.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tx1"/>
            </a:solidFill>
            <a:ln>
              <a:solidFill>
                <a:srgbClr val="000000"/>
              </a:solidFill>
            </a:ln>
            <a:effectLst/>
          </c:spPr>
          <c:invertIfNegative val="0"/>
          <c:cat>
            <c:strRef>
              <c:f>Sheet2!$D$614:$D$623</c:f>
              <c:strCache>
                <c:ptCount val="10"/>
                <c:pt idx="0">
                  <c:v>PSC-1</c:v>
                </c:pt>
                <c:pt idx="1">
                  <c:v>PSC-2</c:v>
                </c:pt>
                <c:pt idx="2">
                  <c:v>PSC-3</c:v>
                </c:pt>
                <c:pt idx="3">
                  <c:v>PSC-4</c:v>
                </c:pt>
                <c:pt idx="4">
                  <c:v>PSC-5</c:v>
                </c:pt>
                <c:pt idx="5">
                  <c:v>PSC-6</c:v>
                </c:pt>
                <c:pt idx="6">
                  <c:v>PSC-7</c:v>
                </c:pt>
                <c:pt idx="7">
                  <c:v>PSC-8</c:v>
                </c:pt>
                <c:pt idx="8">
                  <c:v>PSC-9</c:v>
                </c:pt>
                <c:pt idx="9">
                  <c:v>PSC-10</c:v>
                </c:pt>
              </c:strCache>
            </c:strRef>
          </c:cat>
          <c:val>
            <c:numRef>
              <c:f>Sheet2!$E$614:$E$623</c:f>
              <c:numCache>
                <c:formatCode>General</c:formatCode>
                <c:ptCount val="10"/>
                <c:pt idx="0">
                  <c:v>580</c:v>
                </c:pt>
                <c:pt idx="1">
                  <c:v>512</c:v>
                </c:pt>
                <c:pt idx="2">
                  <c:v>247</c:v>
                </c:pt>
                <c:pt idx="3">
                  <c:v>465</c:v>
                </c:pt>
                <c:pt idx="4">
                  <c:v>376</c:v>
                </c:pt>
                <c:pt idx="5">
                  <c:v>417</c:v>
                </c:pt>
                <c:pt idx="6">
                  <c:v>480</c:v>
                </c:pt>
                <c:pt idx="7">
                  <c:v>609</c:v>
                </c:pt>
                <c:pt idx="8">
                  <c:v>447</c:v>
                </c:pt>
                <c:pt idx="9">
                  <c:v>424</c:v>
                </c:pt>
              </c:numCache>
            </c:numRef>
          </c:val>
          <c:extLst>
            <c:ext xmlns:c16="http://schemas.microsoft.com/office/drawing/2014/chart" uri="{C3380CC4-5D6E-409C-BE32-E72D297353CC}">
              <c16:uniqueId val="{00000000-CA49-C349-919A-9C0CCB82E866}"/>
            </c:ext>
          </c:extLst>
        </c:ser>
        <c:dLbls>
          <c:showLegendKey val="0"/>
          <c:showVal val="0"/>
          <c:showCatName val="0"/>
          <c:showSerName val="0"/>
          <c:showPercent val="0"/>
          <c:showBubbleSize val="0"/>
        </c:dLbls>
        <c:gapWidth val="100"/>
        <c:axId val="1375186944"/>
        <c:axId val="1375188640"/>
      </c:barChart>
      <c:catAx>
        <c:axId val="1375186944"/>
        <c:scaling>
          <c:orientation val="minMax"/>
        </c:scaling>
        <c:delete val="0"/>
        <c:axPos val="b"/>
        <c:numFmt formatCode="General" sourceLinked="1"/>
        <c:majorTickMark val="out"/>
        <c:minorTickMark val="none"/>
        <c:tickLblPos val="nextTo"/>
        <c:spPr>
          <a:noFill/>
          <a:ln w="9525" cap="flat" cmpd="sng" algn="ctr">
            <a:solidFill>
              <a:srgbClr val="000000"/>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Palatino Linotype" panose="02040502050505030304" pitchFamily="18" charset="0"/>
                <a:ea typeface="+mn-ea"/>
                <a:cs typeface="+mn-cs"/>
              </a:defRPr>
            </a:pPr>
            <a:endParaRPr lang="nb-NO"/>
          </a:p>
        </c:txPr>
        <c:crossAx val="1375188640"/>
        <c:crosses val="autoZero"/>
        <c:auto val="1"/>
        <c:lblAlgn val="ctr"/>
        <c:lblOffset val="100"/>
        <c:noMultiLvlLbl val="0"/>
      </c:catAx>
      <c:valAx>
        <c:axId val="1375188640"/>
        <c:scaling>
          <c:orientation val="minMax"/>
        </c:scaling>
        <c:delete val="0"/>
        <c:axPos val="l"/>
        <c:numFmt formatCode="General" sourceLinked="1"/>
        <c:majorTickMark val="out"/>
        <c:minorTickMark val="none"/>
        <c:tickLblPos val="nextTo"/>
        <c:spPr>
          <a:noFill/>
          <a:ln>
            <a:solidFill>
              <a:srgbClr val="000000"/>
            </a:solid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Palatino Linotype" panose="02040502050505030304" pitchFamily="18" charset="0"/>
                <a:ea typeface="+mn-ea"/>
                <a:cs typeface="+mn-cs"/>
              </a:defRPr>
            </a:pPr>
            <a:endParaRPr lang="nb-NO"/>
          </a:p>
        </c:txPr>
        <c:crossAx val="13751869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latin typeface="Palatino Linotype" panose="02040502050505030304" pitchFamily="18" charset="0"/>
        </a:defRPr>
      </a:pPr>
      <a:endParaRPr lang="nb-N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694636-CC24-1D4D-B8A4-F60646E6D18F}" type="datetimeFigureOut">
              <a:rPr lang="nb-NO" smtClean="0"/>
              <a:t>14.12.2018</a:t>
            </a:fld>
            <a:endParaRPr lang="nb-NO"/>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F439FC-1B36-8C42-8C6F-FBD43FD2EE58}" type="slidenum">
              <a:rPr lang="nb-NO" smtClean="0"/>
              <a:t>‹#›</a:t>
            </a:fld>
            <a:endParaRPr lang="nb-NO"/>
          </a:p>
        </p:txBody>
      </p:sp>
    </p:spTree>
    <p:extLst>
      <p:ext uri="{BB962C8B-B14F-4D97-AF65-F5344CB8AC3E}">
        <p14:creationId xmlns:p14="http://schemas.microsoft.com/office/powerpoint/2010/main" val="7721367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10"/>
          </p:nvPr>
        </p:nvSpPr>
        <p:spPr/>
        <p:txBody>
          <a:bodyPr/>
          <a:lstStyle/>
          <a:p>
            <a:fld id="{16F439FC-1B36-8C42-8C6F-FBD43FD2EE58}" type="slidenum">
              <a:rPr lang="nb-NO" smtClean="0"/>
              <a:t>1</a:t>
            </a:fld>
            <a:endParaRPr lang="nb-NO"/>
          </a:p>
        </p:txBody>
      </p:sp>
    </p:spTree>
    <p:extLst>
      <p:ext uri="{BB962C8B-B14F-4D97-AF65-F5344CB8AC3E}">
        <p14:creationId xmlns:p14="http://schemas.microsoft.com/office/powerpoint/2010/main" val="2198609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0567422-3EA8-294C-B8F7-CFED8B2C2317}" type="datetimeFigureOut">
              <a:rPr lang="nb-NO" smtClean="0"/>
              <a:t>14.12.2018</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C328ADF6-9E8D-8E41-90CF-9C4A777041C3}" type="slidenum">
              <a:rPr lang="nb-NO" smtClean="0"/>
              <a:t>‹#›</a:t>
            </a:fld>
            <a:endParaRPr lang="nb-NO"/>
          </a:p>
        </p:txBody>
      </p:sp>
    </p:spTree>
    <p:extLst>
      <p:ext uri="{BB962C8B-B14F-4D97-AF65-F5344CB8AC3E}">
        <p14:creationId xmlns:p14="http://schemas.microsoft.com/office/powerpoint/2010/main" val="21599983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567422-3EA8-294C-B8F7-CFED8B2C2317}" type="datetimeFigureOut">
              <a:rPr lang="nb-NO" smtClean="0"/>
              <a:t>14.12.2018</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C328ADF6-9E8D-8E41-90CF-9C4A777041C3}" type="slidenum">
              <a:rPr lang="nb-NO" smtClean="0"/>
              <a:t>‹#›</a:t>
            </a:fld>
            <a:endParaRPr lang="nb-NO"/>
          </a:p>
        </p:txBody>
      </p:sp>
    </p:spTree>
    <p:extLst>
      <p:ext uri="{BB962C8B-B14F-4D97-AF65-F5344CB8AC3E}">
        <p14:creationId xmlns:p14="http://schemas.microsoft.com/office/powerpoint/2010/main" val="424772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567422-3EA8-294C-B8F7-CFED8B2C2317}" type="datetimeFigureOut">
              <a:rPr lang="nb-NO" smtClean="0"/>
              <a:t>14.12.2018</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C328ADF6-9E8D-8E41-90CF-9C4A777041C3}" type="slidenum">
              <a:rPr lang="nb-NO" smtClean="0"/>
              <a:t>‹#›</a:t>
            </a:fld>
            <a:endParaRPr lang="nb-NO"/>
          </a:p>
        </p:txBody>
      </p:sp>
    </p:spTree>
    <p:extLst>
      <p:ext uri="{BB962C8B-B14F-4D97-AF65-F5344CB8AC3E}">
        <p14:creationId xmlns:p14="http://schemas.microsoft.com/office/powerpoint/2010/main" val="25738355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567422-3EA8-294C-B8F7-CFED8B2C2317}" type="datetimeFigureOut">
              <a:rPr lang="nb-NO" smtClean="0"/>
              <a:t>14.12.2018</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C328ADF6-9E8D-8E41-90CF-9C4A777041C3}" type="slidenum">
              <a:rPr lang="nb-NO" smtClean="0"/>
              <a:t>‹#›</a:t>
            </a:fld>
            <a:endParaRPr lang="nb-NO"/>
          </a:p>
        </p:txBody>
      </p:sp>
    </p:spTree>
    <p:extLst>
      <p:ext uri="{BB962C8B-B14F-4D97-AF65-F5344CB8AC3E}">
        <p14:creationId xmlns:p14="http://schemas.microsoft.com/office/powerpoint/2010/main" val="1538984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0567422-3EA8-294C-B8F7-CFED8B2C2317}" type="datetimeFigureOut">
              <a:rPr lang="nb-NO" smtClean="0"/>
              <a:t>14.12.2018</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C328ADF6-9E8D-8E41-90CF-9C4A777041C3}" type="slidenum">
              <a:rPr lang="nb-NO" smtClean="0"/>
              <a:t>‹#›</a:t>
            </a:fld>
            <a:endParaRPr lang="nb-NO"/>
          </a:p>
        </p:txBody>
      </p:sp>
    </p:spTree>
    <p:extLst>
      <p:ext uri="{BB962C8B-B14F-4D97-AF65-F5344CB8AC3E}">
        <p14:creationId xmlns:p14="http://schemas.microsoft.com/office/powerpoint/2010/main" val="16964990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0567422-3EA8-294C-B8F7-CFED8B2C2317}" type="datetimeFigureOut">
              <a:rPr lang="nb-NO" smtClean="0"/>
              <a:t>14.12.2018</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C328ADF6-9E8D-8E41-90CF-9C4A777041C3}" type="slidenum">
              <a:rPr lang="nb-NO" smtClean="0"/>
              <a:t>‹#›</a:t>
            </a:fld>
            <a:endParaRPr lang="nb-NO"/>
          </a:p>
        </p:txBody>
      </p:sp>
    </p:spTree>
    <p:extLst>
      <p:ext uri="{BB962C8B-B14F-4D97-AF65-F5344CB8AC3E}">
        <p14:creationId xmlns:p14="http://schemas.microsoft.com/office/powerpoint/2010/main" val="2785741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0567422-3EA8-294C-B8F7-CFED8B2C2317}" type="datetimeFigureOut">
              <a:rPr lang="nb-NO" smtClean="0"/>
              <a:t>14.12.2018</a:t>
            </a:fld>
            <a:endParaRPr lang="nb-NO"/>
          </a:p>
        </p:txBody>
      </p:sp>
      <p:sp>
        <p:nvSpPr>
          <p:cNvPr id="8" name="Footer Placeholder 7"/>
          <p:cNvSpPr>
            <a:spLocks noGrp="1"/>
          </p:cNvSpPr>
          <p:nvPr>
            <p:ph type="ftr" sz="quarter" idx="11"/>
          </p:nvPr>
        </p:nvSpPr>
        <p:spPr/>
        <p:txBody>
          <a:bodyPr/>
          <a:lstStyle/>
          <a:p>
            <a:endParaRPr lang="nb-NO"/>
          </a:p>
        </p:txBody>
      </p:sp>
      <p:sp>
        <p:nvSpPr>
          <p:cNvPr id="9" name="Slide Number Placeholder 8"/>
          <p:cNvSpPr>
            <a:spLocks noGrp="1"/>
          </p:cNvSpPr>
          <p:nvPr>
            <p:ph type="sldNum" sz="quarter" idx="12"/>
          </p:nvPr>
        </p:nvSpPr>
        <p:spPr/>
        <p:txBody>
          <a:bodyPr/>
          <a:lstStyle/>
          <a:p>
            <a:fld id="{C328ADF6-9E8D-8E41-90CF-9C4A777041C3}" type="slidenum">
              <a:rPr lang="nb-NO" smtClean="0"/>
              <a:t>‹#›</a:t>
            </a:fld>
            <a:endParaRPr lang="nb-NO"/>
          </a:p>
        </p:txBody>
      </p:sp>
    </p:spTree>
    <p:extLst>
      <p:ext uri="{BB962C8B-B14F-4D97-AF65-F5344CB8AC3E}">
        <p14:creationId xmlns:p14="http://schemas.microsoft.com/office/powerpoint/2010/main" val="1297518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0567422-3EA8-294C-B8F7-CFED8B2C2317}" type="datetimeFigureOut">
              <a:rPr lang="nb-NO" smtClean="0"/>
              <a:t>14.12.2018</a:t>
            </a:fld>
            <a:endParaRPr lang="nb-NO"/>
          </a:p>
        </p:txBody>
      </p:sp>
      <p:sp>
        <p:nvSpPr>
          <p:cNvPr id="4" name="Footer Placeholder 3"/>
          <p:cNvSpPr>
            <a:spLocks noGrp="1"/>
          </p:cNvSpPr>
          <p:nvPr>
            <p:ph type="ftr" sz="quarter" idx="11"/>
          </p:nvPr>
        </p:nvSpPr>
        <p:spPr/>
        <p:txBody>
          <a:bodyPr/>
          <a:lstStyle/>
          <a:p>
            <a:endParaRPr lang="nb-NO"/>
          </a:p>
        </p:txBody>
      </p:sp>
      <p:sp>
        <p:nvSpPr>
          <p:cNvPr id="5" name="Slide Number Placeholder 4"/>
          <p:cNvSpPr>
            <a:spLocks noGrp="1"/>
          </p:cNvSpPr>
          <p:nvPr>
            <p:ph type="sldNum" sz="quarter" idx="12"/>
          </p:nvPr>
        </p:nvSpPr>
        <p:spPr/>
        <p:txBody>
          <a:bodyPr/>
          <a:lstStyle/>
          <a:p>
            <a:fld id="{C328ADF6-9E8D-8E41-90CF-9C4A777041C3}" type="slidenum">
              <a:rPr lang="nb-NO" smtClean="0"/>
              <a:t>‹#›</a:t>
            </a:fld>
            <a:endParaRPr lang="nb-NO"/>
          </a:p>
        </p:txBody>
      </p:sp>
    </p:spTree>
    <p:extLst>
      <p:ext uri="{BB962C8B-B14F-4D97-AF65-F5344CB8AC3E}">
        <p14:creationId xmlns:p14="http://schemas.microsoft.com/office/powerpoint/2010/main" val="38333438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567422-3EA8-294C-B8F7-CFED8B2C2317}" type="datetimeFigureOut">
              <a:rPr lang="nb-NO" smtClean="0"/>
              <a:t>14.12.2018</a:t>
            </a:fld>
            <a:endParaRPr lang="nb-NO"/>
          </a:p>
        </p:txBody>
      </p:sp>
      <p:sp>
        <p:nvSpPr>
          <p:cNvPr id="3" name="Footer Placeholder 2"/>
          <p:cNvSpPr>
            <a:spLocks noGrp="1"/>
          </p:cNvSpPr>
          <p:nvPr>
            <p:ph type="ftr" sz="quarter" idx="11"/>
          </p:nvPr>
        </p:nvSpPr>
        <p:spPr/>
        <p:txBody>
          <a:bodyPr/>
          <a:lstStyle/>
          <a:p>
            <a:endParaRPr lang="nb-NO"/>
          </a:p>
        </p:txBody>
      </p:sp>
      <p:sp>
        <p:nvSpPr>
          <p:cNvPr id="4" name="Slide Number Placeholder 3"/>
          <p:cNvSpPr>
            <a:spLocks noGrp="1"/>
          </p:cNvSpPr>
          <p:nvPr>
            <p:ph type="sldNum" sz="quarter" idx="12"/>
          </p:nvPr>
        </p:nvSpPr>
        <p:spPr/>
        <p:txBody>
          <a:bodyPr/>
          <a:lstStyle/>
          <a:p>
            <a:fld id="{C328ADF6-9E8D-8E41-90CF-9C4A777041C3}" type="slidenum">
              <a:rPr lang="nb-NO" smtClean="0"/>
              <a:t>‹#›</a:t>
            </a:fld>
            <a:endParaRPr lang="nb-NO"/>
          </a:p>
        </p:txBody>
      </p:sp>
    </p:spTree>
    <p:extLst>
      <p:ext uri="{BB962C8B-B14F-4D97-AF65-F5344CB8AC3E}">
        <p14:creationId xmlns:p14="http://schemas.microsoft.com/office/powerpoint/2010/main" val="19768429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C0567422-3EA8-294C-B8F7-CFED8B2C2317}" type="datetimeFigureOut">
              <a:rPr lang="nb-NO" smtClean="0"/>
              <a:t>14.12.2018</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C328ADF6-9E8D-8E41-90CF-9C4A777041C3}" type="slidenum">
              <a:rPr lang="nb-NO" smtClean="0"/>
              <a:t>‹#›</a:t>
            </a:fld>
            <a:endParaRPr lang="nb-NO"/>
          </a:p>
        </p:txBody>
      </p:sp>
    </p:spTree>
    <p:extLst>
      <p:ext uri="{BB962C8B-B14F-4D97-AF65-F5344CB8AC3E}">
        <p14:creationId xmlns:p14="http://schemas.microsoft.com/office/powerpoint/2010/main" val="34268829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C0567422-3EA8-294C-B8F7-CFED8B2C2317}" type="datetimeFigureOut">
              <a:rPr lang="nb-NO" smtClean="0"/>
              <a:t>14.12.2018</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C328ADF6-9E8D-8E41-90CF-9C4A777041C3}" type="slidenum">
              <a:rPr lang="nb-NO" smtClean="0"/>
              <a:t>‹#›</a:t>
            </a:fld>
            <a:endParaRPr lang="nb-NO"/>
          </a:p>
        </p:txBody>
      </p:sp>
    </p:spTree>
    <p:extLst>
      <p:ext uri="{BB962C8B-B14F-4D97-AF65-F5344CB8AC3E}">
        <p14:creationId xmlns:p14="http://schemas.microsoft.com/office/powerpoint/2010/main" val="407619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C0567422-3EA8-294C-B8F7-CFED8B2C2317}" type="datetimeFigureOut">
              <a:rPr lang="nb-NO" smtClean="0"/>
              <a:t>14.12.2018</a:t>
            </a:fld>
            <a:endParaRPr lang="nb-NO"/>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nb-NO"/>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C328ADF6-9E8D-8E41-90CF-9C4A777041C3}" type="slidenum">
              <a:rPr lang="nb-NO" smtClean="0"/>
              <a:t>‹#›</a:t>
            </a:fld>
            <a:endParaRPr lang="nb-NO"/>
          </a:p>
        </p:txBody>
      </p:sp>
    </p:spTree>
    <p:extLst>
      <p:ext uri="{BB962C8B-B14F-4D97-AF65-F5344CB8AC3E}">
        <p14:creationId xmlns:p14="http://schemas.microsoft.com/office/powerpoint/2010/main" val="36668111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tiff"/><Relationship Id="rId4" Type="http://schemas.openxmlformats.org/officeDocument/2006/relationships/image" Target="../media/image1.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Chart 40">
            <a:extLst>
              <a:ext uri="{FF2B5EF4-FFF2-40B4-BE49-F238E27FC236}">
                <a16:creationId xmlns:a16="http://schemas.microsoft.com/office/drawing/2014/main" id="{14003592-C9A0-5A42-BC1A-1E9077080470}"/>
              </a:ext>
            </a:extLst>
          </p:cNvPr>
          <p:cNvGraphicFramePr>
            <a:graphicFrameLocks/>
          </p:cNvGraphicFramePr>
          <p:nvPr>
            <p:extLst>
              <p:ext uri="{D42A27DB-BD31-4B8C-83A1-F6EECF244321}">
                <p14:modId xmlns:p14="http://schemas.microsoft.com/office/powerpoint/2010/main" val="314676326"/>
              </p:ext>
            </p:extLst>
          </p:nvPr>
        </p:nvGraphicFramePr>
        <p:xfrm>
          <a:off x="303711" y="3585574"/>
          <a:ext cx="2699548" cy="217048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C4D01566-EDF7-654C-BEF0-21D2FCB6D62F}"/>
              </a:ext>
            </a:extLst>
          </p:cNvPr>
          <p:cNvSpPr txBox="1"/>
          <p:nvPr/>
        </p:nvSpPr>
        <p:spPr>
          <a:xfrm rot="16200000">
            <a:off x="-519166" y="4283339"/>
            <a:ext cx="1477818" cy="246221"/>
          </a:xfrm>
          <a:prstGeom prst="rect">
            <a:avLst/>
          </a:prstGeom>
          <a:noFill/>
        </p:spPr>
        <p:txBody>
          <a:bodyPr wrap="square" rtlCol="0">
            <a:spAutoFit/>
          </a:bodyPr>
          <a:lstStyle/>
          <a:p>
            <a:pPr algn="ctr"/>
            <a:r>
              <a:rPr lang="nb-NO" sz="1000" b="1" dirty="0">
                <a:latin typeface="Palatino Linotype" panose="02040502050505030304" pitchFamily="18" charset="0"/>
              </a:rPr>
              <a:t>Count</a:t>
            </a:r>
          </a:p>
        </p:txBody>
      </p:sp>
      <p:sp>
        <p:nvSpPr>
          <p:cNvPr id="50" name="TextBox 49">
            <a:extLst>
              <a:ext uri="{FF2B5EF4-FFF2-40B4-BE49-F238E27FC236}">
                <a16:creationId xmlns:a16="http://schemas.microsoft.com/office/drawing/2014/main" id="{7917ACEA-90CC-8C4D-9828-B4F611476100}"/>
              </a:ext>
            </a:extLst>
          </p:cNvPr>
          <p:cNvSpPr txBox="1"/>
          <p:nvPr/>
        </p:nvSpPr>
        <p:spPr>
          <a:xfrm>
            <a:off x="779112" y="5695214"/>
            <a:ext cx="2060855" cy="400110"/>
          </a:xfrm>
          <a:prstGeom prst="rect">
            <a:avLst/>
          </a:prstGeom>
          <a:noFill/>
        </p:spPr>
        <p:txBody>
          <a:bodyPr wrap="square" rtlCol="0">
            <a:spAutoFit/>
          </a:bodyPr>
          <a:lstStyle/>
          <a:p>
            <a:pPr algn="ctr"/>
            <a:r>
              <a:rPr lang="nb-NO" sz="1000" dirty="0">
                <a:latin typeface="Palatino Linotype" panose="02040502050505030304" pitchFamily="18" charset="0"/>
              </a:rPr>
              <a:t>Protein Groups – Found in Files (High and Medium)</a:t>
            </a:r>
          </a:p>
        </p:txBody>
      </p:sp>
      <p:grpSp>
        <p:nvGrpSpPr>
          <p:cNvPr id="9" name="Group 8">
            <a:extLst>
              <a:ext uri="{FF2B5EF4-FFF2-40B4-BE49-F238E27FC236}">
                <a16:creationId xmlns:a16="http://schemas.microsoft.com/office/drawing/2014/main" id="{D6270E7C-4789-C04C-A402-0B3D83E77FA8}"/>
              </a:ext>
            </a:extLst>
          </p:cNvPr>
          <p:cNvGrpSpPr/>
          <p:nvPr/>
        </p:nvGrpSpPr>
        <p:grpSpPr>
          <a:xfrm>
            <a:off x="3474412" y="606942"/>
            <a:ext cx="2601751" cy="2530541"/>
            <a:chOff x="3972949" y="610498"/>
            <a:chExt cx="2500517" cy="2996302"/>
          </a:xfrm>
        </p:grpSpPr>
        <p:sp>
          <p:nvSpPr>
            <p:cNvPr id="11" name="Rounded Rectangle 10">
              <a:extLst>
                <a:ext uri="{FF2B5EF4-FFF2-40B4-BE49-F238E27FC236}">
                  <a16:creationId xmlns:a16="http://schemas.microsoft.com/office/drawing/2014/main" id="{B18D7D61-CD11-D04F-B8C6-7DEE92A30F0C}"/>
                </a:ext>
              </a:extLst>
            </p:cNvPr>
            <p:cNvSpPr/>
            <p:nvPr/>
          </p:nvSpPr>
          <p:spPr>
            <a:xfrm>
              <a:off x="3972949" y="610498"/>
              <a:ext cx="2500517" cy="2996302"/>
            </a:xfrm>
            <a:prstGeom prst="roundRect">
              <a:avLst>
                <a:gd name="adj" fmla="val 14196"/>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900" dirty="0">
                <a:latin typeface="Palatino Linotype" panose="02040502050505030304" pitchFamily="18" charset="0"/>
                <a:ea typeface="Palatino" pitchFamily="2" charset="77"/>
              </a:endParaRPr>
            </a:p>
          </p:txBody>
        </p:sp>
        <p:cxnSp>
          <p:nvCxnSpPr>
            <p:cNvPr id="12" name="Straight Arrow Connector 11">
              <a:extLst>
                <a:ext uri="{FF2B5EF4-FFF2-40B4-BE49-F238E27FC236}">
                  <a16:creationId xmlns:a16="http://schemas.microsoft.com/office/drawing/2014/main" id="{EF93F939-D8B9-7641-BA1A-320F5B646578}"/>
                </a:ext>
              </a:extLst>
            </p:cNvPr>
            <p:cNvCxnSpPr>
              <a:cxnSpLocks/>
            </p:cNvCxnSpPr>
            <p:nvPr/>
          </p:nvCxnSpPr>
          <p:spPr>
            <a:xfrm>
              <a:off x="5210012" y="1083552"/>
              <a:ext cx="0" cy="383692"/>
            </a:xfrm>
            <a:prstGeom prst="straightConnector1">
              <a:avLst/>
            </a:prstGeom>
            <a:ln w="25400">
              <a:solidFill>
                <a:schemeClr val="tx1"/>
              </a:solidFill>
              <a:headEnd w="lg" len="lg"/>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38FB7778-7B66-D842-A404-AD5C32A4457B}"/>
                </a:ext>
              </a:extLst>
            </p:cNvPr>
            <p:cNvSpPr txBox="1"/>
            <p:nvPr/>
          </p:nvSpPr>
          <p:spPr>
            <a:xfrm>
              <a:off x="4462219" y="783305"/>
              <a:ext cx="1495587" cy="273318"/>
            </a:xfrm>
            <a:prstGeom prst="rect">
              <a:avLst/>
            </a:prstGeom>
            <a:solidFill>
              <a:schemeClr val="bg2">
                <a:lumMod val="90000"/>
              </a:schemeClr>
            </a:solidFill>
          </p:spPr>
          <p:txBody>
            <a:bodyPr wrap="square" rtlCol="0">
              <a:spAutoFit/>
            </a:bodyPr>
            <a:lstStyle/>
            <a:p>
              <a:pPr algn="ctr"/>
              <a:r>
                <a:rPr lang="en-US" sz="900" b="1" dirty="0">
                  <a:latin typeface="Palatino Linotype" panose="02040502050505030304" pitchFamily="18" charset="0"/>
                  <a:ea typeface="Palatino" pitchFamily="2" charset="77"/>
                </a:rPr>
                <a:t>LC-MS/MS analysis</a:t>
              </a:r>
            </a:p>
          </p:txBody>
        </p:sp>
        <p:sp>
          <p:nvSpPr>
            <p:cNvPr id="14" name="TextBox 13">
              <a:extLst>
                <a:ext uri="{FF2B5EF4-FFF2-40B4-BE49-F238E27FC236}">
                  <a16:creationId xmlns:a16="http://schemas.microsoft.com/office/drawing/2014/main" id="{B6D74416-AF62-1E4E-83AD-B86EC3249D18}"/>
                </a:ext>
              </a:extLst>
            </p:cNvPr>
            <p:cNvSpPr txBox="1"/>
            <p:nvPr/>
          </p:nvSpPr>
          <p:spPr>
            <a:xfrm>
              <a:off x="4099747" y="1568691"/>
              <a:ext cx="2220532" cy="765292"/>
            </a:xfrm>
            <a:prstGeom prst="rect">
              <a:avLst/>
            </a:prstGeom>
            <a:solidFill>
              <a:schemeClr val="bg2">
                <a:lumMod val="90000"/>
              </a:schemeClr>
            </a:solidFill>
          </p:spPr>
          <p:txBody>
            <a:bodyPr wrap="square" rtlCol="0">
              <a:spAutoFit/>
            </a:bodyPr>
            <a:lstStyle/>
            <a:p>
              <a:pPr algn="ctr"/>
              <a:r>
                <a:rPr lang="en-US" sz="900" b="1" dirty="0">
                  <a:latin typeface="Palatino Linotype" panose="02040502050505030304" pitchFamily="18" charset="0"/>
                  <a:ea typeface="Palatino" pitchFamily="2" charset="77"/>
                </a:rPr>
                <a:t>Protein identification and quantitation:</a:t>
              </a:r>
            </a:p>
            <a:p>
              <a:pPr algn="ctr"/>
              <a:r>
                <a:rPr lang="en-US" sz="900" dirty="0">
                  <a:solidFill>
                    <a:srgbClr val="000000"/>
                  </a:solidFill>
                  <a:latin typeface="Palatino Linotype" panose="02040502050505030304" pitchFamily="18" charset="0"/>
                  <a:ea typeface="Palatino" pitchFamily="2" charset="77"/>
                </a:rPr>
                <a:t>Proteome Discoverer 2.1 and Mascot 2.6 </a:t>
              </a:r>
              <a:endParaRPr lang="en-US" sz="900" b="1" dirty="0">
                <a:latin typeface="Palatino Linotype" panose="02040502050505030304" pitchFamily="18" charset="0"/>
                <a:ea typeface="Palatino" pitchFamily="2" charset="77"/>
              </a:endParaRPr>
            </a:p>
            <a:p>
              <a:pPr algn="ctr"/>
              <a:r>
                <a:rPr lang="en-US" sz="900" b="1" dirty="0">
                  <a:latin typeface="Palatino Linotype" panose="02040502050505030304" pitchFamily="18" charset="0"/>
                  <a:ea typeface="Palatino" pitchFamily="2" charset="77"/>
                </a:rPr>
                <a:t>Search engines: </a:t>
              </a:r>
              <a:r>
                <a:rPr lang="en-US" sz="900" dirty="0">
                  <a:solidFill>
                    <a:srgbClr val="000000"/>
                  </a:solidFill>
                  <a:latin typeface="Palatino Linotype" panose="02040502050505030304" pitchFamily="18" charset="0"/>
                  <a:ea typeface="Palatino" pitchFamily="2" charset="77"/>
                </a:rPr>
                <a:t>MaxQuant </a:t>
              </a:r>
              <a:endParaRPr lang="en-US" sz="900" b="1" dirty="0">
                <a:latin typeface="Palatino Linotype" panose="02040502050505030304" pitchFamily="18" charset="0"/>
                <a:ea typeface="Palatino" pitchFamily="2" charset="77"/>
              </a:endParaRPr>
            </a:p>
            <a:p>
              <a:pPr algn="ctr"/>
              <a:r>
                <a:rPr lang="en-US" sz="900" b="1" dirty="0">
                  <a:latin typeface="Palatino Linotype" panose="02040502050505030304" pitchFamily="18" charset="0"/>
                  <a:ea typeface="Palatino" pitchFamily="2" charset="77"/>
                </a:rPr>
                <a:t>Search database: </a:t>
              </a:r>
              <a:r>
                <a:rPr lang="en-US" sz="900" dirty="0">
                  <a:solidFill>
                    <a:srgbClr val="000000"/>
                  </a:solidFill>
                  <a:latin typeface="Palatino Linotype" panose="02040502050505030304" pitchFamily="18" charset="0"/>
                  <a:ea typeface="Palatino" pitchFamily="2" charset="77"/>
                </a:rPr>
                <a:t>SwissProt</a:t>
              </a:r>
              <a:endParaRPr lang="en-US" sz="900" b="1" dirty="0">
                <a:latin typeface="Palatino Linotype" panose="02040502050505030304" pitchFamily="18" charset="0"/>
                <a:ea typeface="Palatino" pitchFamily="2" charset="77"/>
              </a:endParaRPr>
            </a:p>
          </p:txBody>
        </p:sp>
        <p:sp>
          <p:nvSpPr>
            <p:cNvPr id="15" name="TextBox 14">
              <a:extLst>
                <a:ext uri="{FF2B5EF4-FFF2-40B4-BE49-F238E27FC236}">
                  <a16:creationId xmlns:a16="http://schemas.microsoft.com/office/drawing/2014/main" id="{F4E993EA-5E27-EC42-9E36-9A590D6337AE}"/>
                </a:ext>
              </a:extLst>
            </p:cNvPr>
            <p:cNvSpPr txBox="1"/>
            <p:nvPr/>
          </p:nvSpPr>
          <p:spPr>
            <a:xfrm>
              <a:off x="4099747" y="2844008"/>
              <a:ext cx="2220532" cy="601300"/>
            </a:xfrm>
            <a:prstGeom prst="rect">
              <a:avLst/>
            </a:prstGeom>
            <a:solidFill>
              <a:schemeClr val="bg2">
                <a:lumMod val="90000"/>
              </a:schemeClr>
            </a:solidFill>
          </p:spPr>
          <p:txBody>
            <a:bodyPr wrap="square" rtlCol="0">
              <a:spAutoFit/>
            </a:bodyPr>
            <a:lstStyle/>
            <a:p>
              <a:pPr algn="ctr"/>
              <a:r>
                <a:rPr lang="en-US" sz="900" b="1" dirty="0">
                  <a:latin typeface="Palatino Linotype" panose="02040502050505030304" pitchFamily="18" charset="0"/>
                  <a:ea typeface="Palatino" pitchFamily="2" charset="77"/>
                </a:rPr>
                <a:t>Secretome analysis</a:t>
              </a:r>
            </a:p>
            <a:p>
              <a:pPr algn="ctr"/>
              <a:r>
                <a:rPr lang="en-US" sz="900" dirty="0">
                  <a:latin typeface="Palatino Linotype" panose="02040502050505030304" pitchFamily="18" charset="0"/>
                  <a:ea typeface="Palatino" pitchFamily="2" charset="77"/>
                </a:rPr>
                <a:t>GO annotation, KEGG pathway analysis </a:t>
              </a:r>
            </a:p>
            <a:p>
              <a:pPr algn="ctr"/>
              <a:r>
                <a:rPr lang="en-US" sz="900" dirty="0">
                  <a:latin typeface="Palatino Linotype" panose="02040502050505030304" pitchFamily="18" charset="0"/>
                  <a:ea typeface="Palatino" pitchFamily="2" charset="77"/>
                </a:rPr>
                <a:t>and  STRING network analysis</a:t>
              </a:r>
            </a:p>
          </p:txBody>
        </p:sp>
        <p:cxnSp>
          <p:nvCxnSpPr>
            <p:cNvPr id="16" name="Straight Arrow Connector 15">
              <a:extLst>
                <a:ext uri="{FF2B5EF4-FFF2-40B4-BE49-F238E27FC236}">
                  <a16:creationId xmlns:a16="http://schemas.microsoft.com/office/drawing/2014/main" id="{D95BB7F2-28BD-784F-9AAE-C59173347ED2}"/>
                </a:ext>
              </a:extLst>
            </p:cNvPr>
            <p:cNvCxnSpPr>
              <a:cxnSpLocks/>
            </p:cNvCxnSpPr>
            <p:nvPr/>
          </p:nvCxnSpPr>
          <p:spPr>
            <a:xfrm>
              <a:off x="5210012" y="2421681"/>
              <a:ext cx="0" cy="383692"/>
            </a:xfrm>
            <a:prstGeom prst="straightConnector1">
              <a:avLst/>
            </a:prstGeom>
            <a:ln w="25400">
              <a:solidFill>
                <a:schemeClr val="tx1"/>
              </a:solidFill>
              <a:headEnd w="lg" len="lg"/>
              <a:tailEnd type="triangle"/>
            </a:ln>
          </p:spPr>
          <p:style>
            <a:lnRef idx="1">
              <a:schemeClr val="accent1"/>
            </a:lnRef>
            <a:fillRef idx="0">
              <a:schemeClr val="accent1"/>
            </a:fillRef>
            <a:effectRef idx="0">
              <a:schemeClr val="accent1"/>
            </a:effectRef>
            <a:fontRef idx="minor">
              <a:schemeClr val="tx1"/>
            </a:fontRef>
          </p:style>
        </p:cxnSp>
      </p:grpSp>
      <p:sp>
        <p:nvSpPr>
          <p:cNvPr id="10" name="Chevron 9">
            <a:extLst>
              <a:ext uri="{FF2B5EF4-FFF2-40B4-BE49-F238E27FC236}">
                <a16:creationId xmlns:a16="http://schemas.microsoft.com/office/drawing/2014/main" id="{14995A62-A467-7C43-9594-8AE9530B596E}"/>
              </a:ext>
            </a:extLst>
          </p:cNvPr>
          <p:cNvSpPr/>
          <p:nvPr/>
        </p:nvSpPr>
        <p:spPr>
          <a:xfrm>
            <a:off x="2637271" y="1573162"/>
            <a:ext cx="716567" cy="598099"/>
          </a:xfrm>
          <a:prstGeom prst="chevron">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000">
              <a:solidFill>
                <a:schemeClr val="tx1"/>
              </a:solidFill>
              <a:latin typeface="Palatino Linotype" panose="02040502050505030304" pitchFamily="18" charset="0"/>
              <a:ea typeface="Palatino" pitchFamily="2" charset="77"/>
            </a:endParaRPr>
          </a:p>
        </p:txBody>
      </p:sp>
      <p:sp>
        <p:nvSpPr>
          <p:cNvPr id="38" name="TextBox 37">
            <a:extLst>
              <a:ext uri="{FF2B5EF4-FFF2-40B4-BE49-F238E27FC236}">
                <a16:creationId xmlns:a16="http://schemas.microsoft.com/office/drawing/2014/main" id="{5F08156A-455A-2A4E-974B-1138C5B8814F}"/>
              </a:ext>
            </a:extLst>
          </p:cNvPr>
          <p:cNvSpPr txBox="1"/>
          <p:nvPr/>
        </p:nvSpPr>
        <p:spPr>
          <a:xfrm>
            <a:off x="93214" y="270300"/>
            <a:ext cx="419308" cy="307777"/>
          </a:xfrm>
          <a:prstGeom prst="rect">
            <a:avLst/>
          </a:prstGeom>
          <a:noFill/>
        </p:spPr>
        <p:txBody>
          <a:bodyPr wrap="square" rtlCol="0">
            <a:spAutoFit/>
          </a:bodyPr>
          <a:lstStyle/>
          <a:p>
            <a:pPr algn="ctr"/>
            <a:r>
              <a:rPr lang="en-US" sz="1400" b="1" dirty="0">
                <a:latin typeface="Palatino Linotype" panose="02040502050505030304" pitchFamily="18" charset="0"/>
              </a:rPr>
              <a:t>A</a:t>
            </a:r>
          </a:p>
        </p:txBody>
      </p:sp>
      <p:sp>
        <p:nvSpPr>
          <p:cNvPr id="39" name="TextBox 38">
            <a:extLst>
              <a:ext uri="{FF2B5EF4-FFF2-40B4-BE49-F238E27FC236}">
                <a16:creationId xmlns:a16="http://schemas.microsoft.com/office/drawing/2014/main" id="{C425AA2C-545B-2C43-8B00-CB00ED610AAB}"/>
              </a:ext>
            </a:extLst>
          </p:cNvPr>
          <p:cNvSpPr txBox="1"/>
          <p:nvPr/>
        </p:nvSpPr>
        <p:spPr>
          <a:xfrm>
            <a:off x="93214" y="3231180"/>
            <a:ext cx="419308" cy="307777"/>
          </a:xfrm>
          <a:prstGeom prst="rect">
            <a:avLst/>
          </a:prstGeom>
          <a:noFill/>
        </p:spPr>
        <p:txBody>
          <a:bodyPr wrap="square" rtlCol="0">
            <a:spAutoFit/>
          </a:bodyPr>
          <a:lstStyle/>
          <a:p>
            <a:pPr algn="ctr"/>
            <a:r>
              <a:rPr lang="en-US" sz="1400" b="1" dirty="0">
                <a:latin typeface="Palatino Linotype" panose="02040502050505030304" pitchFamily="18" charset="0"/>
              </a:rPr>
              <a:t>B</a:t>
            </a:r>
          </a:p>
        </p:txBody>
      </p:sp>
      <p:sp>
        <p:nvSpPr>
          <p:cNvPr id="40" name="TextBox 39">
            <a:extLst>
              <a:ext uri="{FF2B5EF4-FFF2-40B4-BE49-F238E27FC236}">
                <a16:creationId xmlns:a16="http://schemas.microsoft.com/office/drawing/2014/main" id="{FE3A00F9-760A-6947-AD0F-8BFD2275E22D}"/>
              </a:ext>
            </a:extLst>
          </p:cNvPr>
          <p:cNvSpPr txBox="1"/>
          <p:nvPr/>
        </p:nvSpPr>
        <p:spPr>
          <a:xfrm>
            <a:off x="93214" y="7338266"/>
            <a:ext cx="6384314" cy="1940852"/>
          </a:xfrm>
          <a:prstGeom prst="rect">
            <a:avLst/>
          </a:prstGeom>
          <a:noFill/>
        </p:spPr>
        <p:txBody>
          <a:bodyPr wrap="square" rtlCol="0">
            <a:spAutoFit/>
          </a:bodyPr>
          <a:lstStyle/>
          <a:p>
            <a:pPr algn="just">
              <a:lnSpc>
                <a:spcPct val="150000"/>
              </a:lnSpc>
            </a:pPr>
            <a:r>
              <a:rPr lang="en-US" sz="900" b="1">
                <a:latin typeface="Palatino Linotype" panose="02040502050505030304" pitchFamily="18" charset="0"/>
                <a:ea typeface="Palatino" pitchFamily="2" charset="77"/>
              </a:rPr>
              <a:t>Additional File 3_Figure </a:t>
            </a:r>
            <a:r>
              <a:rPr lang="en-US" sz="900" b="1" dirty="0">
                <a:latin typeface="Palatino Linotype" panose="02040502050505030304" pitchFamily="18" charset="0"/>
                <a:ea typeface="Palatino" pitchFamily="2" charset="77"/>
              </a:rPr>
              <a:t>S2. Secretome analysis of PSC-conditioned medium. </a:t>
            </a:r>
            <a:r>
              <a:rPr lang="en-US" sz="900" dirty="0">
                <a:latin typeface="Palatino Linotype" panose="02040502050505030304" pitchFamily="18" charset="0"/>
                <a:ea typeface="Palatino" pitchFamily="2" charset="77"/>
              </a:rPr>
              <a:t>(A) Flow-chart describing procedure for conditioned medium collection, processing and proteome analysis of the PSC secretome. (B) Conditioned medium collected from ten different PSC cultures were subjected to proteomic analysis by LC-MS/MS. Graph indicates the number of proteins identified with high confidence from each sample. (C) The proteins detected by LC-MS/MS were interrogated in terms of functional annotation by DAVID Bioinformatics Resource tool. The representative GO terms cluster groups with top 10 enrichment score are presented. The horizontal axis represents the significance (p value) for each term, while the vertical axis represents the GO categories for biological processes. GO, gene ontology; KEGG, kyoto encyclopedia of genes and genomes; PSC, pancreatic stellate cell; PSC-CM, PSC-conditioned medium; SFM, serum-free DMEM; STRING, search tool for the retrieval of interacting genes/proteins.</a:t>
            </a:r>
          </a:p>
        </p:txBody>
      </p:sp>
      <p:pic>
        <p:nvPicPr>
          <p:cNvPr id="42" name="Picture 41">
            <a:extLst>
              <a:ext uri="{FF2B5EF4-FFF2-40B4-BE49-F238E27FC236}">
                <a16:creationId xmlns:a16="http://schemas.microsoft.com/office/drawing/2014/main" id="{8924F26A-ADB1-3A4D-AF5D-FE072D79D306}"/>
              </a:ext>
            </a:extLst>
          </p:cNvPr>
          <p:cNvPicPr>
            <a:picLocks noChangeAspect="1"/>
          </p:cNvPicPr>
          <p:nvPr/>
        </p:nvPicPr>
        <p:blipFill>
          <a:blip r:embed="rId4"/>
          <a:stretch>
            <a:fillRect/>
          </a:stretch>
        </p:blipFill>
        <p:spPr>
          <a:xfrm>
            <a:off x="3210338" y="3351030"/>
            <a:ext cx="3167226" cy="3707009"/>
          </a:xfrm>
          <a:prstGeom prst="rect">
            <a:avLst/>
          </a:prstGeom>
          <a:ln>
            <a:noFill/>
          </a:ln>
        </p:spPr>
      </p:pic>
      <p:sp>
        <p:nvSpPr>
          <p:cNvPr id="43" name="TextBox 42">
            <a:extLst>
              <a:ext uri="{FF2B5EF4-FFF2-40B4-BE49-F238E27FC236}">
                <a16:creationId xmlns:a16="http://schemas.microsoft.com/office/drawing/2014/main" id="{129B8ABC-41D4-C141-95C0-B4CA4FF7E9DF}"/>
              </a:ext>
            </a:extLst>
          </p:cNvPr>
          <p:cNvSpPr txBox="1"/>
          <p:nvPr/>
        </p:nvSpPr>
        <p:spPr>
          <a:xfrm>
            <a:off x="4880132" y="7058039"/>
            <a:ext cx="1404847" cy="138499"/>
          </a:xfrm>
          <a:prstGeom prst="rect">
            <a:avLst/>
          </a:prstGeom>
          <a:noFill/>
        </p:spPr>
        <p:txBody>
          <a:bodyPr wrap="square" lIns="0" tIns="0" rIns="0" bIns="0" rtlCol="0">
            <a:spAutoFit/>
          </a:bodyPr>
          <a:lstStyle/>
          <a:p>
            <a:pPr algn="ctr"/>
            <a:r>
              <a:rPr lang="en-US" sz="900" dirty="0">
                <a:latin typeface="Palatino Linotype" panose="02040502050505030304" pitchFamily="18" charset="0"/>
                <a:cs typeface="Arial" panose="020B0604020202020204" pitchFamily="34" charset="0"/>
              </a:rPr>
              <a:t>Significance(-log</a:t>
            </a:r>
            <a:r>
              <a:rPr lang="en-US" sz="900" baseline="-25000" dirty="0">
                <a:latin typeface="Palatino Linotype" panose="02040502050505030304" pitchFamily="18" charset="0"/>
                <a:cs typeface="Arial" panose="020B0604020202020204" pitchFamily="34" charset="0"/>
              </a:rPr>
              <a:t>10</a:t>
            </a:r>
            <a:r>
              <a:rPr lang="en-US" sz="900" dirty="0">
                <a:latin typeface="Palatino Linotype" panose="02040502050505030304" pitchFamily="18" charset="0"/>
                <a:cs typeface="Arial" panose="020B0604020202020204" pitchFamily="34" charset="0"/>
              </a:rPr>
              <a:t>p value)</a:t>
            </a:r>
          </a:p>
        </p:txBody>
      </p:sp>
      <p:sp>
        <p:nvSpPr>
          <p:cNvPr id="44" name="TextBox 43">
            <a:extLst>
              <a:ext uri="{FF2B5EF4-FFF2-40B4-BE49-F238E27FC236}">
                <a16:creationId xmlns:a16="http://schemas.microsoft.com/office/drawing/2014/main" id="{82E6F020-C80A-174A-913E-5852A1F5F0B1}"/>
              </a:ext>
            </a:extLst>
          </p:cNvPr>
          <p:cNvSpPr txBox="1"/>
          <p:nvPr/>
        </p:nvSpPr>
        <p:spPr>
          <a:xfrm>
            <a:off x="3353838" y="3249305"/>
            <a:ext cx="1526294" cy="138499"/>
          </a:xfrm>
          <a:prstGeom prst="rect">
            <a:avLst/>
          </a:prstGeom>
          <a:noFill/>
        </p:spPr>
        <p:txBody>
          <a:bodyPr wrap="square" lIns="0" tIns="0" rIns="0" bIns="0" rtlCol="0">
            <a:spAutoFit/>
          </a:bodyPr>
          <a:lstStyle/>
          <a:p>
            <a:pPr algn="ctr"/>
            <a:r>
              <a:rPr lang="en-US" sz="900" dirty="0">
                <a:latin typeface="Palatino Linotype" panose="02040502050505030304" pitchFamily="18" charset="0"/>
                <a:cs typeface="Arial" panose="020B0604020202020204" pitchFamily="34" charset="0"/>
              </a:rPr>
              <a:t>Molecular Functions</a:t>
            </a:r>
          </a:p>
        </p:txBody>
      </p:sp>
      <p:sp>
        <p:nvSpPr>
          <p:cNvPr id="45" name="TextBox 44">
            <a:extLst>
              <a:ext uri="{FF2B5EF4-FFF2-40B4-BE49-F238E27FC236}">
                <a16:creationId xmlns:a16="http://schemas.microsoft.com/office/drawing/2014/main" id="{205BA5C5-6A3A-5F4A-AF04-9D8DAE4504C8}"/>
              </a:ext>
            </a:extLst>
          </p:cNvPr>
          <p:cNvSpPr txBox="1"/>
          <p:nvPr/>
        </p:nvSpPr>
        <p:spPr>
          <a:xfrm>
            <a:off x="2775900" y="3231180"/>
            <a:ext cx="419308" cy="307777"/>
          </a:xfrm>
          <a:prstGeom prst="rect">
            <a:avLst/>
          </a:prstGeom>
          <a:noFill/>
        </p:spPr>
        <p:txBody>
          <a:bodyPr wrap="square" rtlCol="0">
            <a:spAutoFit/>
          </a:bodyPr>
          <a:lstStyle/>
          <a:p>
            <a:pPr algn="ctr"/>
            <a:r>
              <a:rPr lang="en-US" sz="1400" b="1" dirty="0">
                <a:latin typeface="Palatino Linotype" panose="02040502050505030304" pitchFamily="18" charset="0"/>
              </a:rPr>
              <a:t>C</a:t>
            </a:r>
          </a:p>
        </p:txBody>
      </p:sp>
      <p:grpSp>
        <p:nvGrpSpPr>
          <p:cNvPr id="3" name="Group 2">
            <a:extLst>
              <a:ext uri="{FF2B5EF4-FFF2-40B4-BE49-F238E27FC236}">
                <a16:creationId xmlns:a16="http://schemas.microsoft.com/office/drawing/2014/main" id="{B2EB4F0A-A53E-5B41-8158-FDC56DED88CF}"/>
              </a:ext>
            </a:extLst>
          </p:cNvPr>
          <p:cNvGrpSpPr/>
          <p:nvPr/>
        </p:nvGrpSpPr>
        <p:grpSpPr>
          <a:xfrm>
            <a:off x="526252" y="606942"/>
            <a:ext cx="1990445" cy="2530541"/>
            <a:chOff x="526252" y="606942"/>
            <a:chExt cx="1990445" cy="2530541"/>
          </a:xfrm>
        </p:grpSpPr>
        <p:sp>
          <p:nvSpPr>
            <p:cNvPr id="17" name="Rounded Rectangle 16">
              <a:extLst>
                <a:ext uri="{FF2B5EF4-FFF2-40B4-BE49-F238E27FC236}">
                  <a16:creationId xmlns:a16="http://schemas.microsoft.com/office/drawing/2014/main" id="{4FDF6402-C6E8-A244-BA45-56CFDE097683}"/>
                </a:ext>
              </a:extLst>
            </p:cNvPr>
            <p:cNvSpPr/>
            <p:nvPr/>
          </p:nvSpPr>
          <p:spPr>
            <a:xfrm>
              <a:off x="526252" y="606942"/>
              <a:ext cx="1990445" cy="2530541"/>
            </a:xfrm>
            <a:prstGeom prst="roundRect">
              <a:avLst>
                <a:gd name="adj" fmla="val 24250"/>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000" dirty="0">
                <a:latin typeface="Palatino Linotype" panose="02040502050505030304" pitchFamily="18" charset="0"/>
                <a:ea typeface="Palatino" pitchFamily="2" charset="77"/>
              </a:endParaRPr>
            </a:p>
          </p:txBody>
        </p:sp>
        <p:pic>
          <p:nvPicPr>
            <p:cNvPr id="18" name="Picture 17">
              <a:extLst>
                <a:ext uri="{FF2B5EF4-FFF2-40B4-BE49-F238E27FC236}">
                  <a16:creationId xmlns:a16="http://schemas.microsoft.com/office/drawing/2014/main" id="{09E5F4F4-D12E-2E44-9294-930F802C5C68}"/>
                </a:ext>
              </a:extLst>
            </p:cNvPr>
            <p:cNvPicPr>
              <a:picLocks noChangeAspect="1"/>
            </p:cNvPicPr>
            <p:nvPr/>
          </p:nvPicPr>
          <p:blipFill>
            <a:blip r:embed="rId5"/>
            <a:stretch>
              <a:fillRect/>
            </a:stretch>
          </p:blipFill>
          <p:spPr>
            <a:xfrm>
              <a:off x="1355158" y="889622"/>
              <a:ext cx="1047895" cy="366418"/>
            </a:xfrm>
            <a:prstGeom prst="rect">
              <a:avLst/>
            </a:prstGeom>
          </p:spPr>
        </p:pic>
        <p:pic>
          <p:nvPicPr>
            <p:cNvPr id="19" name="Picture 18">
              <a:extLst>
                <a:ext uri="{FF2B5EF4-FFF2-40B4-BE49-F238E27FC236}">
                  <a16:creationId xmlns:a16="http://schemas.microsoft.com/office/drawing/2014/main" id="{C2FEAF3C-37E3-FB4E-998D-3EEC2EB362BF}"/>
                </a:ext>
              </a:extLst>
            </p:cNvPr>
            <p:cNvPicPr>
              <a:picLocks noChangeAspect="1"/>
            </p:cNvPicPr>
            <p:nvPr/>
          </p:nvPicPr>
          <p:blipFill>
            <a:blip r:embed="rId5"/>
            <a:stretch>
              <a:fillRect/>
            </a:stretch>
          </p:blipFill>
          <p:spPr>
            <a:xfrm>
              <a:off x="1355158" y="1656485"/>
              <a:ext cx="1047895" cy="366418"/>
            </a:xfrm>
            <a:prstGeom prst="rect">
              <a:avLst/>
            </a:prstGeom>
          </p:spPr>
        </p:pic>
        <p:cxnSp>
          <p:nvCxnSpPr>
            <p:cNvPr id="20" name="Straight Arrow Connector 19">
              <a:extLst>
                <a:ext uri="{FF2B5EF4-FFF2-40B4-BE49-F238E27FC236}">
                  <a16:creationId xmlns:a16="http://schemas.microsoft.com/office/drawing/2014/main" id="{E81A82BE-B9D2-634C-B36E-C4189E0364B7}"/>
                </a:ext>
              </a:extLst>
            </p:cNvPr>
            <p:cNvCxnSpPr>
              <a:cxnSpLocks/>
            </p:cNvCxnSpPr>
            <p:nvPr/>
          </p:nvCxnSpPr>
          <p:spPr>
            <a:xfrm>
              <a:off x="1879106" y="1304921"/>
              <a:ext cx="0" cy="323633"/>
            </a:xfrm>
            <a:prstGeom prst="straightConnector1">
              <a:avLst/>
            </a:prstGeom>
            <a:ln w="25400">
              <a:solidFill>
                <a:schemeClr val="tx1"/>
              </a:solidFill>
              <a:headEnd w="lg" len="lg"/>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577F22C9-3767-7C40-A136-A1C79D3EE449}"/>
                </a:ext>
              </a:extLst>
            </p:cNvPr>
            <p:cNvCxnSpPr>
              <a:cxnSpLocks/>
            </p:cNvCxnSpPr>
            <p:nvPr/>
          </p:nvCxnSpPr>
          <p:spPr>
            <a:xfrm>
              <a:off x="1879106" y="2096455"/>
              <a:ext cx="0" cy="323633"/>
            </a:xfrm>
            <a:prstGeom prst="straightConnector1">
              <a:avLst/>
            </a:prstGeom>
            <a:ln w="25400">
              <a:solidFill>
                <a:schemeClr val="tx1"/>
              </a:solidFill>
              <a:headEnd w="lg" len="lg"/>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AEC9AEBC-9792-7E43-A4FB-F3D2971ACD3B}"/>
                </a:ext>
              </a:extLst>
            </p:cNvPr>
            <p:cNvSpPr txBox="1"/>
            <p:nvPr/>
          </p:nvSpPr>
          <p:spPr>
            <a:xfrm>
              <a:off x="1353845" y="1334017"/>
              <a:ext cx="477411" cy="246221"/>
            </a:xfrm>
            <a:prstGeom prst="rect">
              <a:avLst/>
            </a:prstGeom>
            <a:noFill/>
          </p:spPr>
          <p:txBody>
            <a:bodyPr wrap="square" rtlCol="0">
              <a:spAutoFit/>
            </a:bodyPr>
            <a:lstStyle/>
            <a:p>
              <a:pPr algn="r"/>
              <a:r>
                <a:rPr lang="en-US" sz="1000" b="1" dirty="0">
                  <a:latin typeface="Palatino Linotype" panose="02040502050505030304" pitchFamily="18" charset="0"/>
                  <a:ea typeface="Palatino" pitchFamily="2" charset="77"/>
                </a:rPr>
                <a:t>SFM</a:t>
              </a:r>
            </a:p>
          </p:txBody>
        </p:sp>
        <p:sp>
          <p:nvSpPr>
            <p:cNvPr id="23" name="TextBox 22">
              <a:extLst>
                <a:ext uri="{FF2B5EF4-FFF2-40B4-BE49-F238E27FC236}">
                  <a16:creationId xmlns:a16="http://schemas.microsoft.com/office/drawing/2014/main" id="{8BF3BC64-9EC2-F443-90E7-D4DAAB6554F8}"/>
                </a:ext>
              </a:extLst>
            </p:cNvPr>
            <p:cNvSpPr txBox="1"/>
            <p:nvPr/>
          </p:nvSpPr>
          <p:spPr>
            <a:xfrm>
              <a:off x="1074621" y="2118417"/>
              <a:ext cx="756635" cy="246221"/>
            </a:xfrm>
            <a:prstGeom prst="rect">
              <a:avLst/>
            </a:prstGeom>
            <a:noFill/>
          </p:spPr>
          <p:txBody>
            <a:bodyPr wrap="square" rtlCol="0">
              <a:spAutoFit/>
            </a:bodyPr>
            <a:lstStyle/>
            <a:p>
              <a:pPr algn="r"/>
              <a:r>
                <a:rPr lang="en-US" sz="1000" b="1" dirty="0">
                  <a:latin typeface="Palatino Linotype" panose="02040502050505030304" pitchFamily="18" charset="0"/>
                  <a:ea typeface="Palatino" pitchFamily="2" charset="77"/>
                </a:rPr>
                <a:t>PSC-CM</a:t>
              </a:r>
            </a:p>
          </p:txBody>
        </p:sp>
        <p:grpSp>
          <p:nvGrpSpPr>
            <p:cNvPr id="24" name="Group 23">
              <a:extLst>
                <a:ext uri="{FF2B5EF4-FFF2-40B4-BE49-F238E27FC236}">
                  <a16:creationId xmlns:a16="http://schemas.microsoft.com/office/drawing/2014/main" id="{0E01BDE0-672C-4B45-A9A0-33F7852B7504}"/>
                </a:ext>
              </a:extLst>
            </p:cNvPr>
            <p:cNvGrpSpPr/>
            <p:nvPr/>
          </p:nvGrpSpPr>
          <p:grpSpPr>
            <a:xfrm>
              <a:off x="1729177" y="2471134"/>
              <a:ext cx="240976" cy="600039"/>
              <a:chOff x="916541" y="2528594"/>
              <a:chExt cx="338962" cy="1177702"/>
            </a:xfrm>
          </p:grpSpPr>
          <p:grpSp>
            <p:nvGrpSpPr>
              <p:cNvPr id="27" name="Group 26">
                <a:extLst>
                  <a:ext uri="{FF2B5EF4-FFF2-40B4-BE49-F238E27FC236}">
                    <a16:creationId xmlns:a16="http://schemas.microsoft.com/office/drawing/2014/main" id="{14BC7929-CD2C-AA42-AFED-38CCC3974011}"/>
                  </a:ext>
                </a:extLst>
              </p:cNvPr>
              <p:cNvGrpSpPr/>
              <p:nvPr/>
            </p:nvGrpSpPr>
            <p:grpSpPr>
              <a:xfrm>
                <a:off x="916541" y="2528594"/>
                <a:ext cx="338962" cy="1177702"/>
                <a:chOff x="1399581" y="4044380"/>
                <a:chExt cx="786501" cy="2289809"/>
              </a:xfrm>
            </p:grpSpPr>
            <p:cxnSp>
              <p:nvCxnSpPr>
                <p:cNvPr id="34" name="Straight Connector 33">
                  <a:extLst>
                    <a:ext uri="{FF2B5EF4-FFF2-40B4-BE49-F238E27FC236}">
                      <a16:creationId xmlns:a16="http://schemas.microsoft.com/office/drawing/2014/main" id="{0AE9B86C-5265-3340-8304-4EBE3212FB1D}"/>
                    </a:ext>
                  </a:extLst>
                </p:cNvPr>
                <p:cNvCxnSpPr>
                  <a:cxnSpLocks/>
                </p:cNvCxnSpPr>
                <p:nvPr/>
              </p:nvCxnSpPr>
              <p:spPr>
                <a:xfrm>
                  <a:off x="1458328" y="4292867"/>
                  <a:ext cx="0" cy="1694047"/>
                </a:xfrm>
                <a:prstGeom prst="line">
                  <a:avLst/>
                </a:prstGeom>
                <a:ln w="254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8B5CD308-C03A-C843-A09B-FD69F0115DD6}"/>
                    </a:ext>
                  </a:extLst>
                </p:cNvPr>
                <p:cNvCxnSpPr>
                  <a:cxnSpLocks/>
                </p:cNvCxnSpPr>
                <p:nvPr/>
              </p:nvCxnSpPr>
              <p:spPr>
                <a:xfrm>
                  <a:off x="2123864" y="4292866"/>
                  <a:ext cx="0" cy="1694047"/>
                </a:xfrm>
                <a:prstGeom prst="line">
                  <a:avLst/>
                </a:prstGeom>
                <a:ln w="254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6" name="Snip Same Side Corner Rectangle 35">
                  <a:extLst>
                    <a:ext uri="{FF2B5EF4-FFF2-40B4-BE49-F238E27FC236}">
                      <a16:creationId xmlns:a16="http://schemas.microsoft.com/office/drawing/2014/main" id="{5D2BE2EA-C321-714A-B104-524B9DE9CDC7}"/>
                    </a:ext>
                  </a:extLst>
                </p:cNvPr>
                <p:cNvSpPr/>
                <p:nvPr/>
              </p:nvSpPr>
              <p:spPr>
                <a:xfrm rot="10800000">
                  <a:off x="1466992" y="5541817"/>
                  <a:ext cx="645835" cy="792372"/>
                </a:xfrm>
                <a:prstGeom prst="snip2SameRect">
                  <a:avLst>
                    <a:gd name="adj1" fmla="val 50000"/>
                    <a:gd name="adj2" fmla="val 0"/>
                  </a:avLst>
                </a:prstGeom>
                <a:solidFill>
                  <a:srgbClr val="FA868B"/>
                </a:solidFill>
                <a:ln w="285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000" dirty="0">
                    <a:latin typeface="Palatino Linotype" panose="02040502050505030304" pitchFamily="18" charset="0"/>
                    <a:ea typeface="Palatino" pitchFamily="2" charset="77"/>
                  </a:endParaRPr>
                </a:p>
              </p:txBody>
            </p:sp>
            <p:sp>
              <p:nvSpPr>
                <p:cNvPr id="37" name="Can 36">
                  <a:extLst>
                    <a:ext uri="{FF2B5EF4-FFF2-40B4-BE49-F238E27FC236}">
                      <a16:creationId xmlns:a16="http://schemas.microsoft.com/office/drawing/2014/main" id="{CABF864C-2908-6948-8BCB-5D4850891DE2}"/>
                    </a:ext>
                  </a:extLst>
                </p:cNvPr>
                <p:cNvSpPr/>
                <p:nvPr/>
              </p:nvSpPr>
              <p:spPr>
                <a:xfrm>
                  <a:off x="1399581" y="4044380"/>
                  <a:ext cx="786501" cy="29067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000">
                    <a:latin typeface="Palatino Linotype" panose="02040502050505030304" pitchFamily="18" charset="0"/>
                    <a:ea typeface="Palatino" pitchFamily="2" charset="77"/>
                  </a:endParaRPr>
                </a:p>
              </p:txBody>
            </p:sp>
          </p:grpSp>
          <p:grpSp>
            <p:nvGrpSpPr>
              <p:cNvPr id="28" name="Group 27">
                <a:extLst>
                  <a:ext uri="{FF2B5EF4-FFF2-40B4-BE49-F238E27FC236}">
                    <a16:creationId xmlns:a16="http://schemas.microsoft.com/office/drawing/2014/main" id="{0D894546-375D-3746-8FA2-C648B81BD5FA}"/>
                  </a:ext>
                </a:extLst>
              </p:cNvPr>
              <p:cNvGrpSpPr/>
              <p:nvPr/>
            </p:nvGrpSpPr>
            <p:grpSpPr>
              <a:xfrm>
                <a:off x="941859" y="2899201"/>
                <a:ext cx="282073" cy="186536"/>
                <a:chOff x="3607420" y="1520899"/>
                <a:chExt cx="339275" cy="356413"/>
              </a:xfrm>
            </p:grpSpPr>
            <p:cxnSp>
              <p:nvCxnSpPr>
                <p:cNvPr id="29" name="Straight Connector 28">
                  <a:extLst>
                    <a:ext uri="{FF2B5EF4-FFF2-40B4-BE49-F238E27FC236}">
                      <a16:creationId xmlns:a16="http://schemas.microsoft.com/office/drawing/2014/main" id="{441FDD61-D4BA-084B-84A0-12732B344BB3}"/>
                    </a:ext>
                  </a:extLst>
                </p:cNvPr>
                <p:cNvCxnSpPr>
                  <a:cxnSpLocks/>
                </p:cNvCxnSpPr>
                <p:nvPr/>
              </p:nvCxnSpPr>
              <p:spPr>
                <a:xfrm>
                  <a:off x="3607420" y="1520899"/>
                  <a:ext cx="118577"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E6A564F-5B93-B742-914F-557F248DA764}"/>
                    </a:ext>
                  </a:extLst>
                </p:cNvPr>
                <p:cNvCxnSpPr>
                  <a:cxnSpLocks/>
                </p:cNvCxnSpPr>
                <p:nvPr/>
              </p:nvCxnSpPr>
              <p:spPr>
                <a:xfrm>
                  <a:off x="3847001" y="1520899"/>
                  <a:ext cx="99694"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a16="http://schemas.microsoft.com/office/drawing/2014/main" id="{FB1C3ED6-DB7B-3440-AE87-0ADBC81CF578}"/>
                    </a:ext>
                  </a:extLst>
                </p:cNvPr>
                <p:cNvGrpSpPr/>
                <p:nvPr/>
              </p:nvGrpSpPr>
              <p:grpSpPr>
                <a:xfrm>
                  <a:off x="3724489" y="1520899"/>
                  <a:ext cx="122512" cy="356413"/>
                  <a:chOff x="3891704" y="1649824"/>
                  <a:chExt cx="122512" cy="356413"/>
                </a:xfrm>
              </p:grpSpPr>
              <p:sp>
                <p:nvSpPr>
                  <p:cNvPr id="32" name="Trapezoid 31">
                    <a:extLst>
                      <a:ext uri="{FF2B5EF4-FFF2-40B4-BE49-F238E27FC236}">
                        <a16:creationId xmlns:a16="http://schemas.microsoft.com/office/drawing/2014/main" id="{7C9F5F30-3273-8D48-991F-86C532CF3B71}"/>
                      </a:ext>
                    </a:extLst>
                  </p:cNvPr>
                  <p:cNvSpPr/>
                  <p:nvPr/>
                </p:nvSpPr>
                <p:spPr>
                  <a:xfrm rot="10800000">
                    <a:off x="3891704" y="1649824"/>
                    <a:ext cx="122512" cy="356413"/>
                  </a:xfrm>
                  <a:prstGeom prst="trapezoid">
                    <a:avLst>
                      <a:gd name="adj" fmla="val 30183"/>
                    </a:avLst>
                  </a:prstGeom>
                  <a:solidFill>
                    <a:schemeClr val="bg1"/>
                  </a:solid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000" dirty="0">
                      <a:latin typeface="Palatino Linotype" panose="02040502050505030304" pitchFamily="18" charset="0"/>
                      <a:ea typeface="Palatino" pitchFamily="2" charset="77"/>
                    </a:endParaRPr>
                  </a:p>
                </p:txBody>
              </p:sp>
              <p:sp>
                <p:nvSpPr>
                  <p:cNvPr id="33" name="Trapezoid 32">
                    <a:extLst>
                      <a:ext uri="{FF2B5EF4-FFF2-40B4-BE49-F238E27FC236}">
                        <a16:creationId xmlns:a16="http://schemas.microsoft.com/office/drawing/2014/main" id="{59562F28-E2A4-D14A-BE0A-19FBB72470D9}"/>
                      </a:ext>
                    </a:extLst>
                  </p:cNvPr>
                  <p:cNvSpPr/>
                  <p:nvPr/>
                </p:nvSpPr>
                <p:spPr>
                  <a:xfrm rot="10800000">
                    <a:off x="3916889" y="1830371"/>
                    <a:ext cx="78077" cy="167737"/>
                  </a:xfrm>
                  <a:prstGeom prst="trapezoid">
                    <a:avLst>
                      <a:gd name="adj" fmla="val 25000"/>
                    </a:avLst>
                  </a:prstGeom>
                  <a:solidFill>
                    <a:srgbClr val="FA868B"/>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000" dirty="0">
                      <a:latin typeface="Palatino Linotype" panose="02040502050505030304" pitchFamily="18" charset="0"/>
                      <a:ea typeface="Palatino" pitchFamily="2" charset="77"/>
                    </a:endParaRPr>
                  </a:p>
                </p:txBody>
              </p:sp>
            </p:grpSp>
          </p:grpSp>
        </p:grpSp>
        <p:sp>
          <p:nvSpPr>
            <p:cNvPr id="25" name="TextBox 24">
              <a:extLst>
                <a:ext uri="{FF2B5EF4-FFF2-40B4-BE49-F238E27FC236}">
                  <a16:creationId xmlns:a16="http://schemas.microsoft.com/office/drawing/2014/main" id="{7AA68CFF-CADE-D54E-954A-D9DC5946FE62}"/>
                </a:ext>
              </a:extLst>
            </p:cNvPr>
            <p:cNvSpPr txBox="1"/>
            <p:nvPr/>
          </p:nvSpPr>
          <p:spPr>
            <a:xfrm>
              <a:off x="687408" y="2574647"/>
              <a:ext cx="1035024" cy="246221"/>
            </a:xfrm>
            <a:prstGeom prst="rect">
              <a:avLst/>
            </a:prstGeom>
            <a:noFill/>
          </p:spPr>
          <p:txBody>
            <a:bodyPr wrap="square" rtlCol="0">
              <a:spAutoFit/>
            </a:bodyPr>
            <a:lstStyle/>
            <a:p>
              <a:pPr algn="r"/>
              <a:r>
                <a:rPr lang="en-US" sz="1000" b="1" dirty="0">
                  <a:latin typeface="Palatino Linotype" panose="02040502050505030304" pitchFamily="18" charset="0"/>
                  <a:ea typeface="Palatino" pitchFamily="2" charset="77"/>
                </a:rPr>
                <a:t>Concentrated</a:t>
              </a:r>
            </a:p>
          </p:txBody>
        </p:sp>
        <p:sp>
          <p:nvSpPr>
            <p:cNvPr id="26" name="TextBox 25">
              <a:extLst>
                <a:ext uri="{FF2B5EF4-FFF2-40B4-BE49-F238E27FC236}">
                  <a16:creationId xmlns:a16="http://schemas.microsoft.com/office/drawing/2014/main" id="{2C52C585-F9E7-2244-8F22-B71BEE3D1DC1}"/>
                </a:ext>
              </a:extLst>
            </p:cNvPr>
            <p:cNvSpPr txBox="1"/>
            <p:nvPr/>
          </p:nvSpPr>
          <p:spPr>
            <a:xfrm>
              <a:off x="1563918" y="653466"/>
              <a:ext cx="630376" cy="246221"/>
            </a:xfrm>
            <a:prstGeom prst="rect">
              <a:avLst/>
            </a:prstGeom>
            <a:noFill/>
          </p:spPr>
          <p:txBody>
            <a:bodyPr wrap="square" rtlCol="0">
              <a:spAutoFit/>
            </a:bodyPr>
            <a:lstStyle/>
            <a:p>
              <a:pPr algn="ctr"/>
              <a:r>
                <a:rPr lang="en-US" sz="1000" b="1" dirty="0">
                  <a:latin typeface="Palatino Linotype" panose="02040502050505030304" pitchFamily="18" charset="0"/>
                  <a:ea typeface="Palatino" pitchFamily="2" charset="77"/>
                </a:rPr>
                <a:t>PSCs</a:t>
              </a:r>
            </a:p>
          </p:txBody>
        </p:sp>
        <p:sp>
          <p:nvSpPr>
            <p:cNvPr id="46" name="TextBox 45">
              <a:extLst>
                <a:ext uri="{FF2B5EF4-FFF2-40B4-BE49-F238E27FC236}">
                  <a16:creationId xmlns:a16="http://schemas.microsoft.com/office/drawing/2014/main" id="{77756485-2111-EB4F-BC00-65D99F84B9ED}"/>
                </a:ext>
              </a:extLst>
            </p:cNvPr>
            <p:cNvSpPr txBox="1"/>
            <p:nvPr/>
          </p:nvSpPr>
          <p:spPr>
            <a:xfrm>
              <a:off x="1861589" y="2106638"/>
              <a:ext cx="616293" cy="246221"/>
            </a:xfrm>
            <a:prstGeom prst="rect">
              <a:avLst/>
            </a:prstGeom>
            <a:noFill/>
          </p:spPr>
          <p:txBody>
            <a:bodyPr wrap="square" rtlCol="0">
              <a:spAutoFit/>
            </a:bodyPr>
            <a:lstStyle/>
            <a:p>
              <a:pPr algn="r"/>
              <a:r>
                <a:rPr lang="en-US" sz="1000" b="1" dirty="0">
                  <a:latin typeface="Palatino Linotype" panose="02040502050505030304" pitchFamily="18" charset="0"/>
                  <a:ea typeface="Palatino" pitchFamily="2" charset="77"/>
                </a:rPr>
                <a:t>48 hour</a:t>
              </a:r>
            </a:p>
          </p:txBody>
        </p:sp>
      </p:grpSp>
    </p:spTree>
    <p:extLst>
      <p:ext uri="{BB962C8B-B14F-4D97-AF65-F5344CB8AC3E}">
        <p14:creationId xmlns:p14="http://schemas.microsoft.com/office/powerpoint/2010/main" val="295076093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859</TotalTime>
  <Words>238</Words>
  <Application>Microsoft Macintosh PowerPoint</Application>
  <PresentationFormat>A4 Paper (210x297 mm)</PresentationFormat>
  <Paragraphs>22</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Palatino</vt:lpstr>
      <vt:lpstr>Palatino Linotype</vt:lpstr>
      <vt:lpstr>Office Theme</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Manoj Amrutkar</dc:creator>
  <cp:lastModifiedBy>Manoj Amrutkar</cp:lastModifiedBy>
  <cp:revision>127</cp:revision>
  <dcterms:created xsi:type="dcterms:W3CDTF">2018-02-16T06:00:28Z</dcterms:created>
  <dcterms:modified xsi:type="dcterms:W3CDTF">2018-12-14T11:28:39Z</dcterms:modified>
</cp:coreProperties>
</file>