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4" r:id="rId2"/>
  </p:sldIdLst>
  <p:sldSz cx="6858000" cy="9906000" type="A4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A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86"/>
    <p:restoredTop sz="95879"/>
  </p:normalViewPr>
  <p:slideViewPr>
    <p:cSldViewPr snapToGrid="0" snapToObjects="1">
      <p:cViewPr>
        <p:scale>
          <a:sx n="273" d="100"/>
          <a:sy n="273" d="100"/>
        </p:scale>
        <p:origin x="144" y="-3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694636-CC24-1D4D-B8A4-F60646E6D18F}" type="datetimeFigureOut">
              <a:rPr lang="nb-NO" smtClean="0"/>
              <a:t>14.12.2018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F439FC-1B36-8C42-8C6F-FBD43FD2EE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72136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F439FC-1B36-8C42-8C6F-FBD43FD2EE58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860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67422-3EA8-294C-B8F7-CFED8B2C2317}" type="datetimeFigureOut">
              <a:rPr lang="nb-NO" smtClean="0"/>
              <a:t>14.12.2018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8ADF6-9E8D-8E41-90CF-9C4A777041C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59998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67422-3EA8-294C-B8F7-CFED8B2C2317}" type="datetimeFigureOut">
              <a:rPr lang="nb-NO" smtClean="0"/>
              <a:t>14.12.2018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8ADF6-9E8D-8E41-90CF-9C4A777041C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4772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67422-3EA8-294C-B8F7-CFED8B2C2317}" type="datetimeFigureOut">
              <a:rPr lang="nb-NO" smtClean="0"/>
              <a:t>14.12.2018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8ADF6-9E8D-8E41-90CF-9C4A777041C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3835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67422-3EA8-294C-B8F7-CFED8B2C2317}" type="datetimeFigureOut">
              <a:rPr lang="nb-NO" smtClean="0"/>
              <a:t>14.12.2018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8ADF6-9E8D-8E41-90CF-9C4A777041C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38984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67422-3EA8-294C-B8F7-CFED8B2C2317}" type="datetimeFigureOut">
              <a:rPr lang="nb-NO" smtClean="0"/>
              <a:t>14.12.2018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8ADF6-9E8D-8E41-90CF-9C4A777041C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6499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67422-3EA8-294C-B8F7-CFED8B2C2317}" type="datetimeFigureOut">
              <a:rPr lang="nb-NO" smtClean="0"/>
              <a:t>14.12.2018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8ADF6-9E8D-8E41-90CF-9C4A777041C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85741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67422-3EA8-294C-B8F7-CFED8B2C2317}" type="datetimeFigureOut">
              <a:rPr lang="nb-NO" smtClean="0"/>
              <a:t>14.12.2018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8ADF6-9E8D-8E41-90CF-9C4A777041C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97518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67422-3EA8-294C-B8F7-CFED8B2C2317}" type="datetimeFigureOut">
              <a:rPr lang="nb-NO" smtClean="0"/>
              <a:t>14.12.2018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8ADF6-9E8D-8E41-90CF-9C4A777041C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33343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67422-3EA8-294C-B8F7-CFED8B2C2317}" type="datetimeFigureOut">
              <a:rPr lang="nb-NO" smtClean="0"/>
              <a:t>14.12.2018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8ADF6-9E8D-8E41-90CF-9C4A777041C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76842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67422-3EA8-294C-B8F7-CFED8B2C2317}" type="datetimeFigureOut">
              <a:rPr lang="nb-NO" smtClean="0"/>
              <a:t>14.12.2018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8ADF6-9E8D-8E41-90CF-9C4A777041C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6882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67422-3EA8-294C-B8F7-CFED8B2C2317}" type="datetimeFigureOut">
              <a:rPr lang="nb-NO" smtClean="0"/>
              <a:t>14.12.2018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8ADF6-9E8D-8E41-90CF-9C4A777041C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7619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67422-3EA8-294C-B8F7-CFED8B2C2317}" type="datetimeFigureOut">
              <a:rPr lang="nb-NO" smtClean="0"/>
              <a:t>14.12.2018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8ADF6-9E8D-8E41-90CF-9C4A777041C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66811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tiff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tiff"/><Relationship Id="rId4" Type="http://schemas.openxmlformats.org/officeDocument/2006/relationships/image" Target="../media/image2.tiff"/><Relationship Id="rId9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FE3A00F9-760A-6947-AD0F-8BFD2275E22D}"/>
              </a:ext>
            </a:extLst>
          </p:cNvPr>
          <p:cNvSpPr txBox="1"/>
          <p:nvPr/>
        </p:nvSpPr>
        <p:spPr>
          <a:xfrm>
            <a:off x="193763" y="3250941"/>
            <a:ext cx="6384314" cy="902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900" b="1" dirty="0">
                <a:latin typeface="Palatino Linotype" panose="02040502050505030304" pitchFamily="18" charset="0"/>
                <a:ea typeface="Palatino" pitchFamily="2" charset="77"/>
              </a:rPr>
              <a:t>Additional </a:t>
            </a:r>
            <a:r>
              <a:rPr lang="en-US" sz="900" b="1">
                <a:latin typeface="Palatino Linotype" panose="02040502050505030304" pitchFamily="18" charset="0"/>
                <a:ea typeface="Palatino" pitchFamily="2" charset="77"/>
              </a:rPr>
              <a:t>File 4_Figure </a:t>
            </a:r>
            <a:r>
              <a:rPr lang="en-US" sz="900" b="1" dirty="0">
                <a:latin typeface="Palatino Linotype" panose="02040502050505030304" pitchFamily="18" charset="0"/>
                <a:ea typeface="Palatino" pitchFamily="2" charset="77"/>
              </a:rPr>
              <a:t>S3. Characterization of human PSCs. </a:t>
            </a:r>
            <a:r>
              <a:rPr lang="en-US" sz="900" dirty="0">
                <a:latin typeface="Palatino Linotype" panose="02040502050505030304" pitchFamily="18" charset="0"/>
                <a:ea typeface="Palatino" pitchFamily="2" charset="77"/>
              </a:rPr>
              <a:t>(A) PSCs immunostained with anti-</a:t>
            </a:r>
            <a:r>
              <a:rPr lang="el-GR" sz="900" dirty="0">
                <a:latin typeface="Palatino Linotype" panose="02040502050505030304" pitchFamily="18" charset="0"/>
                <a:ea typeface="Palatino" pitchFamily="2" charset="77"/>
              </a:rPr>
              <a:t>α</a:t>
            </a:r>
            <a:r>
              <a:rPr lang="en-US" sz="900" dirty="0">
                <a:latin typeface="Palatino Linotype" panose="02040502050505030304" pitchFamily="18" charset="0"/>
                <a:ea typeface="Palatino" pitchFamily="2" charset="77"/>
              </a:rPr>
              <a:t>SMA (green) and anti-vimentin (red) antibodies. Nuclei stained with DAPI (blue). Scale bar = 100 µM. (B) The cells were lysed and proteins subjected to immunoblotting using anti-</a:t>
            </a:r>
            <a:r>
              <a:rPr lang="el-GR" sz="900" dirty="0">
                <a:latin typeface="Palatino Linotype" panose="02040502050505030304" pitchFamily="18" charset="0"/>
                <a:ea typeface="Palatino" pitchFamily="2" charset="77"/>
              </a:rPr>
              <a:t>α</a:t>
            </a:r>
            <a:r>
              <a:rPr lang="en-US" sz="900" dirty="0">
                <a:latin typeface="Palatino Linotype" panose="02040502050505030304" pitchFamily="18" charset="0"/>
                <a:ea typeface="Palatino" pitchFamily="2" charset="77"/>
              </a:rPr>
              <a:t>SMA and anti-vimentin antibodies. GAPDH was used as a loading control. PSC, pancreatic stellate cell; </a:t>
            </a:r>
            <a:r>
              <a:rPr lang="el-GR" sz="900" dirty="0">
                <a:latin typeface="Palatino Linotype" panose="02040502050505030304" pitchFamily="18" charset="0"/>
                <a:ea typeface="Palatino" pitchFamily="2" charset="77"/>
              </a:rPr>
              <a:t>α</a:t>
            </a:r>
            <a:r>
              <a:rPr lang="en-US" sz="900" dirty="0">
                <a:latin typeface="Palatino Linotype" panose="02040502050505030304" pitchFamily="18" charset="0"/>
                <a:ea typeface="Palatino" pitchFamily="2" charset="77"/>
              </a:rPr>
              <a:t>SMA, </a:t>
            </a:r>
            <a:r>
              <a:rPr lang="el-GR" sz="900" dirty="0">
                <a:latin typeface="Palatino Linotype" panose="02040502050505030304" pitchFamily="18" charset="0"/>
                <a:ea typeface="Palatino" pitchFamily="2" charset="77"/>
              </a:rPr>
              <a:t>α-</a:t>
            </a:r>
            <a:r>
              <a:rPr lang="en-US" sz="900" dirty="0">
                <a:latin typeface="Palatino Linotype" panose="02040502050505030304" pitchFamily="18" charset="0"/>
                <a:ea typeface="Palatino" pitchFamily="2" charset="77"/>
              </a:rPr>
              <a:t>smooth muscle actin.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4F39AE6-32C0-124D-B4F6-EA9CA9C96586}"/>
              </a:ext>
            </a:extLst>
          </p:cNvPr>
          <p:cNvSpPr txBox="1"/>
          <p:nvPr/>
        </p:nvSpPr>
        <p:spPr>
          <a:xfrm>
            <a:off x="123196" y="364409"/>
            <a:ext cx="419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Palatino Linotype" panose="02040502050505030304" pitchFamily="18" charset="0"/>
              </a:rPr>
              <a:t>A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9A04873-EC45-2744-BB41-BFBB71066BF7}"/>
              </a:ext>
            </a:extLst>
          </p:cNvPr>
          <p:cNvSpPr txBox="1"/>
          <p:nvPr/>
        </p:nvSpPr>
        <p:spPr>
          <a:xfrm>
            <a:off x="2285033" y="364409"/>
            <a:ext cx="419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Palatino Linotype" panose="02040502050505030304" pitchFamily="18" charset="0"/>
              </a:rPr>
              <a:t>B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3ABDDCE5-751C-F945-AC81-E8C2778FE180}"/>
              </a:ext>
            </a:extLst>
          </p:cNvPr>
          <p:cNvGrpSpPr/>
          <p:nvPr/>
        </p:nvGrpSpPr>
        <p:grpSpPr>
          <a:xfrm>
            <a:off x="2396332" y="653031"/>
            <a:ext cx="4461668" cy="2083364"/>
            <a:chOff x="596846" y="4085663"/>
            <a:chExt cx="4461668" cy="2083364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297A0EB-002B-934D-9B31-DDDF6E35052E}"/>
                </a:ext>
              </a:extLst>
            </p:cNvPr>
            <p:cNvSpPr txBox="1"/>
            <p:nvPr/>
          </p:nvSpPr>
          <p:spPr>
            <a:xfrm>
              <a:off x="4244563" y="4749606"/>
              <a:ext cx="813951" cy="257369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>
              <a:spAutoFit/>
            </a:bodyPr>
            <a:lstStyle/>
            <a:p>
              <a:r>
                <a:rPr lang="en-US" sz="1200" dirty="0">
                  <a:latin typeface="Palatino Linotype" panose="02040502050505030304" pitchFamily="18" charset="0"/>
                  <a:ea typeface="Palatino" pitchFamily="2" charset="77"/>
                </a:rPr>
                <a:t>ɑSMA</a:t>
              </a:r>
            </a:p>
          </p:txBody>
        </p:sp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36DEA3BA-8E67-F949-85A5-7CB40B8EC6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8922" y="4681125"/>
              <a:ext cx="3534886" cy="442193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D5B0BB6-8881-1B4E-875F-BC50DA4B7E8E}"/>
                </a:ext>
              </a:extLst>
            </p:cNvPr>
            <p:cNvSpPr txBox="1"/>
            <p:nvPr/>
          </p:nvSpPr>
          <p:spPr>
            <a:xfrm>
              <a:off x="4244563" y="5259201"/>
              <a:ext cx="813951" cy="257369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>
              <a:spAutoFit/>
            </a:bodyPr>
            <a:lstStyle/>
            <a:p>
              <a:r>
                <a:rPr lang="en-US" sz="1200" dirty="0">
                  <a:latin typeface="Palatino Linotype" panose="02040502050505030304" pitchFamily="18" charset="0"/>
                  <a:ea typeface="Palatino" pitchFamily="2" charset="77"/>
                </a:rPr>
                <a:t>Vimentin</a:t>
              </a: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54FFFE8E-B776-AD46-A09B-74A2CF9ADB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6847" y="5183810"/>
              <a:ext cx="3534886" cy="456012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111E532-5E0A-8541-B80E-B87EFDB0B287}"/>
                </a:ext>
              </a:extLst>
            </p:cNvPr>
            <p:cNvSpPr txBox="1"/>
            <p:nvPr/>
          </p:nvSpPr>
          <p:spPr>
            <a:xfrm>
              <a:off x="4244563" y="5781496"/>
              <a:ext cx="813951" cy="257369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>
              <a:spAutoFit/>
            </a:bodyPr>
            <a:lstStyle/>
            <a:p>
              <a:r>
                <a:rPr lang="en-US" sz="1200" dirty="0">
                  <a:latin typeface="Palatino Linotype" panose="02040502050505030304" pitchFamily="18" charset="0"/>
                  <a:ea typeface="Palatino" pitchFamily="2" charset="77"/>
                </a:rPr>
                <a:t>GAPDH</a:t>
              </a:r>
            </a:p>
          </p:txBody>
        </p: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123A338D-DC56-F842-83B1-CCCCF3F2D0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-29"/>
            <a:stretch/>
          </p:blipFill>
          <p:spPr>
            <a:xfrm>
              <a:off x="596846" y="5699196"/>
              <a:ext cx="3535924" cy="469831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E856D9FE-6919-044B-AEE3-9E0CB0974418}"/>
                </a:ext>
              </a:extLst>
            </p:cNvPr>
            <p:cNvSpPr txBox="1"/>
            <p:nvPr/>
          </p:nvSpPr>
          <p:spPr>
            <a:xfrm rot="16200000">
              <a:off x="598562" y="4336649"/>
              <a:ext cx="40720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nb-NO" sz="1000" dirty="0">
                  <a:latin typeface="Palatino Linotype" panose="02040502050505030304" pitchFamily="18" charset="0"/>
                </a:rPr>
                <a:t>PSC-1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85F61221-02E6-B342-8613-2C8B0C745638}"/>
                </a:ext>
              </a:extLst>
            </p:cNvPr>
            <p:cNvSpPr txBox="1"/>
            <p:nvPr/>
          </p:nvSpPr>
          <p:spPr>
            <a:xfrm rot="16200000">
              <a:off x="952224" y="4336649"/>
              <a:ext cx="40720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nb-NO" sz="1000" dirty="0">
                  <a:latin typeface="Palatino Linotype" panose="02040502050505030304" pitchFamily="18" charset="0"/>
                </a:rPr>
                <a:t>PSC-2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A1B33D08-512F-7F43-A802-467E2416AF01}"/>
                </a:ext>
              </a:extLst>
            </p:cNvPr>
            <p:cNvSpPr txBox="1"/>
            <p:nvPr/>
          </p:nvSpPr>
          <p:spPr>
            <a:xfrm rot="16200000">
              <a:off x="1305886" y="4336649"/>
              <a:ext cx="40720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nb-NO" sz="1000" dirty="0">
                  <a:latin typeface="Palatino Linotype" panose="02040502050505030304" pitchFamily="18" charset="0"/>
                </a:rPr>
                <a:t>PSC-3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C7803F6-6AB7-9149-B4C0-095C24F65D20}"/>
                </a:ext>
              </a:extLst>
            </p:cNvPr>
            <p:cNvSpPr txBox="1"/>
            <p:nvPr/>
          </p:nvSpPr>
          <p:spPr>
            <a:xfrm rot="16200000">
              <a:off x="1659548" y="4336649"/>
              <a:ext cx="40720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nb-NO" sz="1000" dirty="0">
                  <a:latin typeface="Palatino Linotype" panose="02040502050505030304" pitchFamily="18" charset="0"/>
                </a:rPr>
                <a:t>PSC-4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D0AF7A0D-B39A-9945-9A50-774523FB1F18}"/>
                </a:ext>
              </a:extLst>
            </p:cNvPr>
            <p:cNvSpPr txBox="1"/>
            <p:nvPr/>
          </p:nvSpPr>
          <p:spPr>
            <a:xfrm rot="16200000">
              <a:off x="2013210" y="4336649"/>
              <a:ext cx="40720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nb-NO" sz="1000" dirty="0">
                  <a:latin typeface="Palatino Linotype" panose="02040502050505030304" pitchFamily="18" charset="0"/>
                </a:rPr>
                <a:t>PSC-5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4FE85CBD-235F-AD4E-847D-A155239FEFB2}"/>
                </a:ext>
              </a:extLst>
            </p:cNvPr>
            <p:cNvSpPr txBox="1"/>
            <p:nvPr/>
          </p:nvSpPr>
          <p:spPr>
            <a:xfrm rot="16200000">
              <a:off x="2366872" y="4336649"/>
              <a:ext cx="40720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nb-NO" sz="1000" dirty="0">
                  <a:latin typeface="Palatino Linotype" panose="02040502050505030304" pitchFamily="18" charset="0"/>
                </a:rPr>
                <a:t>PSC-6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080C7D50-C6A7-DF4E-ACFE-610AF51CE980}"/>
                </a:ext>
              </a:extLst>
            </p:cNvPr>
            <p:cNvSpPr txBox="1"/>
            <p:nvPr/>
          </p:nvSpPr>
          <p:spPr>
            <a:xfrm rot="16200000">
              <a:off x="2720534" y="4336649"/>
              <a:ext cx="40720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nb-NO" sz="1000" dirty="0">
                  <a:latin typeface="Palatino Linotype" panose="02040502050505030304" pitchFamily="18" charset="0"/>
                </a:rPr>
                <a:t>PSC-7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6784E3C-9E15-0246-BF6B-AEDCFA075A6E}"/>
                </a:ext>
              </a:extLst>
            </p:cNvPr>
            <p:cNvSpPr txBox="1"/>
            <p:nvPr/>
          </p:nvSpPr>
          <p:spPr>
            <a:xfrm rot="16200000">
              <a:off x="3074196" y="4336649"/>
              <a:ext cx="40720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nb-NO" sz="1000" dirty="0">
                  <a:latin typeface="Palatino Linotype" panose="02040502050505030304" pitchFamily="18" charset="0"/>
                </a:rPr>
                <a:t>PSC-8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999263A3-437A-8043-BB82-14BC484E7025}"/>
                </a:ext>
              </a:extLst>
            </p:cNvPr>
            <p:cNvSpPr txBox="1"/>
            <p:nvPr/>
          </p:nvSpPr>
          <p:spPr>
            <a:xfrm rot="16200000">
              <a:off x="3427858" y="4336649"/>
              <a:ext cx="40720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nb-NO" sz="1000" dirty="0">
                  <a:latin typeface="Palatino Linotype" panose="02040502050505030304" pitchFamily="18" charset="0"/>
                </a:rPr>
                <a:t>PSC-9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EC65E49E-36E5-7A4A-9619-FD25CB1300F7}"/>
                </a:ext>
              </a:extLst>
            </p:cNvPr>
            <p:cNvSpPr txBox="1"/>
            <p:nvPr/>
          </p:nvSpPr>
          <p:spPr>
            <a:xfrm rot="16200000">
              <a:off x="3719355" y="4274486"/>
              <a:ext cx="531533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nb-NO" sz="1000" dirty="0">
                  <a:latin typeface="Palatino Linotype" panose="02040502050505030304" pitchFamily="18" charset="0"/>
                </a:rPr>
                <a:t>PSC-10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4642D52D-31A0-7042-9963-379CFFDBB6DB}"/>
              </a:ext>
            </a:extLst>
          </p:cNvPr>
          <p:cNvGrpSpPr/>
          <p:nvPr/>
        </p:nvGrpSpPr>
        <p:grpSpPr>
          <a:xfrm>
            <a:off x="273663" y="406810"/>
            <a:ext cx="1735026" cy="2516992"/>
            <a:chOff x="273663" y="406810"/>
            <a:chExt cx="1735026" cy="2516992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6E66849D-3A34-D74B-829D-2BED534832B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1467" y="693569"/>
              <a:ext cx="1467222" cy="1099689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84815954-86D7-9747-A0F0-270D2726FC3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100000"/>
                      </a14:imgEffect>
                      <a14:imgEffect>
                        <a14:brightnessContrast bright="6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428" y="1824113"/>
              <a:ext cx="1467222" cy="1099689"/>
            </a:xfrm>
            <a:prstGeom prst="rect">
              <a:avLst/>
            </a:prstGeom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B9FD357-E486-6F4D-AF98-97B0FD17B0CD}"/>
                </a:ext>
              </a:extLst>
            </p:cNvPr>
            <p:cNvSpPr txBox="1"/>
            <p:nvPr/>
          </p:nvSpPr>
          <p:spPr>
            <a:xfrm rot="16200000">
              <a:off x="-152550" y="1120303"/>
              <a:ext cx="109969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000" dirty="0">
                  <a:latin typeface="Palatino Linotype" panose="02040502050505030304" pitchFamily="18" charset="0"/>
                </a:rPr>
                <a:t>ɑSMA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828355E-47CD-7D48-9D63-1DDE4D0055D7}"/>
                </a:ext>
              </a:extLst>
            </p:cNvPr>
            <p:cNvSpPr txBox="1"/>
            <p:nvPr/>
          </p:nvSpPr>
          <p:spPr>
            <a:xfrm rot="16200000">
              <a:off x="-153071" y="2250845"/>
              <a:ext cx="109969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000" dirty="0">
                  <a:latin typeface="Palatino Linotype" panose="02040502050505030304" pitchFamily="18" charset="0"/>
                </a:rPr>
                <a:t>Vimentin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D985B9B-B1CA-164C-B5D6-592FC44927B2}"/>
                </a:ext>
              </a:extLst>
            </p:cNvPr>
            <p:cNvSpPr txBox="1"/>
            <p:nvPr/>
          </p:nvSpPr>
          <p:spPr>
            <a:xfrm>
              <a:off x="540428" y="406810"/>
              <a:ext cx="14672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latin typeface="Palatino Linotype" panose="02040502050505030304" pitchFamily="18" charset="0"/>
                </a:rPr>
                <a:t>PSCs</a:t>
              </a:r>
            </a:p>
          </p:txBody>
        </p:sp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2655755D-3A84-1147-AF01-CC759DE4C5BF}"/>
                </a:ext>
              </a:extLst>
            </p:cNvPr>
            <p:cNvCxnSpPr/>
            <p:nvPr/>
          </p:nvCxnSpPr>
          <p:spPr>
            <a:xfrm>
              <a:off x="1655806" y="1684508"/>
              <a:ext cx="21006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E0920A1-B6CF-8140-BB17-BF6921DD1185}"/>
                </a:ext>
              </a:extLst>
            </p:cNvPr>
            <p:cNvCxnSpPr/>
            <p:nvPr/>
          </p:nvCxnSpPr>
          <p:spPr>
            <a:xfrm>
              <a:off x="1655806" y="2837807"/>
              <a:ext cx="21006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50760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849</TotalTime>
  <Words>105</Words>
  <Application>Microsoft Macintosh PowerPoint</Application>
  <PresentationFormat>A4 Paper (210x297 mm)</PresentationFormat>
  <Paragraphs>20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Palatino</vt:lpstr>
      <vt:lpstr>Palatino Linotype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Manoj Amrutkar</dc:creator>
  <cp:lastModifiedBy>Manoj Amrutkar</cp:lastModifiedBy>
  <cp:revision>129</cp:revision>
  <dcterms:created xsi:type="dcterms:W3CDTF">2018-02-16T06:00:28Z</dcterms:created>
  <dcterms:modified xsi:type="dcterms:W3CDTF">2018-12-14T11:29:01Z</dcterms:modified>
</cp:coreProperties>
</file>