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(null)" ContentType="image/x-emf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82" r:id="rId2"/>
    <p:sldId id="277" r:id="rId3"/>
    <p:sldId id="278" r:id="rId4"/>
    <p:sldId id="283" r:id="rId5"/>
    <p:sldId id="284" r:id="rId6"/>
    <p:sldId id="279" r:id="rId7"/>
    <p:sldId id="276" r:id="rId8"/>
    <p:sldId id="28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381A"/>
    <a:srgbClr val="FF4C0D"/>
    <a:srgbClr val="009193"/>
    <a:srgbClr val="FCD41C"/>
    <a:srgbClr val="D6FCB4"/>
    <a:srgbClr val="FCCAF9"/>
    <a:srgbClr val="F8B199"/>
    <a:srgbClr val="FCF493"/>
    <a:srgbClr val="CAFCF4"/>
    <a:srgbClr val="D5FC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88"/>
    <p:restoredTop sz="94359" autoAdjust="0"/>
  </p:normalViewPr>
  <p:slideViewPr>
    <p:cSldViewPr snapToGrid="0" snapToObjects="1">
      <p:cViewPr varScale="1">
        <p:scale>
          <a:sx n="87" d="100"/>
          <a:sy n="87" d="100"/>
        </p:scale>
        <p:origin x="-105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9B3C5-4528-4FEE-B7C2-C8AA20829A24}" type="datetimeFigureOut">
              <a:rPr lang="en-US" smtClean="0"/>
              <a:t>12/19/2019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10EF56-4797-47B0-91C8-F29858720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38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10EF56-4797-47B0-91C8-F298587205D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365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C4524-9AF6-F046-A3B9-715267078885}" type="datetimeFigureOut">
              <a:rPr lang="en-US" smtClean="0"/>
              <a:t>12/19/2019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9CD53-3F27-3342-B969-8EC3B0701D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0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C4524-9AF6-F046-A3B9-715267078885}" type="datetimeFigureOut">
              <a:rPr lang="en-US" smtClean="0"/>
              <a:t>12/19/2019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9CD53-3F27-3342-B969-8EC3B0701D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36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C4524-9AF6-F046-A3B9-715267078885}" type="datetimeFigureOut">
              <a:rPr lang="en-US" smtClean="0"/>
              <a:t>12/19/2019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9CD53-3F27-3342-B969-8EC3B0701D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094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C4524-9AF6-F046-A3B9-715267078885}" type="datetimeFigureOut">
              <a:rPr lang="en-US" smtClean="0"/>
              <a:t>12/19/2019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9CD53-3F27-3342-B969-8EC3B0701D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16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C4524-9AF6-F046-A3B9-715267078885}" type="datetimeFigureOut">
              <a:rPr lang="en-US" smtClean="0"/>
              <a:t>12/19/2019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9CD53-3F27-3342-B969-8EC3B0701D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708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C4524-9AF6-F046-A3B9-715267078885}" type="datetimeFigureOut">
              <a:rPr lang="en-US" smtClean="0"/>
              <a:t>12/19/2019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9CD53-3F27-3342-B969-8EC3B0701D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416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C4524-9AF6-F046-A3B9-715267078885}" type="datetimeFigureOut">
              <a:rPr lang="en-US" smtClean="0"/>
              <a:t>12/19/2019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9CD53-3F27-3342-B969-8EC3B0701D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304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C4524-9AF6-F046-A3B9-715267078885}" type="datetimeFigureOut">
              <a:rPr lang="en-US" smtClean="0"/>
              <a:t>12/19/2019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9CD53-3F27-3342-B969-8EC3B0701D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803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C4524-9AF6-F046-A3B9-715267078885}" type="datetimeFigureOut">
              <a:rPr lang="en-US" smtClean="0"/>
              <a:t>12/19/2019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9CD53-3F27-3342-B969-8EC3B0701D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798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C4524-9AF6-F046-A3B9-715267078885}" type="datetimeFigureOut">
              <a:rPr lang="en-US" smtClean="0"/>
              <a:t>12/19/2019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9CD53-3F27-3342-B969-8EC3B0701D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436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C4524-9AF6-F046-A3B9-715267078885}" type="datetimeFigureOut">
              <a:rPr lang="en-US" smtClean="0"/>
              <a:t>12/19/2019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9CD53-3F27-3342-B969-8EC3B0701D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20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7C4524-9AF6-F046-A3B9-715267078885}" type="datetimeFigureOut">
              <a:rPr lang="en-US" smtClean="0"/>
              <a:t>12/19/2019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9CD53-3F27-3342-B969-8EC3B0701D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722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g"/><Relationship Id="rId29" Type="http://schemas.openxmlformats.org/officeDocument/2006/relationships/image" Target="../media/image28.tiff"/><Relationship Id="rId41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tiff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tiff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tiff"/><Relationship Id="rId44" Type="http://schemas.openxmlformats.org/officeDocument/2006/relationships/image" Target="../media/image43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tiff"/><Relationship Id="rId30" Type="http://schemas.openxmlformats.org/officeDocument/2006/relationships/image" Target="../media/image29.tiff"/><Relationship Id="rId35" Type="http://schemas.openxmlformats.org/officeDocument/2006/relationships/image" Target="../media/image34.png"/><Relationship Id="rId43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emf"/><Relationship Id="rId4" Type="http://schemas.openxmlformats.org/officeDocument/2006/relationships/image" Target="../media/image46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emf"/><Relationship Id="rId13" Type="http://schemas.openxmlformats.org/officeDocument/2006/relationships/image" Target="../media/image59.emf"/><Relationship Id="rId18" Type="http://schemas.openxmlformats.org/officeDocument/2006/relationships/image" Target="../media/image64.emf"/><Relationship Id="rId3" Type="http://schemas.openxmlformats.org/officeDocument/2006/relationships/image" Target="../media/image49.emf"/><Relationship Id="rId21" Type="http://schemas.openxmlformats.org/officeDocument/2006/relationships/image" Target="../media/image67.emf"/><Relationship Id="rId7" Type="http://schemas.openxmlformats.org/officeDocument/2006/relationships/image" Target="../media/image53.emf"/><Relationship Id="rId12" Type="http://schemas.openxmlformats.org/officeDocument/2006/relationships/image" Target="../media/image58.emf"/><Relationship Id="rId17" Type="http://schemas.openxmlformats.org/officeDocument/2006/relationships/image" Target="../media/image63.emf"/><Relationship Id="rId2" Type="http://schemas.openxmlformats.org/officeDocument/2006/relationships/image" Target="../media/image48.emf"/><Relationship Id="rId16" Type="http://schemas.openxmlformats.org/officeDocument/2006/relationships/image" Target="../media/image62.emf"/><Relationship Id="rId20" Type="http://schemas.openxmlformats.org/officeDocument/2006/relationships/image" Target="../media/image6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emf"/><Relationship Id="rId11" Type="http://schemas.openxmlformats.org/officeDocument/2006/relationships/image" Target="../media/image57.emf"/><Relationship Id="rId5" Type="http://schemas.openxmlformats.org/officeDocument/2006/relationships/image" Target="../media/image51.emf"/><Relationship Id="rId15" Type="http://schemas.openxmlformats.org/officeDocument/2006/relationships/image" Target="../media/image61.emf"/><Relationship Id="rId23" Type="http://schemas.openxmlformats.org/officeDocument/2006/relationships/image" Target="../media/image69.emf"/><Relationship Id="rId10" Type="http://schemas.openxmlformats.org/officeDocument/2006/relationships/image" Target="../media/image56.emf"/><Relationship Id="rId19" Type="http://schemas.openxmlformats.org/officeDocument/2006/relationships/image" Target="../media/image65.emf"/><Relationship Id="rId4" Type="http://schemas.openxmlformats.org/officeDocument/2006/relationships/image" Target="../media/image50.emf"/><Relationship Id="rId9" Type="http://schemas.openxmlformats.org/officeDocument/2006/relationships/image" Target="../media/image55.emf"/><Relationship Id="rId14" Type="http://schemas.openxmlformats.org/officeDocument/2006/relationships/image" Target="../media/image60.emf"/><Relationship Id="rId22" Type="http://schemas.openxmlformats.org/officeDocument/2006/relationships/image" Target="../media/image68.emf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1.png"/><Relationship Id="rId18" Type="http://schemas.openxmlformats.org/officeDocument/2006/relationships/image" Target="../media/image86.png"/><Relationship Id="rId26" Type="http://schemas.openxmlformats.org/officeDocument/2006/relationships/image" Target="../media/image94.png"/><Relationship Id="rId39" Type="http://schemas.openxmlformats.org/officeDocument/2006/relationships/image" Target="../media/image106.png"/><Relationship Id="rId21" Type="http://schemas.openxmlformats.org/officeDocument/2006/relationships/image" Target="../media/image89.png"/><Relationship Id="rId34" Type="http://schemas.openxmlformats.org/officeDocument/2006/relationships/image" Target="../media/image101.png"/><Relationship Id="rId42" Type="http://schemas.openxmlformats.org/officeDocument/2006/relationships/image" Target="../media/image109.jpeg"/><Relationship Id="rId47" Type="http://schemas.openxmlformats.org/officeDocument/2006/relationships/image" Target="../media/image114.jpg"/><Relationship Id="rId50" Type="http://schemas.openxmlformats.org/officeDocument/2006/relationships/image" Target="../media/image117.png"/><Relationship Id="rId55" Type="http://schemas.openxmlformats.org/officeDocument/2006/relationships/image" Target="../media/image122.tiff"/><Relationship Id="rId63" Type="http://schemas.openxmlformats.org/officeDocument/2006/relationships/image" Target="../media/image130.jpeg"/><Relationship Id="rId68" Type="http://schemas.openxmlformats.org/officeDocument/2006/relationships/image" Target="../media/image135.png"/><Relationship Id="rId76" Type="http://schemas.openxmlformats.org/officeDocument/2006/relationships/image" Target="../media/image143.png"/><Relationship Id="rId7" Type="http://schemas.openxmlformats.org/officeDocument/2006/relationships/image" Target="../media/image75.png"/><Relationship Id="rId71" Type="http://schemas.openxmlformats.org/officeDocument/2006/relationships/image" Target="../media/image138.png"/><Relationship Id="rId2" Type="http://schemas.openxmlformats.org/officeDocument/2006/relationships/image" Target="../media/image70.png"/><Relationship Id="rId16" Type="http://schemas.openxmlformats.org/officeDocument/2006/relationships/image" Target="../media/image84.png"/><Relationship Id="rId29" Type="http://schemas.openxmlformats.org/officeDocument/2006/relationships/image" Target="../media/image97.png"/><Relationship Id="rId11" Type="http://schemas.openxmlformats.org/officeDocument/2006/relationships/image" Target="../media/image79.png"/><Relationship Id="rId24" Type="http://schemas.openxmlformats.org/officeDocument/2006/relationships/image" Target="../media/image92.png"/><Relationship Id="rId32" Type="http://schemas.openxmlformats.org/officeDocument/2006/relationships/image" Target="../media/image99.jpeg"/><Relationship Id="rId37" Type="http://schemas.openxmlformats.org/officeDocument/2006/relationships/image" Target="../media/image104.png"/><Relationship Id="rId40" Type="http://schemas.openxmlformats.org/officeDocument/2006/relationships/image" Target="../media/image107.png"/><Relationship Id="rId45" Type="http://schemas.openxmlformats.org/officeDocument/2006/relationships/image" Target="../media/image112.png"/><Relationship Id="rId53" Type="http://schemas.openxmlformats.org/officeDocument/2006/relationships/image" Target="../media/image120.tiff"/><Relationship Id="rId58" Type="http://schemas.openxmlformats.org/officeDocument/2006/relationships/image" Target="../media/image125.tiff"/><Relationship Id="rId66" Type="http://schemas.openxmlformats.org/officeDocument/2006/relationships/image" Target="../media/image133.jpeg"/><Relationship Id="rId74" Type="http://schemas.openxmlformats.org/officeDocument/2006/relationships/image" Target="../media/image141.png"/><Relationship Id="rId5" Type="http://schemas.openxmlformats.org/officeDocument/2006/relationships/image" Target="../media/image73.png"/><Relationship Id="rId15" Type="http://schemas.openxmlformats.org/officeDocument/2006/relationships/image" Target="../media/image83.png"/><Relationship Id="rId23" Type="http://schemas.openxmlformats.org/officeDocument/2006/relationships/image" Target="../media/image91.png"/><Relationship Id="rId28" Type="http://schemas.openxmlformats.org/officeDocument/2006/relationships/image" Target="../media/image96.png"/><Relationship Id="rId36" Type="http://schemas.openxmlformats.org/officeDocument/2006/relationships/image" Target="../media/image103.png"/><Relationship Id="rId49" Type="http://schemas.openxmlformats.org/officeDocument/2006/relationships/image" Target="../media/image116.png"/><Relationship Id="rId57" Type="http://schemas.openxmlformats.org/officeDocument/2006/relationships/image" Target="../media/image124.tiff"/><Relationship Id="rId61" Type="http://schemas.openxmlformats.org/officeDocument/2006/relationships/image" Target="../media/image128.png"/><Relationship Id="rId10" Type="http://schemas.openxmlformats.org/officeDocument/2006/relationships/image" Target="../media/image78.png"/><Relationship Id="rId19" Type="http://schemas.openxmlformats.org/officeDocument/2006/relationships/image" Target="../media/image87.png"/><Relationship Id="rId31" Type="http://schemas.openxmlformats.org/officeDocument/2006/relationships/image" Target="../media/image15.png"/><Relationship Id="rId44" Type="http://schemas.openxmlformats.org/officeDocument/2006/relationships/image" Target="../media/image111.png"/><Relationship Id="rId52" Type="http://schemas.openxmlformats.org/officeDocument/2006/relationships/image" Target="../media/image119.png"/><Relationship Id="rId60" Type="http://schemas.openxmlformats.org/officeDocument/2006/relationships/image" Target="../media/image127.tiff"/><Relationship Id="rId65" Type="http://schemas.openxmlformats.org/officeDocument/2006/relationships/image" Target="../media/image132.jpeg"/><Relationship Id="rId73" Type="http://schemas.openxmlformats.org/officeDocument/2006/relationships/image" Target="../media/image140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Relationship Id="rId22" Type="http://schemas.openxmlformats.org/officeDocument/2006/relationships/image" Target="../media/image90.png"/><Relationship Id="rId27" Type="http://schemas.openxmlformats.org/officeDocument/2006/relationships/image" Target="../media/image95.png"/><Relationship Id="rId30" Type="http://schemas.openxmlformats.org/officeDocument/2006/relationships/image" Target="../media/image98.png"/><Relationship Id="rId35" Type="http://schemas.openxmlformats.org/officeDocument/2006/relationships/image" Target="../media/image102.png"/><Relationship Id="rId43" Type="http://schemas.openxmlformats.org/officeDocument/2006/relationships/image" Target="../media/image110.jpeg"/><Relationship Id="rId48" Type="http://schemas.openxmlformats.org/officeDocument/2006/relationships/image" Target="../media/image115.jpg"/><Relationship Id="rId56" Type="http://schemas.openxmlformats.org/officeDocument/2006/relationships/image" Target="../media/image123.tiff"/><Relationship Id="rId64" Type="http://schemas.openxmlformats.org/officeDocument/2006/relationships/image" Target="../media/image131.jpeg"/><Relationship Id="rId69" Type="http://schemas.openxmlformats.org/officeDocument/2006/relationships/image" Target="../media/image136.png"/><Relationship Id="rId77" Type="http://schemas.openxmlformats.org/officeDocument/2006/relationships/image" Target="../media/image144.png"/><Relationship Id="rId8" Type="http://schemas.openxmlformats.org/officeDocument/2006/relationships/image" Target="../media/image76.png"/><Relationship Id="rId51" Type="http://schemas.openxmlformats.org/officeDocument/2006/relationships/image" Target="../media/image118.png"/><Relationship Id="rId72" Type="http://schemas.openxmlformats.org/officeDocument/2006/relationships/image" Target="../media/image139.png"/><Relationship Id="rId3" Type="http://schemas.openxmlformats.org/officeDocument/2006/relationships/image" Target="../media/image71.png"/><Relationship Id="rId12" Type="http://schemas.openxmlformats.org/officeDocument/2006/relationships/image" Target="../media/image80.png"/><Relationship Id="rId17" Type="http://schemas.openxmlformats.org/officeDocument/2006/relationships/image" Target="../media/image85.png"/><Relationship Id="rId25" Type="http://schemas.openxmlformats.org/officeDocument/2006/relationships/image" Target="../media/image93.png"/><Relationship Id="rId33" Type="http://schemas.openxmlformats.org/officeDocument/2006/relationships/image" Target="../media/image100.png"/><Relationship Id="rId38" Type="http://schemas.openxmlformats.org/officeDocument/2006/relationships/image" Target="../media/image105.png"/><Relationship Id="rId46" Type="http://schemas.openxmlformats.org/officeDocument/2006/relationships/image" Target="../media/image113.png"/><Relationship Id="rId59" Type="http://schemas.openxmlformats.org/officeDocument/2006/relationships/image" Target="../media/image126.tiff"/><Relationship Id="rId67" Type="http://schemas.openxmlformats.org/officeDocument/2006/relationships/image" Target="../media/image134.png"/><Relationship Id="rId20" Type="http://schemas.openxmlformats.org/officeDocument/2006/relationships/image" Target="../media/image88.png"/><Relationship Id="rId41" Type="http://schemas.openxmlformats.org/officeDocument/2006/relationships/image" Target="../media/image108.jpeg"/><Relationship Id="rId54" Type="http://schemas.openxmlformats.org/officeDocument/2006/relationships/image" Target="../media/image121.tiff"/><Relationship Id="rId62" Type="http://schemas.openxmlformats.org/officeDocument/2006/relationships/image" Target="../media/image129.png"/><Relationship Id="rId70" Type="http://schemas.openxmlformats.org/officeDocument/2006/relationships/image" Target="../media/image137.png"/><Relationship Id="rId75" Type="http://schemas.openxmlformats.org/officeDocument/2006/relationships/image" Target="../media/image1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3.png"/><Relationship Id="rId18" Type="http://schemas.openxmlformats.org/officeDocument/2006/relationships/image" Target="../media/image158.png"/><Relationship Id="rId26" Type="http://schemas.openxmlformats.org/officeDocument/2006/relationships/image" Target="../media/image166.png"/><Relationship Id="rId39" Type="http://schemas.openxmlformats.org/officeDocument/2006/relationships/image" Target="../media/image176.png"/><Relationship Id="rId21" Type="http://schemas.openxmlformats.org/officeDocument/2006/relationships/image" Target="../media/image161.png"/><Relationship Id="rId34" Type="http://schemas.openxmlformats.org/officeDocument/2006/relationships/image" Target="../media/image172.png"/><Relationship Id="rId42" Type="http://schemas.openxmlformats.org/officeDocument/2006/relationships/image" Target="../media/image179.png"/><Relationship Id="rId47" Type="http://schemas.openxmlformats.org/officeDocument/2006/relationships/image" Target="../media/image25.png"/><Relationship Id="rId50" Type="http://schemas.openxmlformats.org/officeDocument/2006/relationships/image" Target="../media/image185.png"/><Relationship Id="rId55" Type="http://schemas.openxmlformats.org/officeDocument/2006/relationships/image" Target="../media/image190.png"/><Relationship Id="rId7" Type="http://schemas.openxmlformats.org/officeDocument/2006/relationships/image" Target="../media/image20.png"/><Relationship Id="rId12" Type="http://schemas.openxmlformats.org/officeDocument/2006/relationships/image" Target="../media/image152.png"/><Relationship Id="rId17" Type="http://schemas.openxmlformats.org/officeDocument/2006/relationships/image" Target="../media/image157.png"/><Relationship Id="rId25" Type="http://schemas.openxmlformats.org/officeDocument/2006/relationships/image" Target="../media/image165.png"/><Relationship Id="rId33" Type="http://schemas.openxmlformats.org/officeDocument/2006/relationships/image" Target="../media/image171.png"/><Relationship Id="rId38" Type="http://schemas.openxmlformats.org/officeDocument/2006/relationships/image" Target="../media/image23.png"/><Relationship Id="rId46" Type="http://schemas.openxmlformats.org/officeDocument/2006/relationships/image" Target="../media/image182.png"/><Relationship Id="rId2" Type="http://schemas.openxmlformats.org/officeDocument/2006/relationships/image" Target="../media/image145.png"/><Relationship Id="rId16" Type="http://schemas.openxmlformats.org/officeDocument/2006/relationships/image" Target="../media/image156.png"/><Relationship Id="rId20" Type="http://schemas.openxmlformats.org/officeDocument/2006/relationships/image" Target="../media/image160.png"/><Relationship Id="rId29" Type="http://schemas.openxmlformats.org/officeDocument/2006/relationships/image" Target="../media/image169.png"/><Relationship Id="rId41" Type="http://schemas.openxmlformats.org/officeDocument/2006/relationships/image" Target="../media/image178.png"/><Relationship Id="rId54" Type="http://schemas.openxmlformats.org/officeDocument/2006/relationships/image" Target="../media/image1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7.png"/><Relationship Id="rId11" Type="http://schemas.openxmlformats.org/officeDocument/2006/relationships/image" Target="../media/image151.png"/><Relationship Id="rId24" Type="http://schemas.openxmlformats.org/officeDocument/2006/relationships/image" Target="../media/image164.png"/><Relationship Id="rId32" Type="http://schemas.openxmlformats.org/officeDocument/2006/relationships/image" Target="../media/image36.png"/><Relationship Id="rId37" Type="http://schemas.openxmlformats.org/officeDocument/2006/relationships/image" Target="../media/image175.png"/><Relationship Id="rId40" Type="http://schemas.openxmlformats.org/officeDocument/2006/relationships/image" Target="../media/image177.png"/><Relationship Id="rId45" Type="http://schemas.openxmlformats.org/officeDocument/2006/relationships/image" Target="../media/image15.png"/><Relationship Id="rId53" Type="http://schemas.openxmlformats.org/officeDocument/2006/relationships/image" Target="../media/image188.png"/><Relationship Id="rId5" Type="http://schemas.openxmlformats.org/officeDocument/2006/relationships/image" Target="../media/image19.jpg"/><Relationship Id="rId15" Type="http://schemas.openxmlformats.org/officeDocument/2006/relationships/image" Target="../media/image155.png"/><Relationship Id="rId23" Type="http://schemas.openxmlformats.org/officeDocument/2006/relationships/image" Target="../media/image163.png"/><Relationship Id="rId28" Type="http://schemas.openxmlformats.org/officeDocument/2006/relationships/image" Target="../media/image168.png"/><Relationship Id="rId36" Type="http://schemas.openxmlformats.org/officeDocument/2006/relationships/image" Target="../media/image174.png"/><Relationship Id="rId49" Type="http://schemas.openxmlformats.org/officeDocument/2006/relationships/image" Target="../media/image184.png"/><Relationship Id="rId10" Type="http://schemas.openxmlformats.org/officeDocument/2006/relationships/image" Target="../media/image150.png"/><Relationship Id="rId19" Type="http://schemas.openxmlformats.org/officeDocument/2006/relationships/image" Target="../media/image159.png"/><Relationship Id="rId31" Type="http://schemas.openxmlformats.org/officeDocument/2006/relationships/image" Target="../media/image170.png"/><Relationship Id="rId44" Type="http://schemas.openxmlformats.org/officeDocument/2006/relationships/image" Target="../media/image181.png"/><Relationship Id="rId52" Type="http://schemas.openxmlformats.org/officeDocument/2006/relationships/image" Target="../media/image187.png"/><Relationship Id="rId4" Type="http://schemas.openxmlformats.org/officeDocument/2006/relationships/image" Target="../media/image146.png"/><Relationship Id="rId9" Type="http://schemas.openxmlformats.org/officeDocument/2006/relationships/image" Target="../media/image149.png"/><Relationship Id="rId14" Type="http://schemas.openxmlformats.org/officeDocument/2006/relationships/image" Target="../media/image154.png"/><Relationship Id="rId22" Type="http://schemas.openxmlformats.org/officeDocument/2006/relationships/image" Target="../media/image162.png"/><Relationship Id="rId27" Type="http://schemas.openxmlformats.org/officeDocument/2006/relationships/image" Target="../media/image167.png"/><Relationship Id="rId30" Type="http://schemas.openxmlformats.org/officeDocument/2006/relationships/image" Target="../media/image35.png"/><Relationship Id="rId35" Type="http://schemas.openxmlformats.org/officeDocument/2006/relationships/image" Target="../media/image173.png"/><Relationship Id="rId43" Type="http://schemas.openxmlformats.org/officeDocument/2006/relationships/image" Target="../media/image180.png"/><Relationship Id="rId48" Type="http://schemas.openxmlformats.org/officeDocument/2006/relationships/image" Target="../media/image183.png"/><Relationship Id="rId56" Type="http://schemas.openxmlformats.org/officeDocument/2006/relationships/image" Target="../media/image191.png"/><Relationship Id="rId8" Type="http://schemas.openxmlformats.org/officeDocument/2006/relationships/image" Target="../media/image148.png"/><Relationship Id="rId51" Type="http://schemas.openxmlformats.org/officeDocument/2006/relationships/image" Target="../media/image186.png"/><Relationship Id="rId3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emf"/><Relationship Id="rId13" Type="http://schemas.openxmlformats.org/officeDocument/2006/relationships/image" Target="../media/image199.emf"/><Relationship Id="rId3" Type="http://schemas.openxmlformats.org/officeDocument/2006/relationships/image" Target="../media/image193.emf"/><Relationship Id="rId7" Type="http://schemas.openxmlformats.org/officeDocument/2006/relationships/image" Target="../media/image55.emf"/><Relationship Id="rId12" Type="http://schemas.openxmlformats.org/officeDocument/2006/relationships/image" Target="../media/image198.emf"/><Relationship Id="rId2" Type="http://schemas.openxmlformats.org/officeDocument/2006/relationships/image" Target="../media/image19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emf"/><Relationship Id="rId11" Type="http://schemas.openxmlformats.org/officeDocument/2006/relationships/image" Target="../media/image197.emf"/><Relationship Id="rId5" Type="http://schemas.openxmlformats.org/officeDocument/2006/relationships/image" Target="../media/image195.emf"/><Relationship Id="rId10" Type="http://schemas.openxmlformats.org/officeDocument/2006/relationships/image" Target="../media/image196.emf"/><Relationship Id="rId4" Type="http://schemas.openxmlformats.org/officeDocument/2006/relationships/image" Target="../media/image194.emf"/><Relationship Id="rId9" Type="http://schemas.openxmlformats.org/officeDocument/2006/relationships/image" Target="../media/image57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tiff"/><Relationship Id="rId13" Type="http://schemas.microsoft.com/office/2007/relationships/hdphoto" Target="../media/hdphoto3.wdp"/><Relationship Id="rId18" Type="http://schemas.openxmlformats.org/officeDocument/2006/relationships/image" Target="../media/image211.tiff"/><Relationship Id="rId26" Type="http://schemas.microsoft.com/office/2007/relationships/hdphoto" Target="../media/hdphoto7.wdp"/><Relationship Id="rId3" Type="http://schemas.openxmlformats.org/officeDocument/2006/relationships/image" Target="../media/image200.png"/><Relationship Id="rId21" Type="http://schemas.microsoft.com/office/2007/relationships/hdphoto" Target="../media/hdphoto5.wdp"/><Relationship Id="rId7" Type="http://schemas.openxmlformats.org/officeDocument/2006/relationships/image" Target="../media/image203.tiff"/><Relationship Id="rId12" Type="http://schemas.openxmlformats.org/officeDocument/2006/relationships/image" Target="../media/image207.png"/><Relationship Id="rId17" Type="http://schemas.microsoft.com/office/2007/relationships/hdphoto" Target="../media/hdphoto4.wdp"/><Relationship Id="rId25" Type="http://schemas.openxmlformats.org/officeDocument/2006/relationships/image" Target="../media/image21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10.png"/><Relationship Id="rId20" Type="http://schemas.openxmlformats.org/officeDocument/2006/relationships/image" Target="../media/image213.png"/><Relationship Id="rId29" Type="http://schemas.openxmlformats.org/officeDocument/2006/relationships/image" Target="../media/image21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206.tiff"/><Relationship Id="rId24" Type="http://schemas.openxmlformats.org/officeDocument/2006/relationships/image" Target="../media/image215.tiff"/><Relationship Id="rId5" Type="http://schemas.openxmlformats.org/officeDocument/2006/relationships/image" Target="../media/image202.png"/><Relationship Id="rId15" Type="http://schemas.openxmlformats.org/officeDocument/2006/relationships/image" Target="../media/image209.tiff"/><Relationship Id="rId23" Type="http://schemas.microsoft.com/office/2007/relationships/hdphoto" Target="../media/hdphoto6.wdp"/><Relationship Id="rId28" Type="http://schemas.microsoft.com/office/2007/relationships/hdphoto" Target="../media/hdphoto8.wdp"/><Relationship Id="rId10" Type="http://schemas.microsoft.com/office/2007/relationships/hdphoto" Target="../media/hdphoto2.wdp"/><Relationship Id="rId19" Type="http://schemas.openxmlformats.org/officeDocument/2006/relationships/image" Target="../media/image212.tiff"/><Relationship Id="rId31" Type="http://schemas.openxmlformats.org/officeDocument/2006/relationships/image" Target="../media/image219.tiff"/><Relationship Id="rId4" Type="http://schemas.openxmlformats.org/officeDocument/2006/relationships/image" Target="../media/image201.tiff"/><Relationship Id="rId9" Type="http://schemas.openxmlformats.org/officeDocument/2006/relationships/image" Target="../media/image205.png"/><Relationship Id="rId14" Type="http://schemas.openxmlformats.org/officeDocument/2006/relationships/image" Target="../media/image208.tiff"/><Relationship Id="rId22" Type="http://schemas.openxmlformats.org/officeDocument/2006/relationships/image" Target="../media/image214.png"/><Relationship Id="rId27" Type="http://schemas.openxmlformats.org/officeDocument/2006/relationships/image" Target="../media/image217.png"/><Relationship Id="rId30" Type="http://schemas.microsoft.com/office/2007/relationships/hdphoto" Target="../media/hdphoto9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(null)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rup 116"/>
          <p:cNvGrpSpPr/>
          <p:nvPr/>
        </p:nvGrpSpPr>
        <p:grpSpPr>
          <a:xfrm>
            <a:off x="2648361" y="217857"/>
            <a:ext cx="1800000" cy="230832"/>
            <a:chOff x="2216712" y="39039"/>
            <a:chExt cx="1800000" cy="230832"/>
          </a:xfrm>
        </p:grpSpPr>
        <p:sp>
          <p:nvSpPr>
            <p:cNvPr id="32" name="Metin kutusu 32">
              <a:extLst>
                <a:ext uri="{FF2B5EF4-FFF2-40B4-BE49-F238E27FC236}">
                  <a16:creationId xmlns:a16="http://schemas.microsoft.com/office/drawing/2014/main" xmlns="" id="{783826D1-35D4-884B-A30B-F18EF3C13C54}"/>
                </a:ext>
              </a:extLst>
            </p:cNvPr>
            <p:cNvSpPr txBox="1"/>
            <p:nvPr/>
          </p:nvSpPr>
          <p:spPr>
            <a:xfrm>
              <a:off x="2353035" y="39039"/>
              <a:ext cx="152735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ER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PR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HER2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</p:txBody>
        </p:sp>
        <p:cxnSp>
          <p:nvCxnSpPr>
            <p:cNvPr id="97" name="Düz Bağlayıcı 96"/>
            <p:cNvCxnSpPr/>
            <p:nvPr/>
          </p:nvCxnSpPr>
          <p:spPr>
            <a:xfrm rot="5400000">
              <a:off x="3116712" y="-642508"/>
              <a:ext cx="0" cy="18000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8" name="Grup 187"/>
          <p:cNvGrpSpPr/>
          <p:nvPr/>
        </p:nvGrpSpPr>
        <p:grpSpPr>
          <a:xfrm>
            <a:off x="5660983" y="217857"/>
            <a:ext cx="1188000" cy="230832"/>
            <a:chOff x="2479034" y="39039"/>
            <a:chExt cx="1188000" cy="230832"/>
          </a:xfrm>
        </p:grpSpPr>
        <p:sp>
          <p:nvSpPr>
            <p:cNvPr id="189" name="Metin kutusu 32">
              <a:extLst>
                <a:ext uri="{FF2B5EF4-FFF2-40B4-BE49-F238E27FC236}">
                  <a16:creationId xmlns:a16="http://schemas.microsoft.com/office/drawing/2014/main" xmlns="" id="{783826D1-35D4-884B-A30B-F18EF3C13C54}"/>
                </a:ext>
              </a:extLst>
            </p:cNvPr>
            <p:cNvSpPr txBox="1"/>
            <p:nvPr/>
          </p:nvSpPr>
          <p:spPr>
            <a:xfrm>
              <a:off x="2479034" y="39039"/>
              <a:ext cx="1188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ER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PR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HER2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cxnSp>
          <p:nvCxnSpPr>
            <p:cNvPr id="190" name="Düz Bağlayıcı 189"/>
            <p:cNvCxnSpPr/>
            <p:nvPr/>
          </p:nvCxnSpPr>
          <p:spPr>
            <a:xfrm rot="5400000">
              <a:off x="3073034" y="-282508"/>
              <a:ext cx="0" cy="10800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3" name="Grup 532"/>
          <p:cNvGrpSpPr/>
          <p:nvPr/>
        </p:nvGrpSpPr>
        <p:grpSpPr>
          <a:xfrm>
            <a:off x="2122969" y="519084"/>
            <a:ext cx="3060059" cy="6157096"/>
            <a:chOff x="294165" y="546380"/>
            <a:chExt cx="3060059" cy="6157096"/>
          </a:xfrm>
        </p:grpSpPr>
        <p:grpSp>
          <p:nvGrpSpPr>
            <p:cNvPr id="40" name="Grup 39"/>
            <p:cNvGrpSpPr/>
            <p:nvPr/>
          </p:nvGrpSpPr>
          <p:grpSpPr>
            <a:xfrm>
              <a:off x="575252" y="752454"/>
              <a:ext cx="720000" cy="709544"/>
              <a:chOff x="575252" y="492693"/>
              <a:chExt cx="720000" cy="709544"/>
            </a:xfrm>
          </p:grpSpPr>
          <p:pic>
            <p:nvPicPr>
              <p:cNvPr id="5" name="Resim 4"/>
              <p:cNvPicPr preferRelativeResize="0">
                <a:picLocks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75252" y="492693"/>
                <a:ext cx="720000" cy="50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18" name="Resim 17"/>
              <p:cNvPicPr preferRelativeResize="0"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5252" y="1058237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p:grpSp>
        <p:grpSp>
          <p:nvGrpSpPr>
            <p:cNvPr id="34" name="Grup 33"/>
            <p:cNvGrpSpPr/>
            <p:nvPr/>
          </p:nvGrpSpPr>
          <p:grpSpPr>
            <a:xfrm>
              <a:off x="575252" y="1614622"/>
              <a:ext cx="720000" cy="709544"/>
              <a:chOff x="575252" y="1354861"/>
              <a:chExt cx="720000" cy="709544"/>
            </a:xfrm>
          </p:grpSpPr>
          <p:pic>
            <p:nvPicPr>
              <p:cNvPr id="6" name="Resim 5"/>
              <p:cNvPicPr preferRelativeResize="0">
                <a:picLocks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5252" y="1354861"/>
                <a:ext cx="720000" cy="50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19" name="Resim 18"/>
              <p:cNvPicPr preferRelativeResize="0">
                <a:picLocks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5252" y="1920405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p:grpSp>
        <p:grpSp>
          <p:nvGrpSpPr>
            <p:cNvPr id="35" name="Grup 34"/>
            <p:cNvGrpSpPr/>
            <p:nvPr/>
          </p:nvGrpSpPr>
          <p:grpSpPr>
            <a:xfrm>
              <a:off x="575252" y="2476790"/>
              <a:ext cx="720000" cy="709544"/>
              <a:chOff x="575252" y="2248451"/>
              <a:chExt cx="720000" cy="709544"/>
            </a:xfrm>
          </p:grpSpPr>
          <p:pic>
            <p:nvPicPr>
              <p:cNvPr id="7" name="Resim 6"/>
              <p:cNvPicPr preferRelativeResize="0">
                <a:picLocks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5252" y="2248451"/>
                <a:ext cx="720000" cy="50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20" name="Resim 19"/>
              <p:cNvPicPr preferRelativeResize="0">
                <a:picLocks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75252" y="2813995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p:grpSp>
        <p:grpSp>
          <p:nvGrpSpPr>
            <p:cNvPr id="36" name="Grup 35"/>
            <p:cNvGrpSpPr/>
            <p:nvPr/>
          </p:nvGrpSpPr>
          <p:grpSpPr>
            <a:xfrm>
              <a:off x="575252" y="3338958"/>
              <a:ext cx="720000" cy="709544"/>
              <a:chOff x="575252" y="3142041"/>
              <a:chExt cx="720000" cy="709544"/>
            </a:xfrm>
          </p:grpSpPr>
          <p:pic>
            <p:nvPicPr>
              <p:cNvPr id="8" name="Resim 41">
                <a:extLst>
                  <a:ext uri="{FF2B5EF4-FFF2-40B4-BE49-F238E27FC236}">
                    <a16:creationId xmlns:a16="http://schemas.microsoft.com/office/drawing/2014/main" xmlns="" id="{C8732944-7BDE-1E4D-8F3F-E1AFBF7BCF4F}"/>
                  </a:ext>
                </a:extLst>
              </p:cNvPr>
              <p:cNvPicPr preferRelativeResize="0">
                <a:picLocks/>
              </p:cNvPicPr>
              <p:nvPr/>
            </p:nvPicPr>
            <p:blipFill rotWithShape="1">
              <a:blip r:embed="rId8"/>
              <a:srcRect l="26167" t="31435" r="56135" b="47095"/>
              <a:stretch/>
            </p:blipFill>
            <p:spPr>
              <a:xfrm flipH="1">
                <a:off x="575252" y="3142041"/>
                <a:ext cx="720000" cy="50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21" name="Resim 42">
                <a:extLst>
                  <a:ext uri="{FF2B5EF4-FFF2-40B4-BE49-F238E27FC236}">
                    <a16:creationId xmlns:a16="http://schemas.microsoft.com/office/drawing/2014/main" xmlns="" id="{69E2258B-4519-774F-AD66-7FDA47123490}"/>
                  </a:ext>
                </a:extLst>
              </p:cNvPr>
              <p:cNvPicPr preferRelativeResize="0">
                <a:picLocks/>
              </p:cNvPicPr>
              <p:nvPr/>
            </p:nvPicPr>
            <p:blipFill rotWithShape="1">
              <a:blip r:embed="rId9"/>
              <a:srcRect l="25459" t="13251" r="57197" b="77655"/>
              <a:stretch/>
            </p:blipFill>
            <p:spPr>
              <a:xfrm flipH="1">
                <a:off x="575252" y="3707585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p:grpSp>
        <p:grpSp>
          <p:nvGrpSpPr>
            <p:cNvPr id="37" name="Grup 36"/>
            <p:cNvGrpSpPr/>
            <p:nvPr/>
          </p:nvGrpSpPr>
          <p:grpSpPr>
            <a:xfrm>
              <a:off x="575252" y="4201126"/>
              <a:ext cx="720000" cy="709544"/>
              <a:chOff x="575252" y="4035631"/>
              <a:chExt cx="720000" cy="709544"/>
            </a:xfrm>
          </p:grpSpPr>
          <p:pic>
            <p:nvPicPr>
              <p:cNvPr id="9" name="Resim 2">
                <a:extLst>
                  <a:ext uri="{FF2B5EF4-FFF2-40B4-BE49-F238E27FC236}">
                    <a16:creationId xmlns:a16="http://schemas.microsoft.com/office/drawing/2014/main" xmlns="" id="{3735D079-8858-CA43-80B8-0AA17E251916}"/>
                  </a:ext>
                </a:extLst>
              </p:cNvPr>
              <p:cNvPicPr preferRelativeResize="0">
                <a:picLocks/>
              </p:cNvPicPr>
              <p:nvPr/>
            </p:nvPicPr>
            <p:blipFill rotWithShape="1">
              <a:blip r:embed="rId10"/>
              <a:srcRect l="27296" t="33203" r="55176" b="45146"/>
              <a:stretch/>
            </p:blipFill>
            <p:spPr>
              <a:xfrm flipH="1">
                <a:off x="575252" y="4035631"/>
                <a:ext cx="720000" cy="50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22" name="Resim 28">
                <a:extLst>
                  <a:ext uri="{FF2B5EF4-FFF2-40B4-BE49-F238E27FC236}">
                    <a16:creationId xmlns:a16="http://schemas.microsoft.com/office/drawing/2014/main" xmlns="" id="{B6E04156-567C-1F4A-B4C9-7AB8BE4AFBD2}"/>
                  </a:ext>
                </a:extLst>
              </p:cNvPr>
              <p:cNvPicPr preferRelativeResize="0">
                <a:picLocks/>
              </p:cNvPicPr>
              <p:nvPr/>
            </p:nvPicPr>
            <p:blipFill rotWithShape="1">
              <a:blip r:embed="rId10"/>
              <a:srcRect l="27296" t="13216" r="55003" b="75205"/>
              <a:stretch/>
            </p:blipFill>
            <p:spPr>
              <a:xfrm flipH="1">
                <a:off x="575252" y="4601175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p:grpSp>
        <p:grpSp>
          <p:nvGrpSpPr>
            <p:cNvPr id="38" name="Grup 37"/>
            <p:cNvGrpSpPr/>
            <p:nvPr/>
          </p:nvGrpSpPr>
          <p:grpSpPr>
            <a:xfrm>
              <a:off x="575252" y="5061686"/>
              <a:ext cx="720000" cy="709544"/>
              <a:chOff x="575252" y="4929221"/>
              <a:chExt cx="720000" cy="709544"/>
            </a:xfrm>
          </p:grpSpPr>
          <p:pic>
            <p:nvPicPr>
              <p:cNvPr id="10" name="Resim 9"/>
              <p:cNvPicPr preferRelativeResize="0">
                <a:picLocks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5252" y="4929221"/>
                <a:ext cx="720000" cy="50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23" name="Resim 22"/>
              <p:cNvPicPr preferRelativeResize="0">
                <a:picLocks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75252" y="5494765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p:grpSp>
        <p:grpSp>
          <p:nvGrpSpPr>
            <p:cNvPr id="39" name="Grup 38"/>
            <p:cNvGrpSpPr/>
            <p:nvPr/>
          </p:nvGrpSpPr>
          <p:grpSpPr>
            <a:xfrm>
              <a:off x="575252" y="5927110"/>
              <a:ext cx="720000" cy="709544"/>
              <a:chOff x="575252" y="5791389"/>
              <a:chExt cx="720000" cy="709544"/>
            </a:xfrm>
          </p:grpSpPr>
          <p:pic>
            <p:nvPicPr>
              <p:cNvPr id="11" name="Resim 10"/>
              <p:cNvPicPr preferRelativeResize="0">
                <a:picLocks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75252" y="5791389"/>
                <a:ext cx="720000" cy="50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24" name="Resim 23"/>
              <p:cNvPicPr preferRelativeResize="0">
                <a:picLocks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75252" y="6356933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p:grpSp>
        <p:grpSp>
          <p:nvGrpSpPr>
            <p:cNvPr id="41" name="Grup 40"/>
            <p:cNvGrpSpPr/>
            <p:nvPr/>
          </p:nvGrpSpPr>
          <p:grpSpPr>
            <a:xfrm>
              <a:off x="2106057" y="752454"/>
              <a:ext cx="720000" cy="709544"/>
              <a:chOff x="7399270" y="492693"/>
              <a:chExt cx="720000" cy="709544"/>
            </a:xfrm>
          </p:grpSpPr>
          <p:pic>
            <p:nvPicPr>
              <p:cNvPr id="12" name="Resim 25">
                <a:extLst>
                  <a:ext uri="{FF2B5EF4-FFF2-40B4-BE49-F238E27FC236}">
                    <a16:creationId xmlns:a16="http://schemas.microsoft.com/office/drawing/2014/main" xmlns="" id="{DE0DB326-826C-AE47-948C-FE296084407F}"/>
                  </a:ext>
                </a:extLst>
              </p:cNvPr>
              <p:cNvPicPr preferRelativeResize="0">
                <a:picLocks/>
              </p:cNvPicPr>
              <p:nvPr/>
            </p:nvPicPr>
            <p:blipFill rotWithShape="1">
              <a:blip r:embed="rId15"/>
              <a:srcRect l="8879" t="31497" r="72544" b="46906"/>
              <a:stretch/>
            </p:blipFill>
            <p:spPr>
              <a:xfrm flipH="1">
                <a:off x="7399270" y="492693"/>
                <a:ext cx="720000" cy="50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25" name="Resim 26">
                <a:extLst>
                  <a:ext uri="{FF2B5EF4-FFF2-40B4-BE49-F238E27FC236}">
                    <a16:creationId xmlns:a16="http://schemas.microsoft.com/office/drawing/2014/main" xmlns="" id="{E51436F2-B325-B64E-9C6F-3C555ACD27FA}"/>
                  </a:ext>
                </a:extLst>
              </p:cNvPr>
              <p:cNvPicPr preferRelativeResize="0">
                <a:picLocks/>
              </p:cNvPicPr>
              <p:nvPr/>
            </p:nvPicPr>
            <p:blipFill rotWithShape="1">
              <a:blip r:embed="rId15"/>
              <a:srcRect l="8879" t="13304" r="72544" b="76066"/>
              <a:stretch/>
            </p:blipFill>
            <p:spPr>
              <a:xfrm flipH="1">
                <a:off x="7399270" y="1058237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p:grpSp>
        <p:grpSp>
          <p:nvGrpSpPr>
            <p:cNvPr id="42" name="Grup 41"/>
            <p:cNvGrpSpPr/>
            <p:nvPr/>
          </p:nvGrpSpPr>
          <p:grpSpPr>
            <a:xfrm>
              <a:off x="2106057" y="1614622"/>
              <a:ext cx="720000" cy="709544"/>
              <a:chOff x="8380102" y="492693"/>
              <a:chExt cx="720000" cy="709544"/>
            </a:xfrm>
          </p:grpSpPr>
          <p:pic>
            <p:nvPicPr>
              <p:cNvPr id="13" name="Resim 29">
                <a:extLst>
                  <a:ext uri="{FF2B5EF4-FFF2-40B4-BE49-F238E27FC236}">
                    <a16:creationId xmlns:a16="http://schemas.microsoft.com/office/drawing/2014/main" xmlns="" id="{9015D0E7-BC50-234B-8D6C-AFDCA2841370}"/>
                  </a:ext>
                </a:extLst>
              </p:cNvPr>
              <p:cNvPicPr preferRelativeResize="0">
                <a:picLocks/>
              </p:cNvPicPr>
              <p:nvPr/>
            </p:nvPicPr>
            <p:blipFill rotWithShape="1">
              <a:blip r:embed="rId16"/>
              <a:srcRect l="8785" t="32691" r="72716" b="42940"/>
              <a:stretch/>
            </p:blipFill>
            <p:spPr>
              <a:xfrm flipH="1">
                <a:off x="8380102" y="492693"/>
                <a:ext cx="720000" cy="50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26" name="Resim 30">
                <a:extLst>
                  <a:ext uri="{FF2B5EF4-FFF2-40B4-BE49-F238E27FC236}">
                    <a16:creationId xmlns:a16="http://schemas.microsoft.com/office/drawing/2014/main" xmlns="" id="{ED39FAA6-D2A8-774E-BC08-C7EF410928D3}"/>
                  </a:ext>
                </a:extLst>
              </p:cNvPr>
              <p:cNvPicPr preferRelativeResize="0">
                <a:picLocks/>
              </p:cNvPicPr>
              <p:nvPr/>
            </p:nvPicPr>
            <p:blipFill rotWithShape="1">
              <a:blip r:embed="rId16"/>
              <a:srcRect l="8785" t="11510" r="72716" b="76500"/>
              <a:stretch/>
            </p:blipFill>
            <p:spPr>
              <a:xfrm flipH="1">
                <a:off x="8380102" y="1058237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p:grpSp>
        <p:grpSp>
          <p:nvGrpSpPr>
            <p:cNvPr id="43" name="Grup 42"/>
            <p:cNvGrpSpPr/>
            <p:nvPr/>
          </p:nvGrpSpPr>
          <p:grpSpPr>
            <a:xfrm>
              <a:off x="2106057" y="2476790"/>
              <a:ext cx="720000" cy="709544"/>
              <a:chOff x="9351372" y="492693"/>
              <a:chExt cx="720000" cy="709544"/>
            </a:xfrm>
          </p:grpSpPr>
          <p:pic>
            <p:nvPicPr>
              <p:cNvPr id="14" name="Resim 32">
                <a:extLst>
                  <a:ext uri="{FF2B5EF4-FFF2-40B4-BE49-F238E27FC236}">
                    <a16:creationId xmlns:a16="http://schemas.microsoft.com/office/drawing/2014/main" xmlns="" id="{C5F41953-75AE-6444-AD54-C934B24A3958}"/>
                  </a:ext>
                </a:extLst>
              </p:cNvPr>
              <p:cNvPicPr preferRelativeResize="0">
                <a:picLocks/>
              </p:cNvPicPr>
              <p:nvPr/>
            </p:nvPicPr>
            <p:blipFill rotWithShape="1">
              <a:blip r:embed="rId15"/>
              <a:srcRect l="26296" t="33078" r="55773" b="47132"/>
              <a:stretch/>
            </p:blipFill>
            <p:spPr>
              <a:xfrm flipH="1">
                <a:off x="9351372" y="492693"/>
                <a:ext cx="720000" cy="50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27" name="Resim 6">
                <a:extLst>
                  <a:ext uri="{FF2B5EF4-FFF2-40B4-BE49-F238E27FC236}">
                    <a16:creationId xmlns:a16="http://schemas.microsoft.com/office/drawing/2014/main" xmlns="" id="{97CA2CD1-4A3C-3A42-A092-C1F12564758F}"/>
                  </a:ext>
                </a:extLst>
              </p:cNvPr>
              <p:cNvPicPr preferRelativeResize="0">
                <a:picLocks/>
              </p:cNvPicPr>
              <p:nvPr/>
            </p:nvPicPr>
            <p:blipFill rotWithShape="1">
              <a:blip r:embed="rId15"/>
              <a:srcRect l="27031" t="14432" r="55773" b="77916"/>
              <a:stretch/>
            </p:blipFill>
            <p:spPr>
              <a:xfrm flipH="1">
                <a:off x="9351372" y="1058237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p:grpSp>
        <p:grpSp>
          <p:nvGrpSpPr>
            <p:cNvPr id="44" name="Grup 43"/>
            <p:cNvGrpSpPr/>
            <p:nvPr/>
          </p:nvGrpSpPr>
          <p:grpSpPr>
            <a:xfrm>
              <a:off x="2106057" y="3338958"/>
              <a:ext cx="720000" cy="709544"/>
              <a:chOff x="10332204" y="492693"/>
              <a:chExt cx="720000" cy="709544"/>
            </a:xfrm>
          </p:grpSpPr>
          <p:pic>
            <p:nvPicPr>
              <p:cNvPr id="15" name="Resim 14"/>
              <p:cNvPicPr preferRelativeResize="0">
                <a:picLocks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0332204" y="492693"/>
                <a:ext cx="720000" cy="50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28" name="Resim 27"/>
              <p:cNvPicPr preferRelativeResize="0">
                <a:picLocks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0332204" y="1058237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p:grpSp>
        <p:grpSp>
          <p:nvGrpSpPr>
            <p:cNvPr id="45" name="Grup 44"/>
            <p:cNvGrpSpPr/>
            <p:nvPr/>
          </p:nvGrpSpPr>
          <p:grpSpPr>
            <a:xfrm>
              <a:off x="2106057" y="4201126"/>
              <a:ext cx="720000" cy="709544"/>
              <a:chOff x="11315883" y="492693"/>
              <a:chExt cx="720000" cy="709544"/>
            </a:xfrm>
          </p:grpSpPr>
          <p:pic>
            <p:nvPicPr>
              <p:cNvPr id="16" name="Resim 51">
                <a:extLst>
                  <a:ext uri="{FF2B5EF4-FFF2-40B4-BE49-F238E27FC236}">
                    <a16:creationId xmlns:a16="http://schemas.microsoft.com/office/drawing/2014/main" xmlns="" id="{16391C96-989A-ED47-BE1C-CBBC8D0534FE}"/>
                  </a:ext>
                </a:extLst>
              </p:cNvPr>
              <p:cNvPicPr preferRelativeResize="0">
                <a:picLocks/>
              </p:cNvPicPr>
              <p:nvPr/>
            </p:nvPicPr>
            <p:blipFill rotWithShape="1">
              <a:blip r:embed="rId19"/>
              <a:srcRect l="13315" t="28908" r="69518" b="48358"/>
              <a:stretch/>
            </p:blipFill>
            <p:spPr>
              <a:xfrm flipH="1">
                <a:off x="11315883" y="492693"/>
                <a:ext cx="720000" cy="50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29" name="Resim 53">
                <a:extLst>
                  <a:ext uri="{FF2B5EF4-FFF2-40B4-BE49-F238E27FC236}">
                    <a16:creationId xmlns:a16="http://schemas.microsoft.com/office/drawing/2014/main" xmlns="" id="{41352B80-848F-CD44-A74E-B3772004291C}"/>
                  </a:ext>
                </a:extLst>
              </p:cNvPr>
              <p:cNvPicPr preferRelativeResize="0">
                <a:picLocks/>
              </p:cNvPicPr>
              <p:nvPr/>
            </p:nvPicPr>
            <p:blipFill rotWithShape="1"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66" t="10727" r="69338" b="82203"/>
              <a:stretch/>
            </p:blipFill>
            <p:spPr>
              <a:xfrm flipH="1">
                <a:off x="11315883" y="1058237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p:grpSp>
        <p:grpSp>
          <p:nvGrpSpPr>
            <p:cNvPr id="46" name="Grup 45"/>
            <p:cNvGrpSpPr/>
            <p:nvPr/>
          </p:nvGrpSpPr>
          <p:grpSpPr>
            <a:xfrm>
              <a:off x="2106057" y="5061686"/>
              <a:ext cx="720000" cy="709544"/>
              <a:chOff x="12299562" y="492693"/>
              <a:chExt cx="720000" cy="709544"/>
            </a:xfrm>
          </p:grpSpPr>
          <p:pic>
            <p:nvPicPr>
              <p:cNvPr id="17" name="Resim 3">
                <a:extLst>
                  <a:ext uri="{FF2B5EF4-FFF2-40B4-BE49-F238E27FC236}">
                    <a16:creationId xmlns:a16="http://schemas.microsoft.com/office/drawing/2014/main" xmlns="" id="{996C242E-3411-F142-AC20-FBC0BE0134C8}"/>
                  </a:ext>
                </a:extLst>
              </p:cNvPr>
              <p:cNvPicPr preferRelativeResize="0">
                <a:picLocks/>
              </p:cNvPicPr>
              <p:nvPr/>
            </p:nvPicPr>
            <p:blipFill rotWithShape="1">
              <a:blip r:embed="rId21"/>
              <a:srcRect l="25849" t="24599" r="56400" b="55344"/>
              <a:stretch/>
            </p:blipFill>
            <p:spPr>
              <a:xfrm flipH="1">
                <a:off x="12299562" y="492693"/>
                <a:ext cx="720000" cy="50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30" name="Resim 38">
                <a:extLst>
                  <a:ext uri="{FF2B5EF4-FFF2-40B4-BE49-F238E27FC236}">
                    <a16:creationId xmlns:a16="http://schemas.microsoft.com/office/drawing/2014/main" xmlns="" id="{E80EBD04-7060-BC44-A314-C72F8FAAD22F}"/>
                  </a:ext>
                </a:extLst>
              </p:cNvPr>
              <p:cNvPicPr preferRelativeResize="0">
                <a:picLocks/>
              </p:cNvPicPr>
              <p:nvPr/>
            </p:nvPicPr>
            <p:blipFill rotWithShape="1">
              <a:blip r:embed="rId21"/>
              <a:srcRect l="25849" t="6392" r="56400" b="84859"/>
              <a:stretch/>
            </p:blipFill>
            <p:spPr>
              <a:xfrm flipH="1">
                <a:off x="12299562" y="1058237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p:grpSp>
        <p:sp>
          <p:nvSpPr>
            <p:cNvPr id="47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557252" y="546380"/>
              <a:ext cx="7560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N          T</a:t>
              </a:r>
            </a:p>
          </p:txBody>
        </p:sp>
        <p:sp>
          <p:nvSpPr>
            <p:cNvPr id="48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2070057" y="546380"/>
              <a:ext cx="7560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N          T</a:t>
              </a:r>
            </a:p>
          </p:txBody>
        </p:sp>
        <p:grpSp>
          <p:nvGrpSpPr>
            <p:cNvPr id="96" name="Grup 95"/>
            <p:cNvGrpSpPr/>
            <p:nvPr/>
          </p:nvGrpSpPr>
          <p:grpSpPr>
            <a:xfrm>
              <a:off x="294165" y="752454"/>
              <a:ext cx="215445" cy="5881208"/>
              <a:chOff x="257746" y="694398"/>
              <a:chExt cx="215445" cy="5881208"/>
            </a:xfrm>
          </p:grpSpPr>
          <p:sp>
            <p:nvSpPr>
              <p:cNvPr id="49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41469" y="941448"/>
                <a:ext cx="64800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#1</a:t>
                </a:r>
              </a:p>
            </p:txBody>
          </p:sp>
          <p:cxnSp>
            <p:nvCxnSpPr>
              <p:cNvPr id="51" name="Düz Bağlayıcı 50"/>
              <p:cNvCxnSpPr/>
              <p:nvPr/>
            </p:nvCxnSpPr>
            <p:spPr>
              <a:xfrm>
                <a:off x="468527" y="694398"/>
                <a:ext cx="0" cy="709544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41469" y="1803392"/>
                <a:ext cx="64800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#2</a:t>
                </a:r>
              </a:p>
            </p:txBody>
          </p:sp>
          <p:cxnSp>
            <p:nvCxnSpPr>
              <p:cNvPr id="55" name="Düz Bağlayıcı 54"/>
              <p:cNvCxnSpPr/>
              <p:nvPr/>
            </p:nvCxnSpPr>
            <p:spPr>
              <a:xfrm>
                <a:off x="468527" y="1556342"/>
                <a:ext cx="0" cy="709544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41468" y="2665336"/>
                <a:ext cx="64800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#3</a:t>
                </a:r>
              </a:p>
            </p:txBody>
          </p:sp>
          <p:cxnSp>
            <p:nvCxnSpPr>
              <p:cNvPr id="61" name="Düz Bağlayıcı 60"/>
              <p:cNvCxnSpPr/>
              <p:nvPr/>
            </p:nvCxnSpPr>
            <p:spPr>
              <a:xfrm>
                <a:off x="468527" y="2418286"/>
                <a:ext cx="0" cy="709544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41468" y="3527280"/>
                <a:ext cx="64800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#4</a:t>
                </a:r>
              </a:p>
            </p:txBody>
          </p:sp>
          <p:cxnSp>
            <p:nvCxnSpPr>
              <p:cNvPr id="65" name="Düz Bağlayıcı 64"/>
              <p:cNvCxnSpPr/>
              <p:nvPr/>
            </p:nvCxnSpPr>
            <p:spPr>
              <a:xfrm>
                <a:off x="468527" y="3280230"/>
                <a:ext cx="0" cy="709544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41468" y="4389224"/>
                <a:ext cx="64800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#5</a:t>
                </a:r>
              </a:p>
            </p:txBody>
          </p:sp>
          <p:cxnSp>
            <p:nvCxnSpPr>
              <p:cNvPr id="67" name="Düz Bağlayıcı 66"/>
              <p:cNvCxnSpPr/>
              <p:nvPr/>
            </p:nvCxnSpPr>
            <p:spPr>
              <a:xfrm>
                <a:off x="468527" y="4142174"/>
                <a:ext cx="0" cy="709544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41468" y="5251168"/>
                <a:ext cx="64800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#6</a:t>
                </a:r>
              </a:p>
            </p:txBody>
          </p:sp>
          <p:cxnSp>
            <p:nvCxnSpPr>
              <p:cNvPr id="73" name="Düz Bağlayıcı 72"/>
              <p:cNvCxnSpPr/>
              <p:nvPr/>
            </p:nvCxnSpPr>
            <p:spPr>
              <a:xfrm>
                <a:off x="468527" y="5004118"/>
                <a:ext cx="0" cy="709544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6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41468" y="6113112"/>
                <a:ext cx="64800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#7</a:t>
                </a:r>
              </a:p>
            </p:txBody>
          </p:sp>
          <p:cxnSp>
            <p:nvCxnSpPr>
              <p:cNvPr id="77" name="Düz Bağlayıcı 76"/>
              <p:cNvCxnSpPr/>
              <p:nvPr/>
            </p:nvCxnSpPr>
            <p:spPr>
              <a:xfrm>
                <a:off x="468527" y="5866062"/>
                <a:ext cx="0" cy="709544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5" name="Grup 94"/>
            <p:cNvGrpSpPr/>
            <p:nvPr/>
          </p:nvGrpSpPr>
          <p:grpSpPr>
            <a:xfrm>
              <a:off x="1824971" y="752454"/>
              <a:ext cx="216000" cy="5019264"/>
              <a:chOff x="4982147" y="614321"/>
              <a:chExt cx="216000" cy="5019264"/>
            </a:xfrm>
          </p:grpSpPr>
          <p:sp>
            <p:nvSpPr>
              <p:cNvPr id="83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4766147" y="861093"/>
                <a:ext cx="6480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#8</a:t>
                </a:r>
              </a:p>
            </p:txBody>
          </p:sp>
          <p:cxnSp>
            <p:nvCxnSpPr>
              <p:cNvPr id="84" name="Düz Bağlayıcı 83"/>
              <p:cNvCxnSpPr/>
              <p:nvPr/>
            </p:nvCxnSpPr>
            <p:spPr>
              <a:xfrm>
                <a:off x="5192927" y="614321"/>
                <a:ext cx="0" cy="709544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4766147" y="1723037"/>
                <a:ext cx="6480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#9</a:t>
                </a:r>
              </a:p>
            </p:txBody>
          </p:sp>
          <p:cxnSp>
            <p:nvCxnSpPr>
              <p:cNvPr id="86" name="Düz Bağlayıcı 85"/>
              <p:cNvCxnSpPr/>
              <p:nvPr/>
            </p:nvCxnSpPr>
            <p:spPr>
              <a:xfrm>
                <a:off x="5192927" y="1476265"/>
                <a:ext cx="0" cy="709544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4735547" y="2584810"/>
                <a:ext cx="7092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#10</a:t>
                </a:r>
              </a:p>
            </p:txBody>
          </p:sp>
          <p:cxnSp>
            <p:nvCxnSpPr>
              <p:cNvPr id="88" name="Düz Bağlayıcı 87"/>
              <p:cNvCxnSpPr/>
              <p:nvPr/>
            </p:nvCxnSpPr>
            <p:spPr>
              <a:xfrm>
                <a:off x="5192927" y="2338209"/>
                <a:ext cx="0" cy="709544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9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4735547" y="3446753"/>
                <a:ext cx="7092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#11</a:t>
                </a:r>
              </a:p>
            </p:txBody>
          </p:sp>
          <p:cxnSp>
            <p:nvCxnSpPr>
              <p:cNvPr id="90" name="Düz Bağlayıcı 89"/>
              <p:cNvCxnSpPr/>
              <p:nvPr/>
            </p:nvCxnSpPr>
            <p:spPr>
              <a:xfrm>
                <a:off x="5192927" y="3200153"/>
                <a:ext cx="0" cy="709544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1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4735547" y="4308697"/>
                <a:ext cx="7092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#12</a:t>
                </a:r>
              </a:p>
            </p:txBody>
          </p:sp>
          <p:cxnSp>
            <p:nvCxnSpPr>
              <p:cNvPr id="92" name="Düz Bağlayıcı 91"/>
              <p:cNvCxnSpPr/>
              <p:nvPr/>
            </p:nvCxnSpPr>
            <p:spPr>
              <a:xfrm>
                <a:off x="5192927" y="4062097"/>
                <a:ext cx="0" cy="709544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4735547" y="5170641"/>
                <a:ext cx="7092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#13</a:t>
                </a:r>
              </a:p>
            </p:txBody>
          </p:sp>
          <p:cxnSp>
            <p:nvCxnSpPr>
              <p:cNvPr id="94" name="Düz Bağlayıcı 93"/>
              <p:cNvCxnSpPr/>
              <p:nvPr/>
            </p:nvCxnSpPr>
            <p:spPr>
              <a:xfrm>
                <a:off x="5192927" y="4924041"/>
                <a:ext cx="0" cy="709544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8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2801454" y="748928"/>
              <a:ext cx="552770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Bag-1L</a:t>
              </a:r>
            </a:p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Bag-1M</a:t>
              </a:r>
            </a:p>
            <a:p>
              <a:endParaRPr lang="tr-TR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75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Bag-1S</a:t>
              </a:r>
            </a:p>
            <a:p>
              <a:pPr>
                <a:lnSpc>
                  <a:spcPct val="20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sp>
          <p:nvSpPr>
            <p:cNvPr id="502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1273207" y="745059"/>
              <a:ext cx="552770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Bag-1L</a:t>
              </a:r>
            </a:p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Bag-1M</a:t>
              </a:r>
            </a:p>
            <a:p>
              <a:endParaRPr lang="tr-TR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75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Bag-1S</a:t>
              </a:r>
            </a:p>
            <a:p>
              <a:pPr>
                <a:lnSpc>
                  <a:spcPct val="20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sp>
          <p:nvSpPr>
            <p:cNvPr id="505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2801454" y="1618491"/>
              <a:ext cx="552770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Bag-1L</a:t>
              </a:r>
            </a:p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Bag-1M</a:t>
              </a:r>
            </a:p>
            <a:p>
              <a:endParaRPr lang="tr-TR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75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Bag-1S</a:t>
              </a:r>
            </a:p>
            <a:p>
              <a:pPr>
                <a:lnSpc>
                  <a:spcPct val="20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sp>
          <p:nvSpPr>
            <p:cNvPr id="506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1273207" y="1614622"/>
              <a:ext cx="552770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Bag-1L</a:t>
              </a:r>
            </a:p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Bag-1M</a:t>
              </a:r>
            </a:p>
            <a:p>
              <a:endParaRPr lang="tr-TR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75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Bag-1S</a:t>
              </a:r>
            </a:p>
            <a:p>
              <a:pPr>
                <a:lnSpc>
                  <a:spcPct val="20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sp>
          <p:nvSpPr>
            <p:cNvPr id="511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2801454" y="2480659"/>
              <a:ext cx="552770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Bag-1L</a:t>
              </a:r>
            </a:p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Bag-1M</a:t>
              </a:r>
            </a:p>
            <a:p>
              <a:endParaRPr lang="tr-TR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75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Bag-1S</a:t>
              </a:r>
            </a:p>
            <a:p>
              <a:pPr>
                <a:lnSpc>
                  <a:spcPct val="20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sp>
          <p:nvSpPr>
            <p:cNvPr id="512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1273207" y="2476790"/>
              <a:ext cx="552770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Bag-1L</a:t>
              </a:r>
            </a:p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Bag-1M</a:t>
              </a:r>
            </a:p>
            <a:p>
              <a:endParaRPr lang="tr-TR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75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Bag-1S</a:t>
              </a:r>
            </a:p>
            <a:p>
              <a:pPr>
                <a:lnSpc>
                  <a:spcPct val="20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sp>
          <p:nvSpPr>
            <p:cNvPr id="516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2801454" y="3342827"/>
              <a:ext cx="552770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Bag-1L</a:t>
              </a:r>
            </a:p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Bag-1M</a:t>
              </a:r>
            </a:p>
            <a:p>
              <a:endParaRPr lang="tr-TR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75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Bag-1S</a:t>
              </a:r>
            </a:p>
            <a:p>
              <a:pPr>
                <a:lnSpc>
                  <a:spcPct val="20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sp>
          <p:nvSpPr>
            <p:cNvPr id="517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1273207" y="3338958"/>
              <a:ext cx="552770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Bag-1L</a:t>
              </a:r>
            </a:p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Bag-1M</a:t>
              </a:r>
            </a:p>
            <a:p>
              <a:endParaRPr lang="tr-TR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75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Bag-1S</a:t>
              </a:r>
            </a:p>
            <a:p>
              <a:pPr>
                <a:lnSpc>
                  <a:spcPct val="20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sp>
          <p:nvSpPr>
            <p:cNvPr id="521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2801454" y="4204995"/>
              <a:ext cx="552770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Bag-1L</a:t>
              </a:r>
            </a:p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Bag-1M</a:t>
              </a:r>
            </a:p>
            <a:p>
              <a:endParaRPr lang="tr-TR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75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Bag-1S</a:t>
              </a:r>
            </a:p>
            <a:p>
              <a:pPr>
                <a:lnSpc>
                  <a:spcPct val="20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sp>
          <p:nvSpPr>
            <p:cNvPr id="522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1273207" y="4201126"/>
              <a:ext cx="552770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Bag-1L</a:t>
              </a:r>
            </a:p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Bag-1M</a:t>
              </a:r>
            </a:p>
            <a:p>
              <a:endParaRPr lang="tr-TR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75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Bag-1S</a:t>
              </a:r>
            </a:p>
            <a:p>
              <a:pPr>
                <a:lnSpc>
                  <a:spcPct val="20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sp>
          <p:nvSpPr>
            <p:cNvPr id="526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2801454" y="5065555"/>
              <a:ext cx="552770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Bag-1L</a:t>
              </a:r>
            </a:p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Bag-1M</a:t>
              </a:r>
            </a:p>
            <a:p>
              <a:endParaRPr lang="tr-TR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75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Bag-1S</a:t>
              </a:r>
            </a:p>
            <a:p>
              <a:pPr>
                <a:lnSpc>
                  <a:spcPct val="20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sp>
          <p:nvSpPr>
            <p:cNvPr id="527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1273207" y="5061686"/>
              <a:ext cx="552770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Bag-1L</a:t>
              </a:r>
            </a:p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Bag-1M</a:t>
              </a:r>
            </a:p>
            <a:p>
              <a:endParaRPr lang="tr-TR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75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Bag-1S</a:t>
              </a:r>
            </a:p>
            <a:p>
              <a:pPr>
                <a:lnSpc>
                  <a:spcPct val="20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sp>
          <p:nvSpPr>
            <p:cNvPr id="532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1273207" y="5927110"/>
              <a:ext cx="552770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Bag-1L</a:t>
              </a:r>
            </a:p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Bag-1M</a:t>
              </a:r>
            </a:p>
            <a:p>
              <a:endParaRPr lang="tr-TR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75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Bag-1S</a:t>
              </a:r>
            </a:p>
            <a:p>
              <a:pPr>
                <a:lnSpc>
                  <a:spcPct val="20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</p:grpSp>
      <p:sp>
        <p:nvSpPr>
          <p:cNvPr id="534" name="Dikdörtgen 533"/>
          <p:cNvSpPr/>
          <p:nvPr/>
        </p:nvSpPr>
        <p:spPr>
          <a:xfrm>
            <a:off x="5346896" y="121859"/>
            <a:ext cx="1890000" cy="65880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0" name="Dikdörtgen 539"/>
          <p:cNvSpPr/>
          <p:nvPr/>
        </p:nvSpPr>
        <p:spPr>
          <a:xfrm>
            <a:off x="7236896" y="121859"/>
            <a:ext cx="1890000" cy="65880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2" name="Dikdörtgen 541"/>
          <p:cNvSpPr/>
          <p:nvPr/>
        </p:nvSpPr>
        <p:spPr>
          <a:xfrm>
            <a:off x="9126896" y="121859"/>
            <a:ext cx="1890000" cy="65880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3" name="Dikdörtgen 542"/>
          <p:cNvSpPr/>
          <p:nvPr/>
        </p:nvSpPr>
        <p:spPr>
          <a:xfrm>
            <a:off x="1944918" y="121859"/>
            <a:ext cx="9071978" cy="65880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4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1944918" y="121859"/>
            <a:ext cx="180000" cy="226591"/>
          </a:xfrm>
          <a:prstGeom prst="rect">
            <a:avLst/>
          </a:prstGeom>
          <a:noFill/>
        </p:spPr>
        <p:txBody>
          <a:bodyPr wrap="square" lIns="54000" tIns="36000" rIns="36000" bIns="36000" rtlCol="0">
            <a:spAutoFit/>
          </a:bodyPr>
          <a:lstStyle/>
          <a:p>
            <a:r>
              <a:rPr lang="tr-TR" sz="1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46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5346896" y="121859"/>
            <a:ext cx="180000" cy="226591"/>
          </a:xfrm>
          <a:prstGeom prst="rect">
            <a:avLst/>
          </a:prstGeom>
          <a:noFill/>
        </p:spPr>
        <p:txBody>
          <a:bodyPr wrap="square" lIns="54000" tIns="36000" rIns="36000" bIns="36000" rtlCol="0">
            <a:spAutoFit/>
          </a:bodyPr>
          <a:lstStyle/>
          <a:p>
            <a:r>
              <a:rPr lang="tr-TR" sz="1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47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7236896" y="121859"/>
            <a:ext cx="180000" cy="226591"/>
          </a:xfrm>
          <a:prstGeom prst="rect">
            <a:avLst/>
          </a:prstGeom>
          <a:noFill/>
        </p:spPr>
        <p:txBody>
          <a:bodyPr wrap="square" lIns="54000" tIns="36000" rIns="36000" bIns="36000" rtlCol="0">
            <a:spAutoFit/>
          </a:bodyPr>
          <a:lstStyle/>
          <a:p>
            <a:r>
              <a:rPr lang="tr-TR" sz="1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548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9126896" y="121859"/>
            <a:ext cx="180000" cy="226591"/>
          </a:xfrm>
          <a:prstGeom prst="rect">
            <a:avLst/>
          </a:prstGeom>
          <a:noFill/>
        </p:spPr>
        <p:txBody>
          <a:bodyPr wrap="square" lIns="54000" tIns="36000" rIns="36000" bIns="36000" rtlCol="0">
            <a:spAutoFit/>
          </a:bodyPr>
          <a:lstStyle/>
          <a:p>
            <a:r>
              <a:rPr lang="tr-TR" sz="1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grpSp>
        <p:nvGrpSpPr>
          <p:cNvPr id="265" name="Grup 264"/>
          <p:cNvGrpSpPr/>
          <p:nvPr/>
        </p:nvGrpSpPr>
        <p:grpSpPr>
          <a:xfrm>
            <a:off x="7588044" y="217857"/>
            <a:ext cx="1188000" cy="230832"/>
            <a:chOff x="2479034" y="39039"/>
            <a:chExt cx="1188000" cy="230832"/>
          </a:xfrm>
        </p:grpSpPr>
        <p:sp>
          <p:nvSpPr>
            <p:cNvPr id="266" name="Metin kutusu 32">
              <a:extLst>
                <a:ext uri="{FF2B5EF4-FFF2-40B4-BE49-F238E27FC236}">
                  <a16:creationId xmlns:a16="http://schemas.microsoft.com/office/drawing/2014/main" xmlns="" id="{783826D1-35D4-884B-A30B-F18EF3C13C54}"/>
                </a:ext>
              </a:extLst>
            </p:cNvPr>
            <p:cNvSpPr txBox="1"/>
            <p:nvPr/>
          </p:nvSpPr>
          <p:spPr>
            <a:xfrm>
              <a:off x="2479034" y="39039"/>
              <a:ext cx="1188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ER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PR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HER2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cxnSp>
          <p:nvCxnSpPr>
            <p:cNvPr id="267" name="Düz Bağlayıcı 266"/>
            <p:cNvCxnSpPr/>
            <p:nvPr/>
          </p:nvCxnSpPr>
          <p:spPr>
            <a:xfrm rot="5400000">
              <a:off x="3073034" y="-282508"/>
              <a:ext cx="0" cy="10800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up 2"/>
          <p:cNvGrpSpPr/>
          <p:nvPr/>
        </p:nvGrpSpPr>
        <p:grpSpPr>
          <a:xfrm>
            <a:off x="7466644" y="519084"/>
            <a:ext cx="1534173" cy="2710645"/>
            <a:chOff x="5637840" y="546380"/>
            <a:chExt cx="1534173" cy="2710645"/>
          </a:xfrm>
        </p:grpSpPr>
        <p:sp>
          <p:nvSpPr>
            <p:cNvPr id="264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5903584" y="546380"/>
              <a:ext cx="7560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N          T</a:t>
              </a:r>
            </a:p>
          </p:txBody>
        </p:sp>
        <p:grpSp>
          <p:nvGrpSpPr>
            <p:cNvPr id="268" name="Grup 267"/>
            <p:cNvGrpSpPr/>
            <p:nvPr/>
          </p:nvGrpSpPr>
          <p:grpSpPr>
            <a:xfrm>
              <a:off x="5637840" y="752907"/>
              <a:ext cx="216000" cy="2433432"/>
              <a:chOff x="4982147" y="2338209"/>
              <a:chExt cx="216000" cy="2433432"/>
            </a:xfrm>
          </p:grpSpPr>
          <p:sp>
            <p:nvSpPr>
              <p:cNvPr id="269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4735547" y="2584810"/>
                <a:ext cx="7092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#21</a:t>
                </a:r>
              </a:p>
            </p:txBody>
          </p:sp>
          <p:cxnSp>
            <p:nvCxnSpPr>
              <p:cNvPr id="270" name="Düz Bağlayıcı 269"/>
              <p:cNvCxnSpPr/>
              <p:nvPr/>
            </p:nvCxnSpPr>
            <p:spPr>
              <a:xfrm>
                <a:off x="5192927" y="2338209"/>
                <a:ext cx="0" cy="709544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1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4735547" y="3446753"/>
                <a:ext cx="7092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#22</a:t>
                </a:r>
              </a:p>
            </p:txBody>
          </p:sp>
          <p:cxnSp>
            <p:nvCxnSpPr>
              <p:cNvPr id="272" name="Düz Bağlayıcı 271"/>
              <p:cNvCxnSpPr/>
              <p:nvPr/>
            </p:nvCxnSpPr>
            <p:spPr>
              <a:xfrm>
                <a:off x="5192927" y="3200153"/>
                <a:ext cx="0" cy="709544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3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4735547" y="4308697"/>
                <a:ext cx="7092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#23</a:t>
                </a:r>
              </a:p>
            </p:txBody>
          </p:sp>
          <p:cxnSp>
            <p:nvCxnSpPr>
              <p:cNvPr id="274" name="Düz Bağlayıcı 273"/>
              <p:cNvCxnSpPr/>
              <p:nvPr/>
            </p:nvCxnSpPr>
            <p:spPr>
              <a:xfrm>
                <a:off x="5192927" y="4062097"/>
                <a:ext cx="0" cy="709544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4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6619243" y="748928"/>
              <a:ext cx="552770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Bag-1L</a:t>
              </a:r>
            </a:p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Bag-1M</a:t>
              </a:r>
            </a:p>
            <a:p>
              <a:endParaRPr lang="tr-TR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75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Bag-1S</a:t>
              </a:r>
            </a:p>
            <a:p>
              <a:pPr>
                <a:lnSpc>
                  <a:spcPct val="20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sp>
          <p:nvSpPr>
            <p:cNvPr id="285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6619243" y="1618491"/>
              <a:ext cx="552770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Bag-1L</a:t>
              </a:r>
            </a:p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Bag-1M</a:t>
              </a:r>
            </a:p>
            <a:p>
              <a:endParaRPr lang="tr-TR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75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Bag-1S</a:t>
              </a:r>
            </a:p>
            <a:p>
              <a:pPr>
                <a:lnSpc>
                  <a:spcPct val="20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sp>
          <p:nvSpPr>
            <p:cNvPr id="286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6619243" y="2480659"/>
              <a:ext cx="552770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Bag-1L</a:t>
              </a:r>
            </a:p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Bag-1M</a:t>
              </a:r>
            </a:p>
            <a:p>
              <a:endParaRPr lang="tr-TR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75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Bag-1S</a:t>
              </a:r>
            </a:p>
            <a:p>
              <a:pPr>
                <a:lnSpc>
                  <a:spcPct val="20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pic>
          <p:nvPicPr>
            <p:cNvPr id="291" name="Resim 290"/>
            <p:cNvPicPr preferRelativeResize="0">
              <a:picLocks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5921584" y="2476790"/>
              <a:ext cx="720000" cy="50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92" name="Resim 36">
              <a:extLst>
                <a:ext uri="{FF2B5EF4-FFF2-40B4-BE49-F238E27FC236}">
                  <a16:creationId xmlns:a16="http://schemas.microsoft.com/office/drawing/2014/main" xmlns="" id="{36C80A54-24DD-EE4F-88B6-6B171FE5D6D3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21"/>
            <a:srcRect l="8791" t="22192" r="73779" b="55787"/>
            <a:stretch/>
          </p:blipFill>
          <p:spPr>
            <a:xfrm flipH="1">
              <a:off x="5921584" y="1614622"/>
              <a:ext cx="720000" cy="50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93" name="Resim 10">
              <a:extLst>
                <a:ext uri="{FF2B5EF4-FFF2-40B4-BE49-F238E27FC236}">
                  <a16:creationId xmlns:a16="http://schemas.microsoft.com/office/drawing/2014/main" xmlns="" id="{268A4952-4496-9A41-AD38-7B54A4EDC968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23"/>
            <a:srcRect l="9762" t="31773" r="73966" b="43366"/>
            <a:stretch/>
          </p:blipFill>
          <p:spPr>
            <a:xfrm>
              <a:off x="5921584" y="752454"/>
              <a:ext cx="720000" cy="50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94" name="Resim 37">
              <a:extLst>
                <a:ext uri="{FF2B5EF4-FFF2-40B4-BE49-F238E27FC236}">
                  <a16:creationId xmlns:a16="http://schemas.microsoft.com/office/drawing/2014/main" xmlns="" id="{64DCBCF4-0335-B949-888D-99FF40818C77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21"/>
            <a:srcRect l="8953" t="6581" r="74374" b="86367"/>
            <a:stretch/>
          </p:blipFill>
          <p:spPr>
            <a:xfrm flipH="1">
              <a:off x="5921584" y="2180166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95" name="Resim 7">
              <a:extLst>
                <a:ext uri="{FF2B5EF4-FFF2-40B4-BE49-F238E27FC236}">
                  <a16:creationId xmlns:a16="http://schemas.microsoft.com/office/drawing/2014/main" xmlns="" id="{54834A44-DA52-3649-9DA4-EF9C2F1CD133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24"/>
            <a:srcRect l="9067" t="15910" r="74473" b="77941"/>
            <a:stretch/>
          </p:blipFill>
          <p:spPr>
            <a:xfrm>
              <a:off x="5921584" y="1317998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96" name="Resim 295"/>
            <p:cNvPicPr preferRelativeResize="0">
              <a:picLocks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5921584" y="3042334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</p:grpSp>
      <p:grpSp>
        <p:nvGrpSpPr>
          <p:cNvPr id="349" name="Grup 348"/>
          <p:cNvGrpSpPr/>
          <p:nvPr/>
        </p:nvGrpSpPr>
        <p:grpSpPr>
          <a:xfrm>
            <a:off x="9438318" y="217857"/>
            <a:ext cx="1188000" cy="230832"/>
            <a:chOff x="2479034" y="39039"/>
            <a:chExt cx="1188000" cy="230832"/>
          </a:xfrm>
        </p:grpSpPr>
        <p:sp>
          <p:nvSpPr>
            <p:cNvPr id="350" name="Metin kutusu 32">
              <a:extLst>
                <a:ext uri="{FF2B5EF4-FFF2-40B4-BE49-F238E27FC236}">
                  <a16:creationId xmlns:a16="http://schemas.microsoft.com/office/drawing/2014/main" xmlns="" id="{783826D1-35D4-884B-A30B-F18EF3C13C54}"/>
                </a:ext>
              </a:extLst>
            </p:cNvPr>
            <p:cNvSpPr txBox="1"/>
            <p:nvPr/>
          </p:nvSpPr>
          <p:spPr>
            <a:xfrm>
              <a:off x="2479034" y="39039"/>
              <a:ext cx="1188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ER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PR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HER2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</p:txBody>
        </p:sp>
        <p:cxnSp>
          <p:nvCxnSpPr>
            <p:cNvPr id="351" name="Düz Bağlayıcı 350"/>
            <p:cNvCxnSpPr/>
            <p:nvPr/>
          </p:nvCxnSpPr>
          <p:spPr>
            <a:xfrm rot="5400000">
              <a:off x="3073034" y="-282508"/>
              <a:ext cx="0" cy="10800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up 3"/>
          <p:cNvGrpSpPr/>
          <p:nvPr/>
        </p:nvGrpSpPr>
        <p:grpSpPr>
          <a:xfrm>
            <a:off x="9319290" y="519084"/>
            <a:ext cx="1530966" cy="6160965"/>
            <a:chOff x="7490486" y="546380"/>
            <a:chExt cx="1530966" cy="6160965"/>
          </a:xfrm>
        </p:grpSpPr>
        <p:sp>
          <p:nvSpPr>
            <p:cNvPr id="348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7753858" y="546380"/>
              <a:ext cx="7560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N          T</a:t>
              </a:r>
            </a:p>
          </p:txBody>
        </p:sp>
        <p:grpSp>
          <p:nvGrpSpPr>
            <p:cNvPr id="352" name="Grup 351"/>
            <p:cNvGrpSpPr/>
            <p:nvPr/>
          </p:nvGrpSpPr>
          <p:grpSpPr>
            <a:xfrm>
              <a:off x="7490486" y="752907"/>
              <a:ext cx="216000" cy="3295376"/>
              <a:chOff x="4982147" y="2338209"/>
              <a:chExt cx="216000" cy="3295376"/>
            </a:xfrm>
          </p:grpSpPr>
          <p:sp>
            <p:nvSpPr>
              <p:cNvPr id="353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4735547" y="2584810"/>
                <a:ext cx="7092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#24</a:t>
                </a:r>
              </a:p>
            </p:txBody>
          </p:sp>
          <p:cxnSp>
            <p:nvCxnSpPr>
              <p:cNvPr id="354" name="Düz Bağlayıcı 353"/>
              <p:cNvCxnSpPr/>
              <p:nvPr/>
            </p:nvCxnSpPr>
            <p:spPr>
              <a:xfrm>
                <a:off x="5192927" y="2338209"/>
                <a:ext cx="0" cy="709544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5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4735547" y="3446753"/>
                <a:ext cx="7092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#25</a:t>
                </a:r>
              </a:p>
            </p:txBody>
          </p:sp>
          <p:cxnSp>
            <p:nvCxnSpPr>
              <p:cNvPr id="362" name="Düz Bağlayıcı 361"/>
              <p:cNvCxnSpPr/>
              <p:nvPr/>
            </p:nvCxnSpPr>
            <p:spPr>
              <a:xfrm>
                <a:off x="5192927" y="3200153"/>
                <a:ext cx="0" cy="709544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3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4735547" y="4308697"/>
                <a:ext cx="7092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#26</a:t>
                </a:r>
              </a:p>
            </p:txBody>
          </p:sp>
          <p:cxnSp>
            <p:nvCxnSpPr>
              <p:cNvPr id="364" name="Düz Bağlayıcı 363"/>
              <p:cNvCxnSpPr/>
              <p:nvPr/>
            </p:nvCxnSpPr>
            <p:spPr>
              <a:xfrm>
                <a:off x="5192927" y="4062097"/>
                <a:ext cx="0" cy="709544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5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4735547" y="5170641"/>
                <a:ext cx="7092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#27</a:t>
                </a:r>
              </a:p>
            </p:txBody>
          </p:sp>
          <p:cxnSp>
            <p:nvCxnSpPr>
              <p:cNvPr id="366" name="Düz Bağlayıcı 365"/>
              <p:cNvCxnSpPr/>
              <p:nvPr/>
            </p:nvCxnSpPr>
            <p:spPr>
              <a:xfrm>
                <a:off x="5192927" y="4924041"/>
                <a:ext cx="0" cy="709544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7" name="Grup 366"/>
            <p:cNvGrpSpPr/>
            <p:nvPr/>
          </p:nvGrpSpPr>
          <p:grpSpPr>
            <a:xfrm>
              <a:off x="7490486" y="4198931"/>
              <a:ext cx="216000" cy="2433432"/>
              <a:chOff x="4982147" y="2338209"/>
              <a:chExt cx="216000" cy="2433432"/>
            </a:xfrm>
          </p:grpSpPr>
          <p:sp>
            <p:nvSpPr>
              <p:cNvPr id="368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4735547" y="2584810"/>
                <a:ext cx="7092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#28</a:t>
                </a:r>
              </a:p>
            </p:txBody>
          </p:sp>
          <p:cxnSp>
            <p:nvCxnSpPr>
              <p:cNvPr id="369" name="Düz Bağlayıcı 368"/>
              <p:cNvCxnSpPr/>
              <p:nvPr/>
            </p:nvCxnSpPr>
            <p:spPr>
              <a:xfrm>
                <a:off x="5192927" y="2338209"/>
                <a:ext cx="0" cy="709544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0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4735547" y="3446753"/>
                <a:ext cx="7092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#29</a:t>
                </a:r>
              </a:p>
            </p:txBody>
          </p:sp>
          <p:cxnSp>
            <p:nvCxnSpPr>
              <p:cNvPr id="371" name="Düz Bağlayıcı 370"/>
              <p:cNvCxnSpPr/>
              <p:nvPr/>
            </p:nvCxnSpPr>
            <p:spPr>
              <a:xfrm>
                <a:off x="5192927" y="3200153"/>
                <a:ext cx="0" cy="709544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2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4735547" y="4308697"/>
                <a:ext cx="7092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#30</a:t>
                </a:r>
              </a:p>
            </p:txBody>
          </p:sp>
          <p:cxnSp>
            <p:nvCxnSpPr>
              <p:cNvPr id="373" name="Düz Bağlayıcı 372"/>
              <p:cNvCxnSpPr/>
              <p:nvPr/>
            </p:nvCxnSpPr>
            <p:spPr>
              <a:xfrm>
                <a:off x="5192927" y="4062097"/>
                <a:ext cx="0" cy="709544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4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8468682" y="748928"/>
              <a:ext cx="552770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Bag-1L</a:t>
              </a:r>
            </a:p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Bag-1M</a:t>
              </a:r>
            </a:p>
            <a:p>
              <a:endParaRPr lang="tr-TR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75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Bag-1S</a:t>
              </a:r>
            </a:p>
            <a:p>
              <a:pPr>
                <a:lnSpc>
                  <a:spcPct val="20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sp>
          <p:nvSpPr>
            <p:cNvPr id="375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8468682" y="1614622"/>
              <a:ext cx="552770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Bag-1L</a:t>
              </a:r>
            </a:p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Bag-1M</a:t>
              </a:r>
            </a:p>
            <a:p>
              <a:endParaRPr lang="tr-TR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75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Bag-1S</a:t>
              </a:r>
            </a:p>
            <a:p>
              <a:pPr>
                <a:lnSpc>
                  <a:spcPct val="20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sp>
          <p:nvSpPr>
            <p:cNvPr id="376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8468682" y="2476790"/>
              <a:ext cx="552770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Bag-1L</a:t>
              </a:r>
            </a:p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Bag-1M</a:t>
              </a:r>
            </a:p>
            <a:p>
              <a:endParaRPr lang="tr-TR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75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Bag-1S</a:t>
              </a:r>
            </a:p>
            <a:p>
              <a:pPr>
                <a:lnSpc>
                  <a:spcPct val="20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sp>
          <p:nvSpPr>
            <p:cNvPr id="377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8468682" y="3342827"/>
              <a:ext cx="552770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Bag-1L</a:t>
              </a:r>
            </a:p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Bag-1M</a:t>
              </a:r>
            </a:p>
            <a:p>
              <a:endParaRPr lang="tr-TR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75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Bag-1S</a:t>
              </a:r>
            </a:p>
            <a:p>
              <a:pPr>
                <a:lnSpc>
                  <a:spcPct val="20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sp>
          <p:nvSpPr>
            <p:cNvPr id="378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8468682" y="4204995"/>
              <a:ext cx="552770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Bag-1L</a:t>
              </a:r>
            </a:p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Bag-1M</a:t>
              </a:r>
            </a:p>
            <a:p>
              <a:endParaRPr lang="tr-TR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75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Bag-1S</a:t>
              </a:r>
            </a:p>
            <a:p>
              <a:pPr>
                <a:lnSpc>
                  <a:spcPct val="20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sp>
          <p:nvSpPr>
            <p:cNvPr id="379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8468682" y="5065555"/>
              <a:ext cx="552770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Bag-1L</a:t>
              </a:r>
            </a:p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Bag-1M</a:t>
              </a:r>
            </a:p>
            <a:p>
              <a:endParaRPr lang="tr-TR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75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Bag-1S</a:t>
              </a:r>
            </a:p>
            <a:p>
              <a:pPr>
                <a:lnSpc>
                  <a:spcPct val="20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sp>
          <p:nvSpPr>
            <p:cNvPr id="380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8468682" y="5930979"/>
              <a:ext cx="552770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Bag-1L</a:t>
              </a:r>
            </a:p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Bag-1M</a:t>
              </a:r>
            </a:p>
            <a:p>
              <a:endParaRPr lang="tr-TR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75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Bag-1S</a:t>
              </a:r>
            </a:p>
            <a:p>
              <a:pPr>
                <a:lnSpc>
                  <a:spcPct val="20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pic>
          <p:nvPicPr>
            <p:cNvPr id="185" name="Resim 4">
              <a:extLst>
                <a:ext uri="{FF2B5EF4-FFF2-40B4-BE49-F238E27FC236}">
                  <a16:creationId xmlns:a16="http://schemas.microsoft.com/office/drawing/2014/main" xmlns="" id="{5379A183-A4F3-0C4C-A416-2F757C71B3A8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16"/>
            <a:srcRect l="27513" t="33835" r="55476" b="42940"/>
            <a:stretch/>
          </p:blipFill>
          <p:spPr>
            <a:xfrm flipH="1">
              <a:off x="7771858" y="752454"/>
              <a:ext cx="720000" cy="50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86" name="Resim 46">
              <a:extLst>
                <a:ext uri="{FF2B5EF4-FFF2-40B4-BE49-F238E27FC236}">
                  <a16:creationId xmlns:a16="http://schemas.microsoft.com/office/drawing/2014/main" xmlns="" id="{02CAA27F-F6DD-614E-AFE8-D258DCA8853E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10"/>
            <a:srcRect l="10218" t="32943" r="72588" b="42244"/>
            <a:stretch/>
          </p:blipFill>
          <p:spPr>
            <a:xfrm flipH="1">
              <a:off x="7771858" y="1614622"/>
              <a:ext cx="720000" cy="50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87" name="Resim 55">
              <a:extLst>
                <a:ext uri="{FF2B5EF4-FFF2-40B4-BE49-F238E27FC236}">
                  <a16:creationId xmlns:a16="http://schemas.microsoft.com/office/drawing/2014/main" xmlns="" id="{E92CD7F6-A721-1F40-8E74-07A002E75212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26"/>
            <a:srcRect l="12581" t="33640" r="70256" b="41161"/>
            <a:stretch/>
          </p:blipFill>
          <p:spPr>
            <a:xfrm flipH="1">
              <a:off x="7771858" y="2476790"/>
              <a:ext cx="720000" cy="50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91" name="Resim 2">
              <a:extLst>
                <a:ext uri="{FF2B5EF4-FFF2-40B4-BE49-F238E27FC236}">
                  <a16:creationId xmlns:a16="http://schemas.microsoft.com/office/drawing/2014/main" xmlns="" id="{69841263-07FC-4248-8EF0-1246B2C71539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7771858" y="3338958"/>
              <a:ext cx="720000" cy="50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92" name="Resim 4">
              <a:extLst>
                <a:ext uri="{FF2B5EF4-FFF2-40B4-BE49-F238E27FC236}">
                  <a16:creationId xmlns:a16="http://schemas.microsoft.com/office/drawing/2014/main" xmlns="" id="{DD7CD6E3-50C7-FA4F-A000-43BD875BED6A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7771858" y="4201126"/>
              <a:ext cx="720000" cy="50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93" name="Resim 6">
              <a:extLst>
                <a:ext uri="{FF2B5EF4-FFF2-40B4-BE49-F238E27FC236}">
                  <a16:creationId xmlns:a16="http://schemas.microsoft.com/office/drawing/2014/main" xmlns="" id="{E10316B8-5CD8-0D40-99E5-8F8A5F05E784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7771858" y="5061686"/>
              <a:ext cx="720000" cy="50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94" name="Resim 31">
              <a:extLst>
                <a:ext uri="{FF2B5EF4-FFF2-40B4-BE49-F238E27FC236}">
                  <a16:creationId xmlns:a16="http://schemas.microsoft.com/office/drawing/2014/main" xmlns="" id="{733873AF-C07B-A049-88BE-1CC0F83AB0FD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16"/>
            <a:srcRect l="27513" t="11664" r="55476" b="77274"/>
            <a:stretch/>
          </p:blipFill>
          <p:spPr>
            <a:xfrm flipH="1">
              <a:off x="7771858" y="1317998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95" name="Resim 194">
              <a:extLst>
                <a:ext uri="{FF2B5EF4-FFF2-40B4-BE49-F238E27FC236}">
                  <a16:creationId xmlns:a16="http://schemas.microsoft.com/office/drawing/2014/main" xmlns="" id="{37FCCFB1-8164-2D4E-B31D-546F56D43624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10"/>
            <a:srcRect l="8837" t="13216" r="72587" b="76478"/>
            <a:stretch/>
          </p:blipFill>
          <p:spPr>
            <a:xfrm flipH="1">
              <a:off x="7771858" y="2180166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96" name="Resim 54">
              <a:extLst>
                <a:ext uri="{FF2B5EF4-FFF2-40B4-BE49-F238E27FC236}">
                  <a16:creationId xmlns:a16="http://schemas.microsoft.com/office/drawing/2014/main" xmlns="" id="{D8578F54-FF5E-414C-AA3D-C918E9C46C26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26"/>
            <a:srcRect l="12582" t="15821" r="69490" b="76102"/>
            <a:stretch/>
          </p:blipFill>
          <p:spPr>
            <a:xfrm flipH="1">
              <a:off x="7771858" y="3042334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97" name="Resim 3">
              <a:extLst>
                <a:ext uri="{FF2B5EF4-FFF2-40B4-BE49-F238E27FC236}">
                  <a16:creationId xmlns:a16="http://schemas.microsoft.com/office/drawing/2014/main" xmlns="" id="{2704C28C-99C2-A04C-8584-52E4E95EA5DA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0"/>
            <a:stretch>
              <a:fillRect/>
            </a:stretch>
          </p:blipFill>
          <p:spPr>
            <a:xfrm>
              <a:off x="7771858" y="3904502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98" name="Resim 5">
              <a:extLst>
                <a:ext uri="{FF2B5EF4-FFF2-40B4-BE49-F238E27FC236}">
                  <a16:creationId xmlns:a16="http://schemas.microsoft.com/office/drawing/2014/main" xmlns="" id="{9DEF2497-263E-5B43-B135-95D4F635A728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1"/>
            <a:stretch>
              <a:fillRect/>
            </a:stretch>
          </p:blipFill>
          <p:spPr>
            <a:xfrm>
              <a:off x="7771858" y="4766670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99" name="Resim 7">
              <a:extLst>
                <a:ext uri="{FF2B5EF4-FFF2-40B4-BE49-F238E27FC236}">
                  <a16:creationId xmlns:a16="http://schemas.microsoft.com/office/drawing/2014/main" xmlns="" id="{A89001EE-0497-034A-AA5A-D61F9E5C4D00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2"/>
            <a:stretch>
              <a:fillRect/>
            </a:stretch>
          </p:blipFill>
          <p:spPr>
            <a:xfrm>
              <a:off x="7771858" y="5627230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00" name="Resim 199"/>
            <p:cNvPicPr preferRelativeResize="0">
              <a:picLocks/>
            </p:cNvPicPr>
            <p:nvPr/>
          </p:nvPicPr>
          <p:blipFill>
            <a:blip r:embed="rId33"/>
            <a:stretch>
              <a:fillRect/>
            </a:stretch>
          </p:blipFill>
          <p:spPr>
            <a:xfrm>
              <a:off x="7771858" y="5927110"/>
              <a:ext cx="720000" cy="50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01" name="Resim 200"/>
            <p:cNvPicPr preferRelativeResize="0">
              <a:picLocks/>
            </p:cNvPicPr>
            <p:nvPr/>
          </p:nvPicPr>
          <p:blipFill>
            <a:blip r:embed="rId34"/>
            <a:stretch>
              <a:fillRect/>
            </a:stretch>
          </p:blipFill>
          <p:spPr>
            <a:xfrm>
              <a:off x="7771858" y="6492654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</p:grpSp>
      <p:grpSp>
        <p:nvGrpSpPr>
          <p:cNvPr id="204" name="Grup 203"/>
          <p:cNvGrpSpPr/>
          <p:nvPr/>
        </p:nvGrpSpPr>
        <p:grpSpPr>
          <a:xfrm>
            <a:off x="5564879" y="519084"/>
            <a:ext cx="1532662" cy="6160965"/>
            <a:chOff x="3736075" y="546380"/>
            <a:chExt cx="1532662" cy="6160965"/>
          </a:xfrm>
        </p:grpSpPr>
        <p:sp>
          <p:nvSpPr>
            <p:cNvPr id="205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4001923" y="546380"/>
              <a:ext cx="7560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N          T</a:t>
              </a:r>
            </a:p>
          </p:txBody>
        </p:sp>
        <p:grpSp>
          <p:nvGrpSpPr>
            <p:cNvPr id="206" name="Grup 205"/>
            <p:cNvGrpSpPr/>
            <p:nvPr/>
          </p:nvGrpSpPr>
          <p:grpSpPr>
            <a:xfrm>
              <a:off x="3736075" y="753228"/>
              <a:ext cx="216000" cy="3295376"/>
              <a:chOff x="4982147" y="2338209"/>
              <a:chExt cx="216000" cy="3295376"/>
            </a:xfrm>
          </p:grpSpPr>
          <p:sp>
            <p:nvSpPr>
              <p:cNvPr id="247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4735547" y="2584810"/>
                <a:ext cx="7092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#14</a:t>
                </a:r>
              </a:p>
            </p:txBody>
          </p:sp>
          <p:cxnSp>
            <p:nvCxnSpPr>
              <p:cNvPr id="248" name="Düz Bağlayıcı 247"/>
              <p:cNvCxnSpPr/>
              <p:nvPr/>
            </p:nvCxnSpPr>
            <p:spPr>
              <a:xfrm>
                <a:off x="5192927" y="2338209"/>
                <a:ext cx="0" cy="709544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9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4735547" y="3446753"/>
                <a:ext cx="7092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#15</a:t>
                </a:r>
              </a:p>
            </p:txBody>
          </p:sp>
          <p:cxnSp>
            <p:nvCxnSpPr>
              <p:cNvPr id="250" name="Düz Bağlayıcı 249"/>
              <p:cNvCxnSpPr/>
              <p:nvPr/>
            </p:nvCxnSpPr>
            <p:spPr>
              <a:xfrm>
                <a:off x="5192927" y="3200153"/>
                <a:ext cx="0" cy="709544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1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4735547" y="4308697"/>
                <a:ext cx="7092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#16</a:t>
                </a:r>
              </a:p>
            </p:txBody>
          </p:sp>
          <p:cxnSp>
            <p:nvCxnSpPr>
              <p:cNvPr id="252" name="Düz Bağlayıcı 251"/>
              <p:cNvCxnSpPr/>
              <p:nvPr/>
            </p:nvCxnSpPr>
            <p:spPr>
              <a:xfrm>
                <a:off x="5192927" y="4062097"/>
                <a:ext cx="0" cy="709544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3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4735547" y="5170641"/>
                <a:ext cx="7092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#17</a:t>
                </a:r>
              </a:p>
            </p:txBody>
          </p:sp>
          <p:cxnSp>
            <p:nvCxnSpPr>
              <p:cNvPr id="254" name="Düz Bağlayıcı 253"/>
              <p:cNvCxnSpPr/>
              <p:nvPr/>
            </p:nvCxnSpPr>
            <p:spPr>
              <a:xfrm>
                <a:off x="5192927" y="4924041"/>
                <a:ext cx="0" cy="709544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7" name="Grup 206"/>
            <p:cNvGrpSpPr/>
            <p:nvPr/>
          </p:nvGrpSpPr>
          <p:grpSpPr>
            <a:xfrm>
              <a:off x="3736075" y="4199252"/>
              <a:ext cx="216000" cy="2433432"/>
              <a:chOff x="4982147" y="2338209"/>
              <a:chExt cx="216000" cy="2433432"/>
            </a:xfrm>
          </p:grpSpPr>
          <p:sp>
            <p:nvSpPr>
              <p:cNvPr id="234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4735547" y="2584810"/>
                <a:ext cx="7092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#18</a:t>
                </a:r>
              </a:p>
            </p:txBody>
          </p:sp>
          <p:cxnSp>
            <p:nvCxnSpPr>
              <p:cNvPr id="235" name="Düz Bağlayıcı 234"/>
              <p:cNvCxnSpPr/>
              <p:nvPr/>
            </p:nvCxnSpPr>
            <p:spPr>
              <a:xfrm>
                <a:off x="5192927" y="2338209"/>
                <a:ext cx="0" cy="709544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3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4735547" y="3446753"/>
                <a:ext cx="7092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#19</a:t>
                </a:r>
              </a:p>
            </p:txBody>
          </p:sp>
          <p:cxnSp>
            <p:nvCxnSpPr>
              <p:cNvPr id="244" name="Düz Bağlayıcı 243"/>
              <p:cNvCxnSpPr/>
              <p:nvPr/>
            </p:nvCxnSpPr>
            <p:spPr>
              <a:xfrm>
                <a:off x="5192927" y="3200153"/>
                <a:ext cx="0" cy="709544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5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4735547" y="4308697"/>
                <a:ext cx="7092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#20</a:t>
                </a:r>
              </a:p>
            </p:txBody>
          </p:sp>
          <p:cxnSp>
            <p:nvCxnSpPr>
              <p:cNvPr id="246" name="Düz Bağlayıcı 245"/>
              <p:cNvCxnSpPr/>
              <p:nvPr/>
            </p:nvCxnSpPr>
            <p:spPr>
              <a:xfrm>
                <a:off x="5192927" y="4062097"/>
                <a:ext cx="0" cy="709544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8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4715967" y="748928"/>
              <a:ext cx="552770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Bag-1L</a:t>
              </a:r>
            </a:p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Bag-1M</a:t>
              </a:r>
            </a:p>
            <a:p>
              <a:endParaRPr lang="tr-TR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75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Bag-1S</a:t>
              </a:r>
            </a:p>
            <a:p>
              <a:pPr>
                <a:lnSpc>
                  <a:spcPct val="20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sp>
          <p:nvSpPr>
            <p:cNvPr id="209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4715967" y="1618491"/>
              <a:ext cx="552770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Bag-1L</a:t>
              </a:r>
            </a:p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Bag-1M</a:t>
              </a:r>
            </a:p>
            <a:p>
              <a:endParaRPr lang="tr-TR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75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Bag-1S</a:t>
              </a:r>
            </a:p>
            <a:p>
              <a:pPr>
                <a:lnSpc>
                  <a:spcPct val="20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sp>
          <p:nvSpPr>
            <p:cNvPr id="210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4715967" y="2480659"/>
              <a:ext cx="552770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Bag-1L</a:t>
              </a:r>
            </a:p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Bag-1M</a:t>
              </a:r>
            </a:p>
            <a:p>
              <a:endParaRPr lang="tr-TR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75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Bag-1S</a:t>
              </a:r>
            </a:p>
            <a:p>
              <a:pPr>
                <a:lnSpc>
                  <a:spcPct val="20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sp>
          <p:nvSpPr>
            <p:cNvPr id="211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4715967" y="3342827"/>
              <a:ext cx="552770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Bag-1L</a:t>
              </a:r>
            </a:p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Bag-1M</a:t>
              </a:r>
            </a:p>
            <a:p>
              <a:endParaRPr lang="tr-TR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75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Bag-1S</a:t>
              </a:r>
            </a:p>
            <a:p>
              <a:pPr>
                <a:lnSpc>
                  <a:spcPct val="20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sp>
          <p:nvSpPr>
            <p:cNvPr id="212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4715967" y="4204995"/>
              <a:ext cx="552770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Bag-1L</a:t>
              </a:r>
            </a:p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Bag-1M</a:t>
              </a:r>
            </a:p>
            <a:p>
              <a:endParaRPr lang="tr-TR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75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Bag-1S</a:t>
              </a:r>
            </a:p>
            <a:p>
              <a:pPr>
                <a:lnSpc>
                  <a:spcPct val="20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sp>
          <p:nvSpPr>
            <p:cNvPr id="213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4715967" y="5065555"/>
              <a:ext cx="552770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Bag-1L</a:t>
              </a:r>
            </a:p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Bag-1M</a:t>
              </a:r>
            </a:p>
            <a:p>
              <a:endParaRPr lang="tr-TR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75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Bag-1S</a:t>
              </a:r>
            </a:p>
            <a:p>
              <a:pPr>
                <a:lnSpc>
                  <a:spcPct val="20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sp>
          <p:nvSpPr>
            <p:cNvPr id="214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4715967" y="5930979"/>
              <a:ext cx="552770" cy="776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Bag-1L</a:t>
              </a:r>
            </a:p>
            <a:p>
              <a:pPr>
                <a:lnSpc>
                  <a:spcPct val="8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Bag-1M</a:t>
              </a:r>
            </a:p>
            <a:p>
              <a:endParaRPr lang="tr-TR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75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Bag-1S</a:t>
              </a:r>
            </a:p>
            <a:p>
              <a:pPr>
                <a:lnSpc>
                  <a:spcPct val="20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pic>
          <p:nvPicPr>
            <p:cNvPr id="215" name="Resim 9">
              <a:extLst>
                <a:ext uri="{FF2B5EF4-FFF2-40B4-BE49-F238E27FC236}">
                  <a16:creationId xmlns:a16="http://schemas.microsoft.com/office/drawing/2014/main" xmlns="" id="{961BE3CF-97D1-8B42-9CBF-035E59393574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35"/>
            <a:srcRect l="27474" t="33202" r="54297" b="43306"/>
            <a:stretch/>
          </p:blipFill>
          <p:spPr>
            <a:xfrm flipH="1">
              <a:off x="4019923" y="752454"/>
              <a:ext cx="720000" cy="50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16" name="Resim 42">
              <a:extLst>
                <a:ext uri="{FF2B5EF4-FFF2-40B4-BE49-F238E27FC236}">
                  <a16:creationId xmlns:a16="http://schemas.microsoft.com/office/drawing/2014/main" xmlns="" id="{6ED0B9EE-E24B-9E49-9823-B3574D4BA21E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35"/>
            <a:srcRect l="11276" t="33386" r="71465" b="43155"/>
            <a:stretch/>
          </p:blipFill>
          <p:spPr>
            <a:xfrm flipH="1">
              <a:off x="4019923" y="1614622"/>
              <a:ext cx="720000" cy="50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22" name="Resim 43">
              <a:extLst>
                <a:ext uri="{FF2B5EF4-FFF2-40B4-BE49-F238E27FC236}">
                  <a16:creationId xmlns:a16="http://schemas.microsoft.com/office/drawing/2014/main" xmlns="" id="{AD0552F4-641B-C74E-8C30-A624AAD1C351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26"/>
            <a:srcRect l="29597" t="35428" r="53236" b="40508"/>
            <a:stretch/>
          </p:blipFill>
          <p:spPr>
            <a:xfrm flipH="1">
              <a:off x="4019923" y="2476790"/>
              <a:ext cx="720000" cy="50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23" name="Resim 1">
              <a:extLst>
                <a:ext uri="{FF2B5EF4-FFF2-40B4-BE49-F238E27FC236}">
                  <a16:creationId xmlns:a16="http://schemas.microsoft.com/office/drawing/2014/main" xmlns="" id="{B7F62449-3133-D445-AD15-8F9DA6332BB8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36"/>
            <a:srcRect l="27827" t="14509" r="55360" b="77155"/>
            <a:stretch/>
          </p:blipFill>
          <p:spPr>
            <a:xfrm flipH="1">
              <a:off x="4019923" y="1317998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24" name="Resim 41">
              <a:extLst>
                <a:ext uri="{FF2B5EF4-FFF2-40B4-BE49-F238E27FC236}">
                  <a16:creationId xmlns:a16="http://schemas.microsoft.com/office/drawing/2014/main" xmlns="" id="{74BFF123-3694-D746-8693-E9627E67257B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36"/>
            <a:srcRect l="9850" t="14509" r="72123" b="77480"/>
            <a:stretch/>
          </p:blipFill>
          <p:spPr>
            <a:xfrm flipH="1">
              <a:off x="4019923" y="2180166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25" name="Resim 224">
              <a:extLst>
                <a:ext uri="{FF2B5EF4-FFF2-40B4-BE49-F238E27FC236}">
                  <a16:creationId xmlns:a16="http://schemas.microsoft.com/office/drawing/2014/main" xmlns="" id="{320232EA-69E5-DC41-ABC9-BA1ECA8E48EF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26"/>
            <a:srcRect l="30281" t="15347" r="53236" b="75550"/>
            <a:stretch/>
          </p:blipFill>
          <p:spPr>
            <a:xfrm flipH="1">
              <a:off x="4019923" y="3042334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26" name="Resim 13">
              <a:extLst>
                <a:ext uri="{FF2B5EF4-FFF2-40B4-BE49-F238E27FC236}">
                  <a16:creationId xmlns:a16="http://schemas.microsoft.com/office/drawing/2014/main" xmlns="" id="{FC2BBFB7-640F-1B4C-8DE8-2A5431013AA4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37"/>
            <a:srcRect l="32428" t="19921" r="50581" b="72593"/>
            <a:stretch/>
          </p:blipFill>
          <p:spPr>
            <a:xfrm flipH="1">
              <a:off x="4019923" y="5627230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27" name="Resim 14">
              <a:extLst>
                <a:ext uri="{FF2B5EF4-FFF2-40B4-BE49-F238E27FC236}">
                  <a16:creationId xmlns:a16="http://schemas.microsoft.com/office/drawing/2014/main" xmlns="" id="{E302F8E6-0EBC-6A4B-A960-E6B6A9FD0835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38"/>
            <a:srcRect l="32075" t="37299" r="51289" b="39975"/>
            <a:stretch/>
          </p:blipFill>
          <p:spPr>
            <a:xfrm flipH="1">
              <a:off x="4019923" y="5061686"/>
              <a:ext cx="720000" cy="50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28" name="Resim 227"/>
            <p:cNvPicPr preferRelativeResize="0">
              <a:picLocks/>
            </p:cNvPicPr>
            <p:nvPr/>
          </p:nvPicPr>
          <p:blipFill>
            <a:blip r:embed="rId39"/>
            <a:stretch>
              <a:fillRect/>
            </a:stretch>
          </p:blipFill>
          <p:spPr>
            <a:xfrm>
              <a:off x="4019923" y="3338958"/>
              <a:ext cx="720000" cy="50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29" name="Resim 228"/>
            <p:cNvPicPr preferRelativeResize="0">
              <a:picLocks/>
            </p:cNvPicPr>
            <p:nvPr/>
          </p:nvPicPr>
          <p:blipFill>
            <a:blip r:embed="rId40"/>
            <a:stretch>
              <a:fillRect/>
            </a:stretch>
          </p:blipFill>
          <p:spPr>
            <a:xfrm>
              <a:off x="4019923" y="3904502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30" name="Resim 229"/>
            <p:cNvPicPr preferRelativeResize="0">
              <a:picLocks/>
            </p:cNvPicPr>
            <p:nvPr/>
          </p:nvPicPr>
          <p:blipFill>
            <a:blip r:embed="rId41"/>
            <a:stretch>
              <a:fillRect/>
            </a:stretch>
          </p:blipFill>
          <p:spPr>
            <a:xfrm>
              <a:off x="4019923" y="4201126"/>
              <a:ext cx="720000" cy="50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31" name="Resim 230"/>
            <p:cNvPicPr preferRelativeResize="0">
              <a:picLocks/>
            </p:cNvPicPr>
            <p:nvPr/>
          </p:nvPicPr>
          <p:blipFill>
            <a:blip r:embed="rId42"/>
            <a:stretch>
              <a:fillRect/>
            </a:stretch>
          </p:blipFill>
          <p:spPr>
            <a:xfrm>
              <a:off x="4019923" y="4766670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32" name="Resim 231"/>
            <p:cNvPicPr preferRelativeResize="0">
              <a:picLocks/>
            </p:cNvPicPr>
            <p:nvPr/>
          </p:nvPicPr>
          <p:blipFill>
            <a:blip r:embed="rId43"/>
            <a:stretch>
              <a:fillRect/>
            </a:stretch>
          </p:blipFill>
          <p:spPr>
            <a:xfrm>
              <a:off x="4019923" y="5927110"/>
              <a:ext cx="720000" cy="50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33" name="Resim 232"/>
            <p:cNvPicPr preferRelativeResize="0">
              <a:picLocks/>
            </p:cNvPicPr>
            <p:nvPr/>
          </p:nvPicPr>
          <p:blipFill>
            <a:blip r:embed="rId44"/>
            <a:stretch>
              <a:fillRect/>
            </a:stretch>
          </p:blipFill>
          <p:spPr>
            <a:xfrm>
              <a:off x="4019923" y="6492654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</p:grpSp>
      <p:sp>
        <p:nvSpPr>
          <p:cNvPr id="202" name="Dikdörtgen 3">
            <a:extLst>
              <a:ext uri="{FF2B5EF4-FFF2-40B4-BE49-F238E27FC236}">
                <a16:creationId xmlns:a16="http://schemas.microsoft.com/office/drawing/2014/main" xmlns="" id="{758C19E8-236C-AA4F-812F-91F7765563DC}"/>
              </a:ext>
            </a:extLst>
          </p:cNvPr>
          <p:cNvSpPr/>
          <p:nvPr/>
        </p:nvSpPr>
        <p:spPr>
          <a:xfrm>
            <a:off x="0" y="0"/>
            <a:ext cx="1458554" cy="4201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Figure </a:t>
            </a:r>
            <a:r>
              <a:rPr lang="en-PH" sz="12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</a:t>
            </a:r>
            <a:r>
              <a:rPr lang="tr-TR" sz="12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r>
              <a:rPr lang="tr-TR" sz="12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sz="120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181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/>
          <p:cNvGrpSpPr/>
          <p:nvPr/>
        </p:nvGrpSpPr>
        <p:grpSpPr>
          <a:xfrm>
            <a:off x="202191" y="590480"/>
            <a:ext cx="2340109" cy="2592000"/>
            <a:chOff x="838199" y="1650215"/>
            <a:chExt cx="2520001" cy="2700000"/>
          </a:xfrm>
        </p:grpSpPr>
        <p:sp>
          <p:nvSpPr>
            <p:cNvPr id="159" name="Dikdörtgen 7"/>
            <p:cNvSpPr/>
            <p:nvPr/>
          </p:nvSpPr>
          <p:spPr>
            <a:xfrm>
              <a:off x="838200" y="3000215"/>
              <a:ext cx="2520000" cy="135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Dikdörtgen 34"/>
            <p:cNvSpPr/>
            <p:nvPr/>
          </p:nvSpPr>
          <p:spPr>
            <a:xfrm>
              <a:off x="838200" y="1650216"/>
              <a:ext cx="144000" cy="144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" tIns="18000" rIns="18000" bIns="18000" rtlCol="0" anchor="ctr"/>
            <a:lstStyle/>
            <a:p>
              <a:pPr algn="ctr"/>
              <a:r>
                <a:rPr lang="tr-TR" sz="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en-US" sz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3" name="Dikdörtgen 7"/>
            <p:cNvSpPr/>
            <p:nvPr/>
          </p:nvSpPr>
          <p:spPr>
            <a:xfrm>
              <a:off x="838199" y="1650215"/>
              <a:ext cx="2520000" cy="270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Dikdörtgen 34"/>
            <p:cNvSpPr/>
            <p:nvPr/>
          </p:nvSpPr>
          <p:spPr>
            <a:xfrm>
              <a:off x="838200" y="3000215"/>
              <a:ext cx="144000" cy="144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" tIns="18000" rIns="18000" bIns="18000" rtlCol="0" anchor="ctr"/>
            <a:lstStyle/>
            <a:p>
              <a:pPr algn="ctr"/>
              <a:r>
                <a:rPr lang="tr-TR" sz="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en-US" sz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up 2"/>
          <p:cNvGrpSpPr/>
          <p:nvPr/>
        </p:nvGrpSpPr>
        <p:grpSpPr>
          <a:xfrm>
            <a:off x="270771" y="650569"/>
            <a:ext cx="2109014" cy="1175823"/>
            <a:chOff x="4403952" y="3230080"/>
            <a:chExt cx="2109014" cy="1175823"/>
          </a:xfrm>
        </p:grpSpPr>
        <p:pic>
          <p:nvPicPr>
            <p:cNvPr id="42" name="Picture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97" t="5547" r="27486" b="5090"/>
            <a:stretch/>
          </p:blipFill>
          <p:spPr>
            <a:xfrm>
              <a:off x="4554027" y="3439123"/>
              <a:ext cx="1958939" cy="932254"/>
            </a:xfrm>
            <a:prstGeom prst="rect">
              <a:avLst/>
            </a:prstGeom>
          </p:spPr>
        </p:pic>
        <p:sp>
          <p:nvSpPr>
            <p:cNvPr id="43" name="Text Box 20"/>
            <p:cNvSpPr txBox="1"/>
            <p:nvPr/>
          </p:nvSpPr>
          <p:spPr>
            <a:xfrm rot="16200000">
              <a:off x="4071670" y="3710695"/>
              <a:ext cx="898564" cy="23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xmlns=""/>
              </a:ext>
            </a:extLst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tr-TR" sz="500" dirty="0" err="1">
                  <a:effectLst/>
                  <a:latin typeface="Arial" charset="0"/>
                  <a:ea typeface="Arial" charset="0"/>
                  <a:cs typeface="Arial" charset="0"/>
                </a:rPr>
                <a:t>Relative</a:t>
              </a:r>
              <a:r>
                <a:rPr lang="tr-TR" sz="500" dirty="0">
                  <a:effectLst/>
                  <a:latin typeface="Arial" charset="0"/>
                  <a:ea typeface="Arial" charset="0"/>
                  <a:cs typeface="Arial" charset="0"/>
                </a:rPr>
                <a:t> Cell </a:t>
              </a:r>
              <a:r>
                <a:rPr lang="tr-TR" sz="500" dirty="0" err="1">
                  <a:effectLst/>
                  <a:latin typeface="Arial" charset="0"/>
                  <a:ea typeface="Arial" charset="0"/>
                  <a:cs typeface="Arial" charset="0"/>
                </a:rPr>
                <a:t>Viability</a:t>
              </a:r>
              <a:r>
                <a:rPr lang="tr-TR" sz="500" dirty="0">
                  <a:effectLst/>
                  <a:latin typeface="Arial" charset="0"/>
                  <a:ea typeface="Arial" charset="0"/>
                  <a:cs typeface="Arial" charset="0"/>
                </a:rPr>
                <a:t> (%)</a:t>
              </a:r>
              <a:endParaRPr lang="en-GB" sz="500" dirty="0">
                <a:effectLst/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44" name="Metin kutusu 1"/>
            <p:cNvSpPr txBox="1"/>
            <p:nvPr/>
          </p:nvSpPr>
          <p:spPr bwMode="auto">
            <a:xfrm>
              <a:off x="5802655" y="4225903"/>
              <a:ext cx="684000" cy="180000"/>
            </a:xfrm>
            <a:prstGeom prst="rect">
              <a:avLst/>
            </a:prstGeom>
            <a:noFill/>
          </p:spPr>
          <p:txBody>
            <a:bodyPr lIns="0" tIns="0" rIns="0" bIns="0"/>
            <a:lstStyle/>
            <a:p>
              <a:pPr algn="r">
                <a:lnSpc>
                  <a:spcPct val="225000"/>
                </a:lnSpc>
                <a:defRPr/>
              </a:pPr>
              <a:r>
                <a:rPr lang="tr-TR" sz="5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(</a:t>
              </a:r>
              <a:r>
                <a:rPr lang="tr-TR" sz="500" dirty="0" err="1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hours</a:t>
              </a:r>
              <a:r>
                <a:rPr lang="tr-TR" sz="5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)</a:t>
              </a:r>
            </a:p>
          </p:txBody>
        </p:sp>
        <p:grpSp>
          <p:nvGrpSpPr>
            <p:cNvPr id="50" name="Grup 49"/>
            <p:cNvGrpSpPr/>
            <p:nvPr/>
          </p:nvGrpSpPr>
          <p:grpSpPr>
            <a:xfrm>
              <a:off x="4912464" y="3230080"/>
              <a:ext cx="1406895" cy="259163"/>
              <a:chOff x="1102464" y="1516178"/>
              <a:chExt cx="1406895" cy="259163"/>
            </a:xfrm>
          </p:grpSpPr>
          <p:grpSp>
            <p:nvGrpSpPr>
              <p:cNvPr id="51" name="Grup 50"/>
              <p:cNvGrpSpPr/>
              <p:nvPr/>
            </p:nvGrpSpPr>
            <p:grpSpPr>
              <a:xfrm>
                <a:off x="1533374" y="1595341"/>
                <a:ext cx="684000" cy="180000"/>
                <a:chOff x="1914114" y="3656101"/>
                <a:chExt cx="684000" cy="180000"/>
              </a:xfrm>
            </p:grpSpPr>
            <p:sp>
              <p:nvSpPr>
                <p:cNvPr id="61" name="Metin kutusu 1"/>
                <p:cNvSpPr txBox="1"/>
                <p:nvPr/>
              </p:nvSpPr>
              <p:spPr bwMode="auto">
                <a:xfrm>
                  <a:off x="1914114" y="3656101"/>
                  <a:ext cx="317647" cy="18000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/>
                <a:lstStyle/>
                <a:p>
                  <a:pPr>
                    <a:lnSpc>
                      <a:spcPct val="225000"/>
                    </a:lnSpc>
                    <a:defRPr/>
                  </a:pPr>
                  <a:r>
                    <a:rPr lang="tr-TR" sz="500" dirty="0">
                      <a:solidFill>
                        <a:srgbClr val="000000"/>
                      </a:solidFill>
                      <a:latin typeface="Arial" charset="0"/>
                      <a:ea typeface="Arial" charset="0"/>
                      <a:cs typeface="Arial" charset="0"/>
                    </a:rPr>
                    <a:t>siBag-1</a:t>
                  </a:r>
                </a:p>
              </p:txBody>
            </p:sp>
            <p:sp>
              <p:nvSpPr>
                <p:cNvPr id="62" name="Metin kutusu 1"/>
                <p:cNvSpPr txBox="1"/>
                <p:nvPr/>
              </p:nvSpPr>
              <p:spPr bwMode="auto">
                <a:xfrm>
                  <a:off x="2303810" y="3656101"/>
                  <a:ext cx="294304" cy="18000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/>
                <a:lstStyle/>
                <a:p>
                  <a:pPr>
                    <a:lnSpc>
                      <a:spcPct val="225000"/>
                    </a:lnSpc>
                    <a:defRPr/>
                  </a:pPr>
                  <a:r>
                    <a:rPr lang="tr-TR" sz="500" dirty="0" err="1">
                      <a:solidFill>
                        <a:srgbClr val="000000"/>
                      </a:solidFill>
                      <a:latin typeface="Arial" charset="0"/>
                      <a:ea typeface="Arial" charset="0"/>
                      <a:cs typeface="Arial" charset="0"/>
                    </a:rPr>
                    <a:t>ns-siRNA</a:t>
                  </a:r>
                  <a:endParaRPr lang="tr-TR" sz="500" dirty="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</p:grpSp>
          <p:pic>
            <p:nvPicPr>
              <p:cNvPr id="52" name="Picture 6"/>
              <p:cNvPicPr preferRelativeResize="0">
                <a:picLocks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8637" t="47556" r="18111" b="49661"/>
              <a:stretch/>
            </p:blipFill>
            <p:spPr>
              <a:xfrm>
                <a:off x="1821469" y="1700732"/>
                <a:ext cx="82800" cy="28800"/>
              </a:xfrm>
              <a:prstGeom prst="rect">
                <a:avLst/>
              </a:prstGeom>
            </p:spPr>
          </p:pic>
          <p:grpSp>
            <p:nvGrpSpPr>
              <p:cNvPr id="53" name="Grup 52"/>
              <p:cNvGrpSpPr/>
              <p:nvPr/>
            </p:nvGrpSpPr>
            <p:grpSpPr>
              <a:xfrm>
                <a:off x="1102464" y="1516178"/>
                <a:ext cx="1406895" cy="180000"/>
                <a:chOff x="1402509" y="3521371"/>
                <a:chExt cx="1406895" cy="180000"/>
              </a:xfrm>
            </p:grpSpPr>
            <p:pic>
              <p:nvPicPr>
                <p:cNvPr id="57" name="Picture 3"/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7245" t="3736" r="17134" b="89469"/>
                <a:stretch/>
              </p:blipFill>
              <p:spPr>
                <a:xfrm>
                  <a:off x="1402509" y="3592709"/>
                  <a:ext cx="149216" cy="83934"/>
                </a:xfrm>
                <a:prstGeom prst="rect">
                  <a:avLst/>
                </a:prstGeom>
              </p:spPr>
            </p:pic>
            <p:sp>
              <p:nvSpPr>
                <p:cNvPr id="58" name="Metin kutusu 1"/>
                <p:cNvSpPr txBox="1"/>
                <p:nvPr/>
              </p:nvSpPr>
              <p:spPr bwMode="auto">
                <a:xfrm>
                  <a:off x="1539643" y="3521371"/>
                  <a:ext cx="448454" cy="180000"/>
                </a:xfrm>
                <a:prstGeom prst="rect">
                  <a:avLst/>
                </a:prstGeom>
                <a:noFill/>
              </p:spPr>
              <p:txBody>
                <a:bodyPr lIns="0" tIns="0" rIns="0" bIns="0"/>
                <a:lstStyle/>
                <a:p>
                  <a:pPr>
                    <a:lnSpc>
                      <a:spcPct val="225000"/>
                    </a:lnSpc>
                    <a:defRPr/>
                  </a:pPr>
                  <a:r>
                    <a:rPr lang="tr-TR" sz="500" dirty="0">
                      <a:solidFill>
                        <a:srgbClr val="000000"/>
                      </a:solidFill>
                      <a:latin typeface="Arial" charset="0"/>
                      <a:ea typeface="Arial" charset="0"/>
                      <a:cs typeface="Arial" charset="0"/>
                    </a:rPr>
                    <a:t>Untransfected</a:t>
                  </a:r>
                </a:p>
              </p:txBody>
            </p:sp>
            <p:sp>
              <p:nvSpPr>
                <p:cNvPr id="59" name="Metin kutusu 1"/>
                <p:cNvSpPr txBox="1"/>
                <p:nvPr/>
              </p:nvSpPr>
              <p:spPr bwMode="auto">
                <a:xfrm>
                  <a:off x="2116853" y="3521371"/>
                  <a:ext cx="363335" cy="180000"/>
                </a:xfrm>
                <a:prstGeom prst="rect">
                  <a:avLst/>
                </a:prstGeom>
                <a:noFill/>
              </p:spPr>
              <p:txBody>
                <a:bodyPr lIns="0" tIns="0" rIns="0" bIns="0"/>
                <a:lstStyle/>
                <a:p>
                  <a:pPr>
                    <a:lnSpc>
                      <a:spcPct val="225000"/>
                    </a:lnSpc>
                    <a:defRPr/>
                  </a:pPr>
                  <a:r>
                    <a:rPr lang="tr-TR" sz="500" dirty="0">
                      <a:solidFill>
                        <a:srgbClr val="000000"/>
                      </a:solidFill>
                      <a:latin typeface="Arial" charset="0"/>
                      <a:ea typeface="Arial" charset="0"/>
                      <a:cs typeface="Arial" charset="0"/>
                    </a:rPr>
                    <a:t>Bag-1:TAP</a:t>
                  </a:r>
                </a:p>
              </p:txBody>
            </p:sp>
            <p:sp>
              <p:nvSpPr>
                <p:cNvPr id="60" name="Metin kutusu 1"/>
                <p:cNvSpPr txBox="1"/>
                <p:nvPr/>
              </p:nvSpPr>
              <p:spPr bwMode="auto">
                <a:xfrm>
                  <a:off x="2610774" y="3521371"/>
                  <a:ext cx="198630" cy="180000"/>
                </a:xfrm>
                <a:prstGeom prst="rect">
                  <a:avLst/>
                </a:prstGeom>
                <a:noFill/>
              </p:spPr>
              <p:txBody>
                <a:bodyPr lIns="0" tIns="0" rIns="0" bIns="0"/>
                <a:lstStyle/>
                <a:p>
                  <a:pPr>
                    <a:lnSpc>
                      <a:spcPct val="225000"/>
                    </a:lnSpc>
                    <a:defRPr/>
                  </a:pPr>
                  <a:r>
                    <a:rPr lang="tr-TR" sz="500" dirty="0">
                      <a:solidFill>
                        <a:srgbClr val="000000"/>
                      </a:solidFill>
                      <a:latin typeface="Arial" charset="0"/>
                      <a:ea typeface="Arial" charset="0"/>
                      <a:cs typeface="Arial" charset="0"/>
                    </a:rPr>
                    <a:t>Mock</a:t>
                  </a:r>
                </a:p>
              </p:txBody>
            </p:sp>
          </p:grpSp>
          <p:pic>
            <p:nvPicPr>
              <p:cNvPr id="54" name="Picture 6"/>
              <p:cNvPicPr preferRelativeResize="0">
                <a:picLocks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8637" t="21384" r="18111" b="75621"/>
              <a:stretch/>
            </p:blipFill>
            <p:spPr>
              <a:xfrm>
                <a:off x="1711555" y="1610826"/>
                <a:ext cx="82800" cy="28800"/>
              </a:xfrm>
              <a:prstGeom prst="rect">
                <a:avLst/>
              </a:prstGeom>
            </p:spPr>
          </p:pic>
          <p:pic>
            <p:nvPicPr>
              <p:cNvPr id="55" name="Picture 6"/>
              <p:cNvPicPr preferRelativeResize="0">
                <a:picLocks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8637" t="29978" r="18111" b="66897"/>
              <a:stretch/>
            </p:blipFill>
            <p:spPr>
              <a:xfrm>
                <a:off x="2206623" y="1610826"/>
                <a:ext cx="82800" cy="28800"/>
              </a:xfrm>
              <a:prstGeom prst="rect">
                <a:avLst/>
              </a:prstGeom>
            </p:spPr>
          </p:pic>
          <p:pic>
            <p:nvPicPr>
              <p:cNvPr id="56" name="Picture 6"/>
              <p:cNvPicPr preferRelativeResize="0">
                <a:picLocks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8637" t="38702" r="18111" b="58173"/>
              <a:stretch/>
            </p:blipFill>
            <p:spPr>
              <a:xfrm>
                <a:off x="1430355" y="1700732"/>
                <a:ext cx="82800" cy="28800"/>
              </a:xfrm>
              <a:prstGeom prst="rect">
                <a:avLst/>
              </a:prstGeom>
            </p:spPr>
          </p:pic>
        </p:grpSp>
      </p:grpSp>
      <p:grpSp>
        <p:nvGrpSpPr>
          <p:cNvPr id="5" name="Grup 4"/>
          <p:cNvGrpSpPr/>
          <p:nvPr/>
        </p:nvGrpSpPr>
        <p:grpSpPr>
          <a:xfrm>
            <a:off x="270771" y="1946569"/>
            <a:ext cx="2159995" cy="1176205"/>
            <a:chOff x="4403951" y="4553883"/>
            <a:chExt cx="2159995" cy="1176205"/>
          </a:xfrm>
        </p:grpSpPr>
        <p:pic>
          <p:nvPicPr>
            <p:cNvPr id="45" name="Picture 7"/>
            <p:cNvPicPr preferRelativeResize="0">
              <a:picLocks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67" r="27770" b="12171"/>
            <a:stretch/>
          </p:blipFill>
          <p:spPr>
            <a:xfrm>
              <a:off x="4698999" y="4698761"/>
              <a:ext cx="1864947" cy="920391"/>
            </a:xfrm>
            <a:prstGeom prst="rect">
              <a:avLst/>
            </a:prstGeom>
          </p:spPr>
        </p:pic>
        <p:sp>
          <p:nvSpPr>
            <p:cNvPr id="46" name="Text Box 20"/>
            <p:cNvSpPr txBox="1"/>
            <p:nvPr/>
          </p:nvSpPr>
          <p:spPr>
            <a:xfrm rot="16200000">
              <a:off x="4071669" y="5034880"/>
              <a:ext cx="898564" cy="23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xmlns=""/>
              </a:ext>
            </a:extLst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tr-TR" sz="500" dirty="0" err="1">
                  <a:effectLst/>
                  <a:latin typeface="Arial" charset="0"/>
                  <a:ea typeface="Arial" charset="0"/>
                  <a:cs typeface="Arial" charset="0"/>
                </a:rPr>
                <a:t>Apoptotic</a:t>
              </a:r>
              <a:r>
                <a:rPr lang="tr-TR" sz="500" dirty="0">
                  <a:effectLst/>
                  <a:latin typeface="Arial" charset="0"/>
                  <a:ea typeface="Arial" charset="0"/>
                  <a:cs typeface="Arial" charset="0"/>
                </a:rPr>
                <a:t> Cell </a:t>
              </a:r>
              <a:r>
                <a:rPr lang="tr-TR" sz="500" dirty="0" err="1">
                  <a:effectLst/>
                  <a:latin typeface="Arial" charset="0"/>
                  <a:ea typeface="Arial" charset="0"/>
                  <a:cs typeface="Arial" charset="0"/>
                </a:rPr>
                <a:t>Death</a:t>
              </a:r>
              <a:r>
                <a:rPr lang="tr-TR" sz="500" dirty="0">
                  <a:effectLst/>
                  <a:latin typeface="Arial" charset="0"/>
                  <a:ea typeface="Arial" charset="0"/>
                  <a:cs typeface="Arial" charset="0"/>
                </a:rPr>
                <a:t>  (</a:t>
              </a:r>
              <a:r>
                <a:rPr lang="tr-TR" sz="500" dirty="0" err="1">
                  <a:effectLst/>
                  <a:latin typeface="Arial" charset="0"/>
                  <a:ea typeface="Arial" charset="0"/>
                  <a:cs typeface="Arial" charset="0"/>
                </a:rPr>
                <a:t>Fold</a:t>
              </a:r>
              <a:r>
                <a:rPr lang="tr-TR" sz="500" dirty="0">
                  <a:effectLst/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tr-TR" sz="500" dirty="0" err="1">
                  <a:effectLst/>
                  <a:latin typeface="Arial" charset="0"/>
                  <a:ea typeface="Arial" charset="0"/>
                  <a:cs typeface="Arial" charset="0"/>
                </a:rPr>
                <a:t>Change</a:t>
              </a:r>
              <a:r>
                <a:rPr lang="tr-TR" sz="500" dirty="0">
                  <a:effectLst/>
                  <a:latin typeface="Arial" charset="0"/>
                  <a:ea typeface="Arial" charset="0"/>
                  <a:cs typeface="Arial" charset="0"/>
                </a:rPr>
                <a:t>)</a:t>
              </a:r>
              <a:endParaRPr lang="en-GB" sz="500" dirty="0">
                <a:effectLst/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47" name="Metin kutusu 1"/>
            <p:cNvSpPr txBox="1"/>
            <p:nvPr/>
          </p:nvSpPr>
          <p:spPr bwMode="auto">
            <a:xfrm>
              <a:off x="5806875" y="5550088"/>
              <a:ext cx="684000" cy="180000"/>
            </a:xfrm>
            <a:prstGeom prst="rect">
              <a:avLst/>
            </a:prstGeom>
            <a:noFill/>
          </p:spPr>
          <p:txBody>
            <a:bodyPr lIns="0" tIns="0" rIns="0" bIns="0"/>
            <a:lstStyle/>
            <a:p>
              <a:pPr algn="r">
                <a:lnSpc>
                  <a:spcPct val="225000"/>
                </a:lnSpc>
                <a:defRPr/>
              </a:pPr>
              <a:r>
                <a:rPr lang="tr-TR" sz="5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(</a:t>
              </a:r>
              <a:r>
                <a:rPr lang="tr-TR" sz="500" dirty="0" err="1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hours</a:t>
              </a:r>
              <a:r>
                <a:rPr lang="tr-TR" sz="5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)</a:t>
              </a:r>
            </a:p>
          </p:txBody>
        </p:sp>
        <p:pic>
          <p:nvPicPr>
            <p:cNvPr id="48" name="Picture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97" t="85796" r="27486" b="5090"/>
            <a:stretch/>
          </p:blipFill>
          <p:spPr>
            <a:xfrm>
              <a:off x="4556369" y="5600101"/>
              <a:ext cx="1958939" cy="95079"/>
            </a:xfrm>
            <a:prstGeom prst="rect">
              <a:avLst/>
            </a:prstGeom>
          </p:spPr>
        </p:pic>
        <p:sp>
          <p:nvSpPr>
            <p:cNvPr id="49" name="Metin kutusu 1"/>
            <p:cNvSpPr txBox="1"/>
            <p:nvPr/>
          </p:nvSpPr>
          <p:spPr bwMode="auto">
            <a:xfrm>
              <a:off x="4638675" y="5088287"/>
              <a:ext cx="64568" cy="169916"/>
            </a:xfrm>
            <a:prstGeom prst="rect">
              <a:avLst/>
            </a:prstGeom>
            <a:noFill/>
          </p:spPr>
          <p:txBody>
            <a:bodyPr wrap="square" lIns="0" tIns="0" rIns="0" bIns="0" anchor="ctr"/>
            <a:lstStyle/>
            <a:p>
              <a:pPr algn="r">
                <a:lnSpc>
                  <a:spcPct val="215000"/>
                </a:lnSpc>
                <a:defRPr/>
              </a:pPr>
              <a:r>
                <a:rPr lang="tr-TR" sz="400" b="1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6</a:t>
              </a:r>
            </a:p>
            <a:p>
              <a:pPr algn="r">
                <a:lnSpc>
                  <a:spcPct val="215000"/>
                </a:lnSpc>
                <a:defRPr/>
              </a:pPr>
              <a:endParaRPr lang="tr-TR" sz="4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endParaRPr>
            </a:p>
            <a:p>
              <a:pPr algn="r">
                <a:lnSpc>
                  <a:spcPct val="215000"/>
                </a:lnSpc>
                <a:defRPr/>
              </a:pPr>
              <a:r>
                <a:rPr lang="tr-TR" sz="400" b="1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4</a:t>
              </a:r>
            </a:p>
            <a:p>
              <a:pPr algn="r">
                <a:lnSpc>
                  <a:spcPct val="215000"/>
                </a:lnSpc>
                <a:defRPr/>
              </a:pPr>
              <a:endParaRPr lang="tr-TR" sz="4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endParaRPr>
            </a:p>
            <a:p>
              <a:pPr algn="r">
                <a:lnSpc>
                  <a:spcPct val="215000"/>
                </a:lnSpc>
                <a:defRPr/>
              </a:pPr>
              <a:r>
                <a:rPr lang="tr-TR" sz="400" b="1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2</a:t>
              </a:r>
            </a:p>
            <a:p>
              <a:pPr algn="r">
                <a:lnSpc>
                  <a:spcPct val="215000"/>
                </a:lnSpc>
                <a:defRPr/>
              </a:pPr>
              <a:endParaRPr lang="tr-TR" sz="4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endParaRPr>
            </a:p>
            <a:p>
              <a:pPr algn="r">
                <a:lnSpc>
                  <a:spcPct val="215000"/>
                </a:lnSpc>
                <a:defRPr/>
              </a:pPr>
              <a:r>
                <a:rPr lang="tr-TR" sz="400" b="1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0</a:t>
              </a:r>
            </a:p>
          </p:txBody>
        </p:sp>
        <p:grpSp>
          <p:nvGrpSpPr>
            <p:cNvPr id="63" name="Grup 62"/>
            <p:cNvGrpSpPr/>
            <p:nvPr/>
          </p:nvGrpSpPr>
          <p:grpSpPr>
            <a:xfrm>
              <a:off x="4917227" y="4553883"/>
              <a:ext cx="1406895" cy="259163"/>
              <a:chOff x="1102464" y="1516178"/>
              <a:chExt cx="1406895" cy="259163"/>
            </a:xfrm>
          </p:grpSpPr>
          <p:grpSp>
            <p:nvGrpSpPr>
              <p:cNvPr id="64" name="Grup 63"/>
              <p:cNvGrpSpPr/>
              <p:nvPr/>
            </p:nvGrpSpPr>
            <p:grpSpPr>
              <a:xfrm>
                <a:off x="1533374" y="1595341"/>
                <a:ext cx="684000" cy="180000"/>
                <a:chOff x="1914114" y="3656101"/>
                <a:chExt cx="684000" cy="180000"/>
              </a:xfrm>
            </p:grpSpPr>
            <p:sp>
              <p:nvSpPr>
                <p:cNvPr id="74" name="Metin kutusu 1"/>
                <p:cNvSpPr txBox="1"/>
                <p:nvPr/>
              </p:nvSpPr>
              <p:spPr bwMode="auto">
                <a:xfrm>
                  <a:off x="1914114" y="3656101"/>
                  <a:ext cx="317647" cy="18000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/>
                <a:lstStyle/>
                <a:p>
                  <a:pPr>
                    <a:lnSpc>
                      <a:spcPct val="225000"/>
                    </a:lnSpc>
                    <a:defRPr/>
                  </a:pPr>
                  <a:r>
                    <a:rPr lang="tr-TR" sz="500" dirty="0">
                      <a:solidFill>
                        <a:srgbClr val="000000"/>
                      </a:solidFill>
                      <a:latin typeface="Arial" charset="0"/>
                      <a:ea typeface="Arial" charset="0"/>
                      <a:cs typeface="Arial" charset="0"/>
                    </a:rPr>
                    <a:t>siBag-1</a:t>
                  </a:r>
                </a:p>
              </p:txBody>
            </p:sp>
            <p:sp>
              <p:nvSpPr>
                <p:cNvPr id="75" name="Metin kutusu 1"/>
                <p:cNvSpPr txBox="1"/>
                <p:nvPr/>
              </p:nvSpPr>
              <p:spPr bwMode="auto">
                <a:xfrm>
                  <a:off x="2303810" y="3656101"/>
                  <a:ext cx="294304" cy="18000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/>
                <a:lstStyle/>
                <a:p>
                  <a:pPr>
                    <a:lnSpc>
                      <a:spcPct val="225000"/>
                    </a:lnSpc>
                    <a:defRPr/>
                  </a:pPr>
                  <a:r>
                    <a:rPr lang="tr-TR" sz="500" dirty="0" err="1">
                      <a:solidFill>
                        <a:srgbClr val="000000"/>
                      </a:solidFill>
                      <a:latin typeface="Arial" charset="0"/>
                      <a:ea typeface="Arial" charset="0"/>
                      <a:cs typeface="Arial" charset="0"/>
                    </a:rPr>
                    <a:t>ns-siRNA</a:t>
                  </a:r>
                  <a:endParaRPr lang="tr-TR" sz="500" dirty="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</p:grpSp>
          <p:pic>
            <p:nvPicPr>
              <p:cNvPr id="65" name="Picture 6"/>
              <p:cNvPicPr preferRelativeResize="0">
                <a:picLocks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8637" t="47556" r="18111" b="49661"/>
              <a:stretch/>
            </p:blipFill>
            <p:spPr>
              <a:xfrm>
                <a:off x="1821469" y="1700732"/>
                <a:ext cx="82800" cy="28800"/>
              </a:xfrm>
              <a:prstGeom prst="rect">
                <a:avLst/>
              </a:prstGeom>
            </p:spPr>
          </p:pic>
          <p:grpSp>
            <p:nvGrpSpPr>
              <p:cNvPr id="66" name="Grup 65"/>
              <p:cNvGrpSpPr/>
              <p:nvPr/>
            </p:nvGrpSpPr>
            <p:grpSpPr>
              <a:xfrm>
                <a:off x="1102464" y="1516178"/>
                <a:ext cx="1406895" cy="180000"/>
                <a:chOff x="1402509" y="3521371"/>
                <a:chExt cx="1406895" cy="180000"/>
              </a:xfrm>
            </p:grpSpPr>
            <p:pic>
              <p:nvPicPr>
                <p:cNvPr id="70" name="Picture 3"/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7245" t="3736" r="17134" b="89469"/>
                <a:stretch/>
              </p:blipFill>
              <p:spPr>
                <a:xfrm>
                  <a:off x="1402509" y="3592709"/>
                  <a:ext cx="149216" cy="83934"/>
                </a:xfrm>
                <a:prstGeom prst="rect">
                  <a:avLst/>
                </a:prstGeom>
              </p:spPr>
            </p:pic>
            <p:sp>
              <p:nvSpPr>
                <p:cNvPr id="71" name="Metin kutusu 1"/>
                <p:cNvSpPr txBox="1"/>
                <p:nvPr/>
              </p:nvSpPr>
              <p:spPr bwMode="auto">
                <a:xfrm>
                  <a:off x="1539643" y="3521371"/>
                  <a:ext cx="448454" cy="180000"/>
                </a:xfrm>
                <a:prstGeom prst="rect">
                  <a:avLst/>
                </a:prstGeom>
                <a:noFill/>
              </p:spPr>
              <p:txBody>
                <a:bodyPr lIns="0" tIns="0" rIns="0" bIns="0"/>
                <a:lstStyle/>
                <a:p>
                  <a:pPr>
                    <a:lnSpc>
                      <a:spcPct val="225000"/>
                    </a:lnSpc>
                    <a:defRPr/>
                  </a:pPr>
                  <a:r>
                    <a:rPr lang="tr-TR" sz="500" dirty="0">
                      <a:solidFill>
                        <a:srgbClr val="000000"/>
                      </a:solidFill>
                      <a:latin typeface="Arial" charset="0"/>
                      <a:ea typeface="Arial" charset="0"/>
                      <a:cs typeface="Arial" charset="0"/>
                    </a:rPr>
                    <a:t>Untransfected</a:t>
                  </a:r>
                </a:p>
              </p:txBody>
            </p:sp>
            <p:sp>
              <p:nvSpPr>
                <p:cNvPr id="72" name="Metin kutusu 1"/>
                <p:cNvSpPr txBox="1"/>
                <p:nvPr/>
              </p:nvSpPr>
              <p:spPr bwMode="auto">
                <a:xfrm>
                  <a:off x="2116853" y="3521371"/>
                  <a:ext cx="363335" cy="180000"/>
                </a:xfrm>
                <a:prstGeom prst="rect">
                  <a:avLst/>
                </a:prstGeom>
                <a:noFill/>
              </p:spPr>
              <p:txBody>
                <a:bodyPr lIns="0" tIns="0" rIns="0" bIns="0"/>
                <a:lstStyle/>
                <a:p>
                  <a:pPr>
                    <a:lnSpc>
                      <a:spcPct val="225000"/>
                    </a:lnSpc>
                    <a:defRPr/>
                  </a:pPr>
                  <a:r>
                    <a:rPr lang="tr-TR" sz="500" dirty="0">
                      <a:solidFill>
                        <a:srgbClr val="000000"/>
                      </a:solidFill>
                      <a:latin typeface="Arial" charset="0"/>
                      <a:ea typeface="Arial" charset="0"/>
                      <a:cs typeface="Arial" charset="0"/>
                    </a:rPr>
                    <a:t>Bag-1:TAP</a:t>
                  </a:r>
                </a:p>
              </p:txBody>
            </p:sp>
            <p:sp>
              <p:nvSpPr>
                <p:cNvPr id="73" name="Metin kutusu 1"/>
                <p:cNvSpPr txBox="1"/>
                <p:nvPr/>
              </p:nvSpPr>
              <p:spPr bwMode="auto">
                <a:xfrm>
                  <a:off x="2610774" y="3521371"/>
                  <a:ext cx="198630" cy="180000"/>
                </a:xfrm>
                <a:prstGeom prst="rect">
                  <a:avLst/>
                </a:prstGeom>
                <a:noFill/>
              </p:spPr>
              <p:txBody>
                <a:bodyPr lIns="0" tIns="0" rIns="0" bIns="0"/>
                <a:lstStyle/>
                <a:p>
                  <a:pPr>
                    <a:lnSpc>
                      <a:spcPct val="225000"/>
                    </a:lnSpc>
                    <a:defRPr/>
                  </a:pPr>
                  <a:r>
                    <a:rPr lang="tr-TR" sz="500" dirty="0">
                      <a:solidFill>
                        <a:srgbClr val="000000"/>
                      </a:solidFill>
                      <a:latin typeface="Arial" charset="0"/>
                      <a:ea typeface="Arial" charset="0"/>
                      <a:cs typeface="Arial" charset="0"/>
                    </a:rPr>
                    <a:t>Mock</a:t>
                  </a:r>
                </a:p>
              </p:txBody>
            </p:sp>
          </p:grpSp>
          <p:pic>
            <p:nvPicPr>
              <p:cNvPr id="67" name="Picture 6"/>
              <p:cNvPicPr preferRelativeResize="0">
                <a:picLocks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8637" t="21384" r="18111" b="75621"/>
              <a:stretch/>
            </p:blipFill>
            <p:spPr>
              <a:xfrm>
                <a:off x="1711555" y="1610826"/>
                <a:ext cx="82800" cy="28800"/>
              </a:xfrm>
              <a:prstGeom prst="rect">
                <a:avLst/>
              </a:prstGeom>
            </p:spPr>
          </p:pic>
          <p:pic>
            <p:nvPicPr>
              <p:cNvPr id="68" name="Picture 6"/>
              <p:cNvPicPr preferRelativeResize="0">
                <a:picLocks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8637" t="29978" r="18111" b="66897"/>
              <a:stretch/>
            </p:blipFill>
            <p:spPr>
              <a:xfrm>
                <a:off x="2206623" y="1610826"/>
                <a:ext cx="82800" cy="28800"/>
              </a:xfrm>
              <a:prstGeom prst="rect">
                <a:avLst/>
              </a:prstGeom>
            </p:spPr>
          </p:pic>
          <p:pic>
            <p:nvPicPr>
              <p:cNvPr id="69" name="Picture 6"/>
              <p:cNvPicPr preferRelativeResize="0">
                <a:picLocks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8637" t="38702" r="18111" b="58173"/>
              <a:stretch/>
            </p:blipFill>
            <p:spPr>
              <a:xfrm>
                <a:off x="1430355" y="1700732"/>
                <a:ext cx="82800" cy="28800"/>
              </a:xfrm>
              <a:prstGeom prst="rect">
                <a:avLst/>
              </a:prstGeom>
            </p:spPr>
          </p:pic>
        </p:grpSp>
      </p:grpSp>
      <p:sp>
        <p:nvSpPr>
          <p:cNvPr id="76" name="Dikdörtgen 3"/>
          <p:cNvSpPr/>
          <p:nvPr/>
        </p:nvSpPr>
        <p:spPr>
          <a:xfrm>
            <a:off x="0" y="0"/>
            <a:ext cx="1000897" cy="4201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 err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Suppl</a:t>
            </a:r>
            <a:r>
              <a:rPr lang="tr-TR" sz="12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1.</a:t>
            </a:r>
            <a:endParaRPr lang="en-US" sz="120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7" name="Dikdörtgen 3"/>
          <p:cNvSpPr/>
          <p:nvPr/>
        </p:nvSpPr>
        <p:spPr>
          <a:xfrm>
            <a:off x="0" y="0"/>
            <a:ext cx="1458554" cy="4201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Figure </a:t>
            </a:r>
            <a:r>
              <a:rPr lang="en-PH" sz="12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</a:t>
            </a:r>
            <a:r>
              <a:rPr lang="tr-TR" sz="12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2</a:t>
            </a:r>
            <a:r>
              <a:rPr lang="tr-TR" sz="12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sz="120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125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 6"/>
          <p:cNvGrpSpPr/>
          <p:nvPr/>
        </p:nvGrpSpPr>
        <p:grpSpPr>
          <a:xfrm>
            <a:off x="346771" y="891486"/>
            <a:ext cx="5760000" cy="4644000"/>
            <a:chOff x="928871" y="1677549"/>
            <a:chExt cx="5760000" cy="4644000"/>
          </a:xfrm>
        </p:grpSpPr>
        <p:grpSp>
          <p:nvGrpSpPr>
            <p:cNvPr id="4" name="Grup 3"/>
            <p:cNvGrpSpPr/>
            <p:nvPr/>
          </p:nvGrpSpPr>
          <p:grpSpPr>
            <a:xfrm>
              <a:off x="928871" y="1677549"/>
              <a:ext cx="5760000" cy="4644000"/>
              <a:chOff x="838199" y="1650214"/>
              <a:chExt cx="6202790" cy="4837500"/>
            </a:xfrm>
          </p:grpSpPr>
          <p:sp>
            <p:nvSpPr>
              <p:cNvPr id="159" name="Dikdörtgen 7"/>
              <p:cNvSpPr/>
              <p:nvPr/>
            </p:nvSpPr>
            <p:spPr>
              <a:xfrm>
                <a:off x="838199" y="3262714"/>
                <a:ext cx="6202790" cy="1612500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Dikdörtgen 34"/>
              <p:cNvSpPr/>
              <p:nvPr/>
            </p:nvSpPr>
            <p:spPr>
              <a:xfrm>
                <a:off x="838200" y="1650216"/>
                <a:ext cx="144000" cy="144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tr-TR" sz="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lang="en-US" sz="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Dikdörtgen 7"/>
              <p:cNvSpPr/>
              <p:nvPr/>
            </p:nvSpPr>
            <p:spPr>
              <a:xfrm>
                <a:off x="838199" y="1650214"/>
                <a:ext cx="6202790" cy="4837500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Dikdörtgen 34"/>
              <p:cNvSpPr/>
              <p:nvPr/>
            </p:nvSpPr>
            <p:spPr>
              <a:xfrm>
                <a:off x="838200" y="3262714"/>
                <a:ext cx="143999" cy="144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" tIns="18000" rIns="18000" bIns="18000" rtlCol="0" anchor="ctr"/>
              <a:lstStyle/>
              <a:p>
                <a:pPr algn="ctr"/>
                <a:r>
                  <a:rPr lang="tr-TR" sz="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lang="en-US" sz="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61" name="Dikdörtgen 34"/>
            <p:cNvSpPr/>
            <p:nvPr/>
          </p:nvSpPr>
          <p:spPr>
            <a:xfrm>
              <a:off x="928871" y="4773547"/>
              <a:ext cx="133720" cy="1382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" tIns="18000" rIns="18000" bIns="18000" rtlCol="0" anchor="ctr"/>
            <a:lstStyle/>
            <a:p>
              <a:pPr algn="ctr"/>
              <a:r>
                <a:rPr lang="tr-TR" sz="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en-US" sz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up 5"/>
          <p:cNvGrpSpPr/>
          <p:nvPr/>
        </p:nvGrpSpPr>
        <p:grpSpPr>
          <a:xfrm>
            <a:off x="410148" y="2554183"/>
            <a:ext cx="5651670" cy="1493879"/>
            <a:chOff x="1035790" y="3340246"/>
            <a:chExt cx="5651670" cy="1493879"/>
          </a:xfrm>
        </p:grpSpPr>
        <p:grpSp>
          <p:nvGrpSpPr>
            <p:cNvPr id="168" name="Grup 167"/>
            <p:cNvGrpSpPr/>
            <p:nvPr/>
          </p:nvGrpSpPr>
          <p:grpSpPr>
            <a:xfrm>
              <a:off x="1035790" y="3340246"/>
              <a:ext cx="5106406" cy="1493879"/>
              <a:chOff x="570133" y="2099389"/>
              <a:chExt cx="6181757" cy="1493879"/>
            </a:xfrm>
          </p:grpSpPr>
          <p:pic>
            <p:nvPicPr>
              <p:cNvPr id="169" name="Picture 32"/>
              <p:cNvPicPr preferRelativeResize="0">
                <a:picLocks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216" t="38108" r="32251" b="16047"/>
              <a:stretch/>
            </p:blipFill>
            <p:spPr>
              <a:xfrm>
                <a:off x="5862690" y="2649019"/>
                <a:ext cx="889200" cy="777600"/>
              </a:xfrm>
              <a:prstGeom prst="rect">
                <a:avLst/>
              </a:prstGeom>
            </p:spPr>
          </p:pic>
          <p:pic>
            <p:nvPicPr>
              <p:cNvPr id="170" name="Picture 20"/>
              <p:cNvPicPr preferRelativeResize="0">
                <a:picLocks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147" t="36798" r="31792" b="18914"/>
              <a:stretch/>
            </p:blipFill>
            <p:spPr>
              <a:xfrm>
                <a:off x="706856" y="2642277"/>
                <a:ext cx="874800" cy="770400"/>
              </a:xfrm>
              <a:prstGeom prst="rect">
                <a:avLst/>
              </a:prstGeom>
            </p:spPr>
          </p:pic>
          <p:pic>
            <p:nvPicPr>
              <p:cNvPr id="171" name="Picture 28"/>
              <p:cNvPicPr preferRelativeResize="0">
                <a:picLocks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201" t="37528" r="31478" b="18128"/>
              <a:stretch/>
            </p:blipFill>
            <p:spPr>
              <a:xfrm>
                <a:off x="1740190" y="2660190"/>
                <a:ext cx="882000" cy="768810"/>
              </a:xfrm>
              <a:prstGeom prst="rect">
                <a:avLst/>
              </a:prstGeom>
            </p:spPr>
          </p:pic>
          <p:pic>
            <p:nvPicPr>
              <p:cNvPr id="172" name="Picture 31"/>
              <p:cNvPicPr preferRelativeResize="0">
                <a:picLocks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216" t="37079" r="32251" b="18914"/>
              <a:stretch/>
            </p:blipFill>
            <p:spPr>
              <a:xfrm>
                <a:off x="4816765" y="2643698"/>
                <a:ext cx="900000" cy="763200"/>
              </a:xfrm>
              <a:prstGeom prst="rect">
                <a:avLst/>
              </a:prstGeom>
            </p:spPr>
          </p:pic>
          <p:cxnSp>
            <p:nvCxnSpPr>
              <p:cNvPr id="173" name="Straight Connector 21"/>
              <p:cNvCxnSpPr/>
              <p:nvPr/>
            </p:nvCxnSpPr>
            <p:spPr>
              <a:xfrm>
                <a:off x="2174850" y="2255456"/>
                <a:ext cx="298166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4" name="TextBox 22"/>
              <p:cNvSpPr txBox="1"/>
              <p:nvPr/>
            </p:nvSpPr>
            <p:spPr>
              <a:xfrm>
                <a:off x="3334505" y="2099389"/>
                <a:ext cx="662353" cy="184662"/>
              </a:xfrm>
              <a:prstGeom prst="rect">
                <a:avLst/>
              </a:prstGeom>
              <a:noFill/>
            </p:spPr>
            <p:txBody>
              <a:bodyPr wrap="none" lIns="91436" tIns="45718" rIns="91436" bIns="45718" rtlCol="0">
                <a:spAutoFit/>
              </a:bodyPr>
              <a:lstStyle/>
              <a:p>
                <a:r>
                  <a:rPr lang="tr-TR" sz="600" b="1" dirty="0">
                    <a:latin typeface="Arial" charset="0"/>
                    <a:ea typeface="Arial" charset="0"/>
                    <a:cs typeface="Arial" charset="0"/>
                  </a:rPr>
                  <a:t>MDA-MB-231</a:t>
                </a:r>
              </a:p>
            </p:txBody>
          </p:sp>
          <p:sp>
            <p:nvSpPr>
              <p:cNvPr id="179" name="Text Box 20"/>
              <p:cNvSpPr txBox="1"/>
              <p:nvPr/>
            </p:nvSpPr>
            <p:spPr>
              <a:xfrm rot="16200000">
                <a:off x="111133" y="2900268"/>
                <a:ext cx="1152000" cy="234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ma14="http://schemas.microsoft.com/office/mac/drawingml/2011/main" xmlns="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tr-TR" sz="500" dirty="0" err="1">
                    <a:effectLst/>
                    <a:latin typeface="Arial" charset="0"/>
                    <a:ea typeface="Arial" charset="0"/>
                    <a:cs typeface="Arial" charset="0"/>
                  </a:rPr>
                  <a:t>Relative</a:t>
                </a:r>
                <a:r>
                  <a:rPr lang="tr-TR" sz="500" dirty="0">
                    <a:effectLst/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tr-TR" sz="500" dirty="0" err="1">
                    <a:effectLst/>
                    <a:latin typeface="Arial" charset="0"/>
                    <a:ea typeface="Arial" charset="0"/>
                    <a:cs typeface="Arial" charset="0"/>
                  </a:rPr>
                  <a:t>Expression</a:t>
                </a:r>
                <a:r>
                  <a:rPr lang="tr-TR" sz="500" dirty="0">
                    <a:effectLst/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tr-TR" sz="500" dirty="0" err="1">
                    <a:effectLst/>
                    <a:latin typeface="Arial" charset="0"/>
                    <a:ea typeface="Arial" charset="0"/>
                    <a:cs typeface="Arial" charset="0"/>
                  </a:rPr>
                  <a:t>Levels</a:t>
                </a:r>
                <a:endParaRPr lang="en-GB" sz="500" dirty="0">
                  <a:effectLst/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80" name="Text Box 20"/>
              <p:cNvSpPr txBox="1"/>
              <p:nvPr/>
            </p:nvSpPr>
            <p:spPr>
              <a:xfrm rot="16200000">
                <a:off x="1146322" y="2900268"/>
                <a:ext cx="1152000" cy="234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ma14="http://schemas.microsoft.com/office/mac/drawingml/2011/main" xmlns="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tr-TR" sz="500" dirty="0" err="1">
                    <a:effectLst/>
                    <a:latin typeface="Arial" charset="0"/>
                    <a:ea typeface="Arial" charset="0"/>
                    <a:cs typeface="Arial" charset="0"/>
                  </a:rPr>
                  <a:t>Relative</a:t>
                </a:r>
                <a:r>
                  <a:rPr lang="tr-TR" sz="500" dirty="0">
                    <a:effectLst/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tr-TR" sz="500" dirty="0" err="1">
                    <a:effectLst/>
                    <a:latin typeface="Arial" charset="0"/>
                    <a:ea typeface="Arial" charset="0"/>
                    <a:cs typeface="Arial" charset="0"/>
                  </a:rPr>
                  <a:t>Expression</a:t>
                </a:r>
                <a:r>
                  <a:rPr lang="tr-TR" sz="500" dirty="0">
                    <a:effectLst/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tr-TR" sz="500" dirty="0" err="1">
                    <a:effectLst/>
                    <a:latin typeface="Arial" charset="0"/>
                    <a:ea typeface="Arial" charset="0"/>
                    <a:cs typeface="Arial" charset="0"/>
                  </a:rPr>
                  <a:t>Levels</a:t>
                </a:r>
                <a:endParaRPr lang="en-GB" sz="500" dirty="0">
                  <a:effectLst/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81" name="Text Box 20"/>
              <p:cNvSpPr txBox="1"/>
              <p:nvPr/>
            </p:nvSpPr>
            <p:spPr>
              <a:xfrm rot="16200000">
                <a:off x="2178702" y="2900268"/>
                <a:ext cx="1152000" cy="234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ma14="http://schemas.microsoft.com/office/mac/drawingml/2011/main" xmlns="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tr-TR" sz="500" dirty="0" err="1">
                    <a:effectLst/>
                    <a:latin typeface="Arial" charset="0"/>
                    <a:ea typeface="Arial" charset="0"/>
                    <a:cs typeface="Arial" charset="0"/>
                  </a:rPr>
                  <a:t>Relative</a:t>
                </a:r>
                <a:r>
                  <a:rPr lang="tr-TR" sz="500" dirty="0">
                    <a:effectLst/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tr-TR" sz="500" dirty="0" err="1">
                    <a:effectLst/>
                    <a:latin typeface="Arial" charset="0"/>
                    <a:ea typeface="Arial" charset="0"/>
                    <a:cs typeface="Arial" charset="0"/>
                  </a:rPr>
                  <a:t>Expression</a:t>
                </a:r>
                <a:r>
                  <a:rPr lang="tr-TR" sz="500" dirty="0">
                    <a:effectLst/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tr-TR" sz="500" dirty="0" err="1">
                    <a:effectLst/>
                    <a:latin typeface="Arial" charset="0"/>
                    <a:ea typeface="Arial" charset="0"/>
                    <a:cs typeface="Arial" charset="0"/>
                  </a:rPr>
                  <a:t>Levels</a:t>
                </a:r>
                <a:endParaRPr lang="en-GB" sz="500" dirty="0">
                  <a:effectLst/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82" name="Text Box 20"/>
              <p:cNvSpPr txBox="1"/>
              <p:nvPr/>
            </p:nvSpPr>
            <p:spPr>
              <a:xfrm rot="16200000">
                <a:off x="3215763" y="2900268"/>
                <a:ext cx="1152000" cy="234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ma14="http://schemas.microsoft.com/office/mac/drawingml/2011/main" xmlns="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tr-TR" sz="500" dirty="0" err="1">
                    <a:effectLst/>
                    <a:latin typeface="Arial" charset="0"/>
                    <a:ea typeface="Arial" charset="0"/>
                    <a:cs typeface="Arial" charset="0"/>
                  </a:rPr>
                  <a:t>Relative</a:t>
                </a:r>
                <a:r>
                  <a:rPr lang="tr-TR" sz="500" dirty="0">
                    <a:effectLst/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tr-TR" sz="500" dirty="0" err="1">
                    <a:effectLst/>
                    <a:latin typeface="Arial" charset="0"/>
                    <a:ea typeface="Arial" charset="0"/>
                    <a:cs typeface="Arial" charset="0"/>
                  </a:rPr>
                  <a:t>Expression</a:t>
                </a:r>
                <a:r>
                  <a:rPr lang="tr-TR" sz="500" dirty="0">
                    <a:effectLst/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tr-TR" sz="500" dirty="0" err="1">
                    <a:effectLst/>
                    <a:latin typeface="Arial" charset="0"/>
                    <a:ea typeface="Arial" charset="0"/>
                    <a:cs typeface="Arial" charset="0"/>
                  </a:rPr>
                  <a:t>Levels</a:t>
                </a:r>
                <a:endParaRPr lang="en-GB" sz="500" dirty="0">
                  <a:effectLst/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83" name="Text Box 20"/>
              <p:cNvSpPr txBox="1"/>
              <p:nvPr/>
            </p:nvSpPr>
            <p:spPr>
              <a:xfrm rot="16200000">
                <a:off x="4247908" y="2900268"/>
                <a:ext cx="1152000" cy="234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ma14="http://schemas.microsoft.com/office/mac/drawingml/2011/main" xmlns="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tr-TR" sz="500" dirty="0" err="1">
                    <a:effectLst/>
                    <a:latin typeface="Arial" charset="0"/>
                    <a:ea typeface="Arial" charset="0"/>
                    <a:cs typeface="Arial" charset="0"/>
                  </a:rPr>
                  <a:t>Relative</a:t>
                </a:r>
                <a:r>
                  <a:rPr lang="tr-TR" sz="500" dirty="0">
                    <a:effectLst/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tr-TR" sz="500" dirty="0" err="1">
                    <a:effectLst/>
                    <a:latin typeface="Arial" charset="0"/>
                    <a:ea typeface="Arial" charset="0"/>
                    <a:cs typeface="Arial" charset="0"/>
                  </a:rPr>
                  <a:t>Expression</a:t>
                </a:r>
                <a:r>
                  <a:rPr lang="tr-TR" sz="500" dirty="0">
                    <a:effectLst/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tr-TR" sz="500" dirty="0" err="1">
                    <a:effectLst/>
                    <a:latin typeface="Arial" charset="0"/>
                    <a:ea typeface="Arial" charset="0"/>
                    <a:cs typeface="Arial" charset="0"/>
                  </a:rPr>
                  <a:t>Levels</a:t>
                </a:r>
                <a:endParaRPr lang="en-GB" sz="500" dirty="0">
                  <a:effectLst/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84" name="Text Box 20"/>
              <p:cNvSpPr txBox="1"/>
              <p:nvPr/>
            </p:nvSpPr>
            <p:spPr>
              <a:xfrm rot="16200000">
                <a:off x="5291106" y="2900268"/>
                <a:ext cx="1152000" cy="234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ma14="http://schemas.microsoft.com/office/mac/drawingml/2011/main" xmlns="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tr-TR" sz="500" dirty="0" err="1">
                    <a:effectLst/>
                    <a:latin typeface="Arial" charset="0"/>
                    <a:ea typeface="Arial" charset="0"/>
                    <a:cs typeface="Arial" charset="0"/>
                  </a:rPr>
                  <a:t>Relative</a:t>
                </a:r>
                <a:r>
                  <a:rPr lang="tr-TR" sz="500" dirty="0">
                    <a:effectLst/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tr-TR" sz="500" dirty="0" err="1">
                    <a:effectLst/>
                    <a:latin typeface="Arial" charset="0"/>
                    <a:ea typeface="Arial" charset="0"/>
                    <a:cs typeface="Arial" charset="0"/>
                  </a:rPr>
                  <a:t>Expression</a:t>
                </a:r>
                <a:r>
                  <a:rPr lang="tr-TR" sz="500" dirty="0">
                    <a:effectLst/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tr-TR" sz="500" dirty="0" err="1">
                    <a:effectLst/>
                    <a:latin typeface="Arial" charset="0"/>
                    <a:ea typeface="Arial" charset="0"/>
                    <a:cs typeface="Arial" charset="0"/>
                  </a:rPr>
                  <a:t>Levels</a:t>
                </a:r>
                <a:endParaRPr lang="en-GB" sz="500" dirty="0">
                  <a:effectLst/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85" name="TextBox 38"/>
              <p:cNvSpPr txBox="1"/>
              <p:nvPr/>
            </p:nvSpPr>
            <p:spPr>
              <a:xfrm>
                <a:off x="974015" y="2427924"/>
                <a:ext cx="421817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500" dirty="0">
                    <a:latin typeface="Arial" charset="0"/>
                    <a:ea typeface="Arial" charset="0"/>
                    <a:cs typeface="Arial" charset="0"/>
                  </a:rPr>
                  <a:t>C-Raf</a:t>
                </a:r>
                <a:endParaRPr lang="en-US" sz="5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86" name="TextBox 38"/>
              <p:cNvSpPr txBox="1"/>
              <p:nvPr/>
            </p:nvSpPr>
            <p:spPr>
              <a:xfrm>
                <a:off x="1929787" y="2427924"/>
                <a:ext cx="653718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500" dirty="0">
                    <a:latin typeface="Arial" charset="0"/>
                    <a:ea typeface="Arial" charset="0"/>
                    <a:cs typeface="Arial" charset="0"/>
                  </a:rPr>
                  <a:t>p-C-Raf</a:t>
                </a:r>
                <a:r>
                  <a:rPr lang="tr-TR" sz="300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tr-TR" sz="500" baseline="30000" dirty="0">
                    <a:latin typeface="Arial" charset="0"/>
                    <a:ea typeface="Arial" charset="0"/>
                    <a:cs typeface="Arial" charset="0"/>
                  </a:rPr>
                  <a:t>S338</a:t>
                </a:r>
                <a:endParaRPr lang="en-US" sz="5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87" name="TextBox 38"/>
              <p:cNvSpPr txBox="1"/>
              <p:nvPr/>
            </p:nvSpPr>
            <p:spPr>
              <a:xfrm>
                <a:off x="3036993" y="2427924"/>
                <a:ext cx="421817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500" dirty="0">
                    <a:latin typeface="Arial" charset="0"/>
                    <a:ea typeface="Arial" charset="0"/>
                    <a:cs typeface="Arial" charset="0"/>
                  </a:rPr>
                  <a:t>B-Raf</a:t>
                </a:r>
                <a:endParaRPr lang="en-US" sz="5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88" name="TextBox 38"/>
              <p:cNvSpPr txBox="1"/>
              <p:nvPr/>
            </p:nvSpPr>
            <p:spPr>
              <a:xfrm>
                <a:off x="4006836" y="2427924"/>
                <a:ext cx="653718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500" dirty="0">
                    <a:latin typeface="Arial" charset="0"/>
                    <a:ea typeface="Arial" charset="0"/>
                    <a:cs typeface="Arial" charset="0"/>
                  </a:rPr>
                  <a:t>p-B-Raf</a:t>
                </a:r>
                <a:r>
                  <a:rPr lang="tr-TR" sz="300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tr-TR" sz="500" baseline="30000" dirty="0">
                    <a:latin typeface="Arial" charset="0"/>
                    <a:ea typeface="Arial" charset="0"/>
                    <a:cs typeface="Arial" charset="0"/>
                  </a:rPr>
                  <a:t>S445</a:t>
                </a:r>
                <a:endParaRPr lang="en-US" sz="5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89" name="TextBox 38"/>
              <p:cNvSpPr txBox="1"/>
              <p:nvPr/>
            </p:nvSpPr>
            <p:spPr>
              <a:xfrm>
                <a:off x="5115954" y="2427924"/>
                <a:ext cx="421817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500" dirty="0">
                    <a:latin typeface="Arial" charset="0"/>
                    <a:ea typeface="Arial" charset="0"/>
                    <a:cs typeface="Arial" charset="0"/>
                  </a:rPr>
                  <a:t>Akt</a:t>
                </a:r>
                <a:endParaRPr lang="en-US" sz="5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90" name="TextBox 38"/>
              <p:cNvSpPr txBox="1"/>
              <p:nvPr/>
            </p:nvSpPr>
            <p:spPr>
              <a:xfrm>
                <a:off x="6080989" y="2427924"/>
                <a:ext cx="560818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500" dirty="0">
                    <a:latin typeface="Arial" charset="0"/>
                    <a:ea typeface="Arial" charset="0"/>
                    <a:cs typeface="Arial" charset="0"/>
                  </a:rPr>
                  <a:t>p-Akt</a:t>
                </a:r>
                <a:r>
                  <a:rPr lang="tr-TR" sz="300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tr-TR" sz="500" baseline="30000" dirty="0">
                    <a:latin typeface="Arial" charset="0"/>
                    <a:ea typeface="Arial" charset="0"/>
                    <a:cs typeface="Arial" charset="0"/>
                  </a:rPr>
                  <a:t>S473</a:t>
                </a:r>
                <a:endParaRPr lang="en-US" sz="5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pic>
            <p:nvPicPr>
              <p:cNvPr id="197" name="Picture 29"/>
              <p:cNvPicPr preferRelativeResize="0">
                <a:picLocks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051" t="37079" r="31791" b="18914"/>
              <a:stretch/>
            </p:blipFill>
            <p:spPr>
              <a:xfrm>
                <a:off x="2790437" y="2652283"/>
                <a:ext cx="860400" cy="766800"/>
              </a:xfrm>
              <a:prstGeom prst="rect">
                <a:avLst/>
              </a:prstGeom>
            </p:spPr>
          </p:pic>
          <p:pic>
            <p:nvPicPr>
              <p:cNvPr id="198" name="Picture 30"/>
              <p:cNvPicPr preferRelativeResize="0">
                <a:picLocks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513" t="37641" r="31791" b="18914"/>
              <a:stretch/>
            </p:blipFill>
            <p:spPr>
              <a:xfrm>
                <a:off x="3795527" y="2653851"/>
                <a:ext cx="889200" cy="753920"/>
              </a:xfrm>
              <a:prstGeom prst="rect">
                <a:avLst/>
              </a:prstGeom>
            </p:spPr>
          </p:pic>
        </p:grpSp>
        <p:pic>
          <p:nvPicPr>
            <p:cNvPr id="108" name="Picture 41"/>
            <p:cNvPicPr preferRelativeResize="0">
              <a:picLocks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622" t="41061" r="25805" b="57235"/>
            <a:stretch/>
          </p:blipFill>
          <p:spPr>
            <a:xfrm>
              <a:off x="6180466" y="4125993"/>
              <a:ext cx="72000" cy="36000"/>
            </a:xfrm>
            <a:prstGeom prst="rect">
              <a:avLst/>
            </a:prstGeom>
          </p:spPr>
        </p:pic>
        <p:pic>
          <p:nvPicPr>
            <p:cNvPr id="109" name="Picture 42"/>
            <p:cNvPicPr preferRelativeResize="0">
              <a:picLocks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577" t="45616" r="25858" b="52593"/>
            <a:stretch/>
          </p:blipFill>
          <p:spPr>
            <a:xfrm>
              <a:off x="6181190" y="4213962"/>
              <a:ext cx="72000" cy="36000"/>
            </a:xfrm>
            <a:prstGeom prst="rect">
              <a:avLst/>
            </a:prstGeom>
          </p:spPr>
        </p:pic>
        <p:pic>
          <p:nvPicPr>
            <p:cNvPr id="110" name="Picture 43"/>
            <p:cNvPicPr preferRelativeResize="0">
              <a:picLocks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636" t="50296" r="25798" b="47912"/>
            <a:stretch/>
          </p:blipFill>
          <p:spPr>
            <a:xfrm>
              <a:off x="6181190" y="4304312"/>
              <a:ext cx="72000" cy="36000"/>
            </a:xfrm>
            <a:prstGeom prst="rect">
              <a:avLst/>
            </a:prstGeom>
          </p:spPr>
        </p:pic>
        <p:pic>
          <p:nvPicPr>
            <p:cNvPr id="111" name="Picture 44"/>
            <p:cNvPicPr preferRelativeResize="0">
              <a:picLocks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594" t="54996" r="25760" b="43266"/>
            <a:stretch/>
          </p:blipFill>
          <p:spPr>
            <a:xfrm>
              <a:off x="6181190" y="4390890"/>
              <a:ext cx="75600" cy="36000"/>
            </a:xfrm>
            <a:prstGeom prst="rect">
              <a:avLst/>
            </a:prstGeom>
          </p:spPr>
        </p:pic>
        <p:sp>
          <p:nvSpPr>
            <p:cNvPr id="112" name="Metin kutusu 1"/>
            <p:cNvSpPr txBox="1"/>
            <p:nvPr/>
          </p:nvSpPr>
          <p:spPr bwMode="auto">
            <a:xfrm>
              <a:off x="6291460" y="4030295"/>
              <a:ext cx="396000" cy="180000"/>
            </a:xfrm>
            <a:prstGeom prst="rect">
              <a:avLst/>
            </a:prstGeom>
            <a:noFill/>
          </p:spPr>
          <p:txBody>
            <a:bodyPr wrap="square" lIns="0" tIns="0" rIns="0" bIns="0" anchor="ctr"/>
            <a:lstStyle/>
            <a:p>
              <a:pPr>
                <a:lnSpc>
                  <a:spcPct val="225000"/>
                </a:lnSpc>
                <a:defRPr/>
              </a:pPr>
              <a:r>
                <a:rPr lang="tr-TR" sz="5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untransfected</a:t>
              </a:r>
            </a:p>
          </p:txBody>
        </p:sp>
        <p:sp>
          <p:nvSpPr>
            <p:cNvPr id="113" name="Metin kutusu 1"/>
            <p:cNvSpPr txBox="1"/>
            <p:nvPr/>
          </p:nvSpPr>
          <p:spPr bwMode="auto">
            <a:xfrm>
              <a:off x="6291460" y="4119077"/>
              <a:ext cx="396000" cy="180000"/>
            </a:xfrm>
            <a:prstGeom prst="rect">
              <a:avLst/>
            </a:prstGeom>
            <a:noFill/>
          </p:spPr>
          <p:txBody>
            <a:bodyPr wrap="square" lIns="0" tIns="0" rIns="0" bIns="0" anchor="ctr"/>
            <a:lstStyle/>
            <a:p>
              <a:pPr>
                <a:lnSpc>
                  <a:spcPct val="225000"/>
                </a:lnSpc>
                <a:defRPr/>
              </a:pPr>
              <a:r>
                <a:rPr lang="tr-TR" sz="5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Bag-1:TAP</a:t>
              </a:r>
            </a:p>
          </p:txBody>
        </p:sp>
        <p:sp>
          <p:nvSpPr>
            <p:cNvPr id="114" name="Metin kutusu 1"/>
            <p:cNvSpPr txBox="1"/>
            <p:nvPr/>
          </p:nvSpPr>
          <p:spPr bwMode="auto">
            <a:xfrm>
              <a:off x="6291460" y="4206819"/>
              <a:ext cx="360000" cy="180000"/>
            </a:xfrm>
            <a:prstGeom prst="rect">
              <a:avLst/>
            </a:prstGeom>
            <a:noFill/>
          </p:spPr>
          <p:txBody>
            <a:bodyPr wrap="square" lIns="0" tIns="0" rIns="0" bIns="0" anchor="ctr"/>
            <a:lstStyle/>
            <a:p>
              <a:pPr>
                <a:lnSpc>
                  <a:spcPct val="225000"/>
                </a:lnSpc>
                <a:defRPr/>
              </a:pPr>
              <a:r>
                <a:rPr lang="tr-TR" sz="5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24h siBag-1 </a:t>
              </a:r>
            </a:p>
          </p:txBody>
        </p:sp>
        <p:sp>
          <p:nvSpPr>
            <p:cNvPr id="115" name="Metin kutusu 1"/>
            <p:cNvSpPr txBox="1"/>
            <p:nvPr/>
          </p:nvSpPr>
          <p:spPr bwMode="auto">
            <a:xfrm>
              <a:off x="6291460" y="4293138"/>
              <a:ext cx="396000" cy="180000"/>
            </a:xfrm>
            <a:prstGeom prst="rect">
              <a:avLst/>
            </a:prstGeom>
            <a:noFill/>
          </p:spPr>
          <p:txBody>
            <a:bodyPr wrap="square" lIns="0" tIns="0" rIns="0" bIns="0" anchor="ctr"/>
            <a:lstStyle/>
            <a:p>
              <a:pPr>
                <a:lnSpc>
                  <a:spcPct val="225000"/>
                </a:lnSpc>
                <a:defRPr/>
              </a:pPr>
              <a:r>
                <a:rPr lang="tr-TR" sz="5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48h siBag-1 </a:t>
              </a:r>
            </a:p>
          </p:txBody>
        </p:sp>
      </p:grpSp>
      <p:grpSp>
        <p:nvGrpSpPr>
          <p:cNvPr id="8" name="Grup 7"/>
          <p:cNvGrpSpPr/>
          <p:nvPr/>
        </p:nvGrpSpPr>
        <p:grpSpPr>
          <a:xfrm>
            <a:off x="410148" y="4107094"/>
            <a:ext cx="5648123" cy="1493879"/>
            <a:chOff x="1035790" y="4893157"/>
            <a:chExt cx="5648123" cy="1493879"/>
          </a:xfrm>
        </p:grpSpPr>
        <p:grpSp>
          <p:nvGrpSpPr>
            <p:cNvPr id="201" name="Grup 200"/>
            <p:cNvGrpSpPr/>
            <p:nvPr/>
          </p:nvGrpSpPr>
          <p:grpSpPr>
            <a:xfrm>
              <a:off x="1035790" y="4893157"/>
              <a:ext cx="5121489" cy="1493879"/>
              <a:chOff x="570133" y="3790660"/>
              <a:chExt cx="6200015" cy="1493879"/>
            </a:xfrm>
          </p:grpSpPr>
          <p:pic>
            <p:nvPicPr>
              <p:cNvPr id="202" name="Picture 35"/>
              <p:cNvPicPr preferRelativeResize="0">
                <a:picLocks/>
              </p:cNvPicPr>
              <p:nvPr/>
            </p:nvPicPr>
            <p:blipFill rotWithShape="1"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312" t="38698" r="32157" b="16296"/>
              <a:stretch/>
            </p:blipFill>
            <p:spPr>
              <a:xfrm>
                <a:off x="1741921" y="4355270"/>
                <a:ext cx="867600" cy="763200"/>
              </a:xfrm>
              <a:prstGeom prst="rect">
                <a:avLst/>
              </a:prstGeom>
            </p:spPr>
          </p:pic>
          <p:pic>
            <p:nvPicPr>
              <p:cNvPr id="203" name="Picture 36"/>
              <p:cNvPicPr preferRelativeResize="0">
                <a:picLocks/>
              </p:cNvPicPr>
              <p:nvPr/>
            </p:nvPicPr>
            <p:blipFill rotWithShape="1"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707" t="37154" r="30839" b="16602"/>
              <a:stretch/>
            </p:blipFill>
            <p:spPr>
              <a:xfrm>
                <a:off x="670920" y="4321341"/>
                <a:ext cx="936000" cy="792000"/>
              </a:xfrm>
              <a:prstGeom prst="rect">
                <a:avLst/>
              </a:prstGeom>
            </p:spPr>
          </p:pic>
          <p:pic>
            <p:nvPicPr>
              <p:cNvPr id="204" name="Picture 37"/>
              <p:cNvPicPr preferRelativeResize="0">
                <a:picLocks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369" t="37497" r="31428" b="16593"/>
              <a:stretch/>
            </p:blipFill>
            <p:spPr>
              <a:xfrm>
                <a:off x="2750476" y="4334974"/>
                <a:ext cx="907200" cy="784800"/>
              </a:xfrm>
              <a:prstGeom prst="rect">
                <a:avLst/>
              </a:prstGeom>
            </p:spPr>
          </p:pic>
          <p:pic>
            <p:nvPicPr>
              <p:cNvPr id="205" name="Picture 38"/>
              <p:cNvPicPr preferRelativeResize="0">
                <a:picLocks/>
              </p:cNvPicPr>
              <p:nvPr/>
            </p:nvPicPr>
            <p:blipFill rotWithShape="1"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576" t="36143" r="31894" b="16470"/>
              <a:stretch/>
            </p:blipFill>
            <p:spPr>
              <a:xfrm>
                <a:off x="3797908" y="4313267"/>
                <a:ext cx="885600" cy="802800"/>
              </a:xfrm>
              <a:prstGeom prst="rect">
                <a:avLst/>
              </a:prstGeom>
            </p:spPr>
          </p:pic>
          <p:pic>
            <p:nvPicPr>
              <p:cNvPr id="206" name="Picture 39"/>
              <p:cNvPicPr preferRelativeResize="0">
                <a:picLocks/>
              </p:cNvPicPr>
              <p:nvPr/>
            </p:nvPicPr>
            <p:blipFill rotWithShape="1"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849" t="37600" r="32065" b="16467"/>
              <a:stretch/>
            </p:blipFill>
            <p:spPr>
              <a:xfrm>
                <a:off x="4810584" y="4330400"/>
                <a:ext cx="914400" cy="784800"/>
              </a:xfrm>
              <a:prstGeom prst="rect">
                <a:avLst/>
              </a:prstGeom>
            </p:spPr>
          </p:pic>
          <p:pic>
            <p:nvPicPr>
              <p:cNvPr id="207" name="Picture 40"/>
              <p:cNvPicPr>
                <a:picLocks noChangeAspect="1"/>
              </p:cNvPicPr>
              <p:nvPr/>
            </p:nvPicPr>
            <p:blipFill rotWithShape="1"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889" t="37885" r="31210" b="16599"/>
              <a:stretch/>
            </p:blipFill>
            <p:spPr>
              <a:xfrm>
                <a:off x="5855879" y="4338574"/>
                <a:ext cx="914269" cy="774000"/>
              </a:xfrm>
              <a:prstGeom prst="rect">
                <a:avLst/>
              </a:prstGeom>
            </p:spPr>
          </p:pic>
          <p:grpSp>
            <p:nvGrpSpPr>
              <p:cNvPr id="208" name="Grup 207"/>
              <p:cNvGrpSpPr/>
              <p:nvPr/>
            </p:nvGrpSpPr>
            <p:grpSpPr>
              <a:xfrm>
                <a:off x="570133" y="3790660"/>
                <a:ext cx="6071674" cy="1493879"/>
                <a:chOff x="570133" y="2099389"/>
                <a:chExt cx="6071674" cy="1493879"/>
              </a:xfrm>
            </p:grpSpPr>
            <p:cxnSp>
              <p:nvCxnSpPr>
                <p:cNvPr id="209" name="Straight Connector 21"/>
                <p:cNvCxnSpPr/>
                <p:nvPr/>
              </p:nvCxnSpPr>
              <p:spPr>
                <a:xfrm>
                  <a:off x="2174850" y="2255456"/>
                  <a:ext cx="2981662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0" name="TextBox 22"/>
                <p:cNvSpPr txBox="1"/>
                <p:nvPr/>
              </p:nvSpPr>
              <p:spPr>
                <a:xfrm>
                  <a:off x="3405838" y="2099389"/>
                  <a:ext cx="519686" cy="184662"/>
                </a:xfrm>
                <a:prstGeom prst="rect">
                  <a:avLst/>
                </a:prstGeom>
                <a:noFill/>
              </p:spPr>
              <p:txBody>
                <a:bodyPr wrap="none" lIns="91436" tIns="45718" rIns="91436" bIns="45718" rtlCol="0">
                  <a:spAutoFit/>
                </a:bodyPr>
                <a:lstStyle/>
                <a:p>
                  <a:r>
                    <a:rPr lang="tr-TR" sz="600" b="1" dirty="0">
                      <a:latin typeface="Arial" charset="0"/>
                      <a:ea typeface="Arial" charset="0"/>
                      <a:cs typeface="Arial" charset="0"/>
                    </a:rPr>
                    <a:t>MCF-10A</a:t>
                  </a:r>
                </a:p>
              </p:txBody>
            </p:sp>
            <p:sp>
              <p:nvSpPr>
                <p:cNvPr id="215" name="Text Box 20"/>
                <p:cNvSpPr txBox="1"/>
                <p:nvPr/>
              </p:nvSpPr>
              <p:spPr>
                <a:xfrm rot="16200000">
                  <a:off x="111133" y="2900268"/>
                  <a:ext cx="1152000" cy="234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/>
                  </a:ext>
                </a:extLst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Aft>
                      <a:spcPts val="0"/>
                    </a:spcAft>
                  </a:pP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Relative</a:t>
                  </a:r>
                  <a:r>
                    <a:rPr lang="tr-TR" sz="500" dirty="0">
                      <a:effectLst/>
                      <a:latin typeface="Arial" charset="0"/>
                      <a:ea typeface="Arial" charset="0"/>
                      <a:cs typeface="Arial" charset="0"/>
                    </a:rPr>
                    <a:t> </a:t>
                  </a: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Expression</a:t>
                  </a:r>
                  <a:r>
                    <a:rPr lang="tr-TR" sz="500" dirty="0">
                      <a:effectLst/>
                      <a:latin typeface="Arial" charset="0"/>
                      <a:ea typeface="Arial" charset="0"/>
                      <a:cs typeface="Arial" charset="0"/>
                    </a:rPr>
                    <a:t> </a:t>
                  </a: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Levels</a:t>
                  </a:r>
                  <a:endParaRPr lang="en-GB" sz="500" dirty="0">
                    <a:effectLst/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16" name="Text Box 20"/>
                <p:cNvSpPr txBox="1"/>
                <p:nvPr/>
              </p:nvSpPr>
              <p:spPr>
                <a:xfrm rot="16200000">
                  <a:off x="1146322" y="2900268"/>
                  <a:ext cx="1152000" cy="234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/>
                  </a:ext>
                </a:extLst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Aft>
                      <a:spcPts val="0"/>
                    </a:spcAft>
                  </a:pP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Relative</a:t>
                  </a:r>
                  <a:r>
                    <a:rPr lang="tr-TR" sz="500" dirty="0">
                      <a:effectLst/>
                      <a:latin typeface="Arial" charset="0"/>
                      <a:ea typeface="Arial" charset="0"/>
                      <a:cs typeface="Arial" charset="0"/>
                    </a:rPr>
                    <a:t> </a:t>
                  </a: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Expression</a:t>
                  </a:r>
                  <a:r>
                    <a:rPr lang="tr-TR" sz="500" dirty="0">
                      <a:effectLst/>
                      <a:latin typeface="Arial" charset="0"/>
                      <a:ea typeface="Arial" charset="0"/>
                      <a:cs typeface="Arial" charset="0"/>
                    </a:rPr>
                    <a:t> </a:t>
                  </a: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Levels</a:t>
                  </a:r>
                  <a:endParaRPr lang="en-GB" sz="500" dirty="0">
                    <a:effectLst/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17" name="Text Box 20"/>
                <p:cNvSpPr txBox="1"/>
                <p:nvPr/>
              </p:nvSpPr>
              <p:spPr>
                <a:xfrm rot="16200000">
                  <a:off x="2178702" y="2900268"/>
                  <a:ext cx="1152000" cy="234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/>
                  </a:ext>
                </a:extLst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Aft>
                      <a:spcPts val="0"/>
                    </a:spcAft>
                  </a:pP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Relative</a:t>
                  </a:r>
                  <a:r>
                    <a:rPr lang="tr-TR" sz="500" dirty="0">
                      <a:effectLst/>
                      <a:latin typeface="Arial" charset="0"/>
                      <a:ea typeface="Arial" charset="0"/>
                      <a:cs typeface="Arial" charset="0"/>
                    </a:rPr>
                    <a:t> </a:t>
                  </a: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Expression</a:t>
                  </a:r>
                  <a:r>
                    <a:rPr lang="tr-TR" sz="500" dirty="0">
                      <a:effectLst/>
                      <a:latin typeface="Arial" charset="0"/>
                      <a:ea typeface="Arial" charset="0"/>
                      <a:cs typeface="Arial" charset="0"/>
                    </a:rPr>
                    <a:t> </a:t>
                  </a: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Levels</a:t>
                  </a:r>
                  <a:endParaRPr lang="en-GB" sz="500" dirty="0">
                    <a:effectLst/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18" name="Text Box 20"/>
                <p:cNvSpPr txBox="1"/>
                <p:nvPr/>
              </p:nvSpPr>
              <p:spPr>
                <a:xfrm rot="16200000">
                  <a:off x="3215763" y="2900268"/>
                  <a:ext cx="1152000" cy="234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/>
                  </a:ext>
                </a:extLst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Aft>
                      <a:spcPts val="0"/>
                    </a:spcAft>
                  </a:pP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Relative</a:t>
                  </a:r>
                  <a:r>
                    <a:rPr lang="tr-TR" sz="500" dirty="0">
                      <a:effectLst/>
                      <a:latin typeface="Arial" charset="0"/>
                      <a:ea typeface="Arial" charset="0"/>
                      <a:cs typeface="Arial" charset="0"/>
                    </a:rPr>
                    <a:t> </a:t>
                  </a: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Expression</a:t>
                  </a:r>
                  <a:r>
                    <a:rPr lang="tr-TR" sz="500" dirty="0">
                      <a:effectLst/>
                      <a:latin typeface="Arial" charset="0"/>
                      <a:ea typeface="Arial" charset="0"/>
                      <a:cs typeface="Arial" charset="0"/>
                    </a:rPr>
                    <a:t> </a:t>
                  </a: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Levels</a:t>
                  </a:r>
                  <a:endParaRPr lang="en-GB" sz="500" dirty="0">
                    <a:effectLst/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19" name="Text Box 20"/>
                <p:cNvSpPr txBox="1"/>
                <p:nvPr/>
              </p:nvSpPr>
              <p:spPr>
                <a:xfrm rot="16200000">
                  <a:off x="4247908" y="2900268"/>
                  <a:ext cx="1152000" cy="234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/>
                  </a:ext>
                </a:extLst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Aft>
                      <a:spcPts val="0"/>
                    </a:spcAft>
                  </a:pP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Relative</a:t>
                  </a:r>
                  <a:r>
                    <a:rPr lang="tr-TR" sz="500" dirty="0">
                      <a:effectLst/>
                      <a:latin typeface="Arial" charset="0"/>
                      <a:ea typeface="Arial" charset="0"/>
                      <a:cs typeface="Arial" charset="0"/>
                    </a:rPr>
                    <a:t> </a:t>
                  </a: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Expression</a:t>
                  </a:r>
                  <a:r>
                    <a:rPr lang="tr-TR" sz="500" dirty="0">
                      <a:effectLst/>
                      <a:latin typeface="Arial" charset="0"/>
                      <a:ea typeface="Arial" charset="0"/>
                      <a:cs typeface="Arial" charset="0"/>
                    </a:rPr>
                    <a:t> </a:t>
                  </a: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Levels</a:t>
                  </a:r>
                  <a:endParaRPr lang="en-GB" sz="500" dirty="0">
                    <a:effectLst/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20" name="Text Box 20"/>
                <p:cNvSpPr txBox="1"/>
                <p:nvPr/>
              </p:nvSpPr>
              <p:spPr>
                <a:xfrm rot="16200000">
                  <a:off x="5291106" y="2900268"/>
                  <a:ext cx="1152000" cy="234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/>
                  </a:ext>
                </a:extLst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Aft>
                      <a:spcPts val="0"/>
                    </a:spcAft>
                  </a:pP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Relative</a:t>
                  </a:r>
                  <a:r>
                    <a:rPr lang="tr-TR" sz="500" dirty="0">
                      <a:effectLst/>
                      <a:latin typeface="Arial" charset="0"/>
                      <a:ea typeface="Arial" charset="0"/>
                      <a:cs typeface="Arial" charset="0"/>
                    </a:rPr>
                    <a:t> </a:t>
                  </a: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Expression</a:t>
                  </a:r>
                  <a:r>
                    <a:rPr lang="tr-TR" sz="500" dirty="0">
                      <a:effectLst/>
                      <a:latin typeface="Arial" charset="0"/>
                      <a:ea typeface="Arial" charset="0"/>
                      <a:cs typeface="Arial" charset="0"/>
                    </a:rPr>
                    <a:t> </a:t>
                  </a: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Levels</a:t>
                  </a:r>
                  <a:endParaRPr lang="en-GB" sz="500" dirty="0">
                    <a:effectLst/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21" name="TextBox 38"/>
                <p:cNvSpPr txBox="1"/>
                <p:nvPr/>
              </p:nvSpPr>
              <p:spPr>
                <a:xfrm>
                  <a:off x="974015" y="2427924"/>
                  <a:ext cx="421817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500" dirty="0">
                      <a:latin typeface="Arial" charset="0"/>
                      <a:ea typeface="Arial" charset="0"/>
                      <a:cs typeface="Arial" charset="0"/>
                    </a:rPr>
                    <a:t>C-Raf</a:t>
                  </a:r>
                  <a:endParaRPr lang="en-US" sz="5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22" name="TextBox 38"/>
                <p:cNvSpPr txBox="1"/>
                <p:nvPr/>
              </p:nvSpPr>
              <p:spPr>
                <a:xfrm>
                  <a:off x="1929788" y="2427924"/>
                  <a:ext cx="653718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500" dirty="0">
                      <a:latin typeface="Arial" charset="0"/>
                      <a:ea typeface="Arial" charset="0"/>
                      <a:cs typeface="Arial" charset="0"/>
                    </a:rPr>
                    <a:t>p-C-Raf</a:t>
                  </a:r>
                  <a:r>
                    <a:rPr lang="tr-TR" sz="300" dirty="0">
                      <a:latin typeface="Arial" charset="0"/>
                      <a:ea typeface="Arial" charset="0"/>
                      <a:cs typeface="Arial" charset="0"/>
                    </a:rPr>
                    <a:t> </a:t>
                  </a:r>
                  <a:r>
                    <a:rPr lang="tr-TR" sz="500" baseline="30000" dirty="0">
                      <a:latin typeface="Arial" charset="0"/>
                      <a:ea typeface="Arial" charset="0"/>
                      <a:cs typeface="Arial" charset="0"/>
                    </a:rPr>
                    <a:t>S338</a:t>
                  </a:r>
                  <a:endParaRPr lang="en-US" sz="5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23" name="TextBox 38"/>
                <p:cNvSpPr txBox="1"/>
                <p:nvPr/>
              </p:nvSpPr>
              <p:spPr>
                <a:xfrm>
                  <a:off x="3036993" y="2427924"/>
                  <a:ext cx="421817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500" dirty="0">
                      <a:latin typeface="Arial" charset="0"/>
                      <a:ea typeface="Arial" charset="0"/>
                      <a:cs typeface="Arial" charset="0"/>
                    </a:rPr>
                    <a:t>B-Raf</a:t>
                  </a:r>
                  <a:endParaRPr lang="en-US" sz="5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24" name="TextBox 38"/>
                <p:cNvSpPr txBox="1"/>
                <p:nvPr/>
              </p:nvSpPr>
              <p:spPr>
                <a:xfrm>
                  <a:off x="4006836" y="2427924"/>
                  <a:ext cx="653718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500" dirty="0">
                      <a:latin typeface="Arial" charset="0"/>
                      <a:ea typeface="Arial" charset="0"/>
                      <a:cs typeface="Arial" charset="0"/>
                    </a:rPr>
                    <a:t>p-B-Raf</a:t>
                  </a:r>
                  <a:r>
                    <a:rPr lang="tr-TR" sz="300" dirty="0">
                      <a:latin typeface="Arial" charset="0"/>
                      <a:ea typeface="Arial" charset="0"/>
                      <a:cs typeface="Arial" charset="0"/>
                    </a:rPr>
                    <a:t> </a:t>
                  </a:r>
                  <a:r>
                    <a:rPr lang="tr-TR" sz="500" baseline="30000" dirty="0">
                      <a:latin typeface="Arial" charset="0"/>
                      <a:ea typeface="Arial" charset="0"/>
                      <a:cs typeface="Arial" charset="0"/>
                    </a:rPr>
                    <a:t>S445</a:t>
                  </a:r>
                  <a:endParaRPr lang="en-US" sz="5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25" name="TextBox 38"/>
                <p:cNvSpPr txBox="1"/>
                <p:nvPr/>
              </p:nvSpPr>
              <p:spPr>
                <a:xfrm>
                  <a:off x="5115954" y="2427924"/>
                  <a:ext cx="421817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500" dirty="0">
                      <a:latin typeface="Arial" charset="0"/>
                      <a:ea typeface="Arial" charset="0"/>
                      <a:cs typeface="Arial" charset="0"/>
                    </a:rPr>
                    <a:t>Akt</a:t>
                  </a:r>
                  <a:endParaRPr lang="en-US" sz="5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26" name="TextBox 38"/>
                <p:cNvSpPr txBox="1"/>
                <p:nvPr/>
              </p:nvSpPr>
              <p:spPr>
                <a:xfrm>
                  <a:off x="6080989" y="2427924"/>
                  <a:ext cx="560818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500" dirty="0">
                      <a:latin typeface="Arial" charset="0"/>
                      <a:ea typeface="Arial" charset="0"/>
                      <a:cs typeface="Arial" charset="0"/>
                    </a:rPr>
                    <a:t>p-Akt</a:t>
                  </a:r>
                  <a:r>
                    <a:rPr lang="tr-TR" sz="300" dirty="0">
                      <a:latin typeface="Arial" charset="0"/>
                      <a:ea typeface="Arial" charset="0"/>
                      <a:cs typeface="Arial" charset="0"/>
                    </a:rPr>
                    <a:t> </a:t>
                  </a:r>
                  <a:r>
                    <a:rPr lang="tr-TR" sz="500" baseline="30000" dirty="0">
                      <a:latin typeface="Arial" charset="0"/>
                      <a:ea typeface="Arial" charset="0"/>
                      <a:cs typeface="Arial" charset="0"/>
                    </a:rPr>
                    <a:t>S473</a:t>
                  </a:r>
                  <a:endParaRPr lang="en-US" sz="5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</p:grpSp>
        </p:grpSp>
        <p:pic>
          <p:nvPicPr>
            <p:cNvPr id="124" name="Picture 41"/>
            <p:cNvPicPr preferRelativeResize="0">
              <a:picLocks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622" t="41061" r="25805" b="57235"/>
            <a:stretch/>
          </p:blipFill>
          <p:spPr>
            <a:xfrm>
              <a:off x="6176919" y="5673509"/>
              <a:ext cx="72000" cy="36000"/>
            </a:xfrm>
            <a:prstGeom prst="rect">
              <a:avLst/>
            </a:prstGeom>
          </p:spPr>
        </p:pic>
        <p:pic>
          <p:nvPicPr>
            <p:cNvPr id="125" name="Picture 42"/>
            <p:cNvPicPr preferRelativeResize="0">
              <a:picLocks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577" t="45616" r="25858" b="52593"/>
            <a:stretch/>
          </p:blipFill>
          <p:spPr>
            <a:xfrm>
              <a:off x="6177643" y="5761478"/>
              <a:ext cx="72000" cy="36000"/>
            </a:xfrm>
            <a:prstGeom prst="rect">
              <a:avLst/>
            </a:prstGeom>
          </p:spPr>
        </p:pic>
        <p:pic>
          <p:nvPicPr>
            <p:cNvPr id="126" name="Picture 43"/>
            <p:cNvPicPr preferRelativeResize="0">
              <a:picLocks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636" t="50296" r="25798" b="47912"/>
            <a:stretch/>
          </p:blipFill>
          <p:spPr>
            <a:xfrm>
              <a:off x="6177643" y="5851828"/>
              <a:ext cx="72000" cy="36000"/>
            </a:xfrm>
            <a:prstGeom prst="rect">
              <a:avLst/>
            </a:prstGeom>
          </p:spPr>
        </p:pic>
        <p:pic>
          <p:nvPicPr>
            <p:cNvPr id="127" name="Picture 44"/>
            <p:cNvPicPr preferRelativeResize="0">
              <a:picLocks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594" t="54996" r="25760" b="43266"/>
            <a:stretch/>
          </p:blipFill>
          <p:spPr>
            <a:xfrm>
              <a:off x="6177643" y="5938406"/>
              <a:ext cx="75600" cy="36000"/>
            </a:xfrm>
            <a:prstGeom prst="rect">
              <a:avLst/>
            </a:prstGeom>
          </p:spPr>
        </p:pic>
        <p:sp>
          <p:nvSpPr>
            <p:cNvPr id="128" name="Metin kutusu 1"/>
            <p:cNvSpPr txBox="1"/>
            <p:nvPr/>
          </p:nvSpPr>
          <p:spPr bwMode="auto">
            <a:xfrm>
              <a:off x="6287913" y="5577811"/>
              <a:ext cx="396000" cy="180000"/>
            </a:xfrm>
            <a:prstGeom prst="rect">
              <a:avLst/>
            </a:prstGeom>
            <a:noFill/>
          </p:spPr>
          <p:txBody>
            <a:bodyPr wrap="square" lIns="0" tIns="0" rIns="0" bIns="0" anchor="ctr"/>
            <a:lstStyle/>
            <a:p>
              <a:pPr>
                <a:lnSpc>
                  <a:spcPct val="225000"/>
                </a:lnSpc>
                <a:defRPr/>
              </a:pPr>
              <a:r>
                <a:rPr lang="tr-TR" sz="5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untransfected</a:t>
              </a:r>
            </a:p>
          </p:txBody>
        </p:sp>
        <p:sp>
          <p:nvSpPr>
            <p:cNvPr id="129" name="Metin kutusu 1"/>
            <p:cNvSpPr txBox="1"/>
            <p:nvPr/>
          </p:nvSpPr>
          <p:spPr bwMode="auto">
            <a:xfrm>
              <a:off x="6287913" y="5666593"/>
              <a:ext cx="396000" cy="180000"/>
            </a:xfrm>
            <a:prstGeom prst="rect">
              <a:avLst/>
            </a:prstGeom>
            <a:noFill/>
          </p:spPr>
          <p:txBody>
            <a:bodyPr wrap="square" lIns="0" tIns="0" rIns="0" bIns="0" anchor="ctr"/>
            <a:lstStyle/>
            <a:p>
              <a:pPr>
                <a:lnSpc>
                  <a:spcPct val="225000"/>
                </a:lnSpc>
                <a:defRPr/>
              </a:pPr>
              <a:r>
                <a:rPr lang="tr-TR" sz="5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Bag-1:TAP</a:t>
              </a:r>
            </a:p>
          </p:txBody>
        </p:sp>
        <p:sp>
          <p:nvSpPr>
            <p:cNvPr id="130" name="Metin kutusu 1"/>
            <p:cNvSpPr txBox="1"/>
            <p:nvPr/>
          </p:nvSpPr>
          <p:spPr bwMode="auto">
            <a:xfrm>
              <a:off x="6287913" y="5754335"/>
              <a:ext cx="360000" cy="180000"/>
            </a:xfrm>
            <a:prstGeom prst="rect">
              <a:avLst/>
            </a:prstGeom>
            <a:noFill/>
          </p:spPr>
          <p:txBody>
            <a:bodyPr wrap="square" lIns="0" tIns="0" rIns="0" bIns="0" anchor="ctr"/>
            <a:lstStyle/>
            <a:p>
              <a:pPr>
                <a:lnSpc>
                  <a:spcPct val="225000"/>
                </a:lnSpc>
                <a:defRPr/>
              </a:pPr>
              <a:r>
                <a:rPr lang="tr-TR" sz="5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24h siBag-1 </a:t>
              </a:r>
            </a:p>
          </p:txBody>
        </p:sp>
        <p:sp>
          <p:nvSpPr>
            <p:cNvPr id="131" name="Metin kutusu 1"/>
            <p:cNvSpPr txBox="1"/>
            <p:nvPr/>
          </p:nvSpPr>
          <p:spPr bwMode="auto">
            <a:xfrm>
              <a:off x="6287913" y="5840654"/>
              <a:ext cx="396000" cy="180000"/>
            </a:xfrm>
            <a:prstGeom prst="rect">
              <a:avLst/>
            </a:prstGeom>
            <a:noFill/>
          </p:spPr>
          <p:txBody>
            <a:bodyPr wrap="square" lIns="0" tIns="0" rIns="0" bIns="0" anchor="ctr"/>
            <a:lstStyle/>
            <a:p>
              <a:pPr>
                <a:lnSpc>
                  <a:spcPct val="225000"/>
                </a:lnSpc>
                <a:defRPr/>
              </a:pPr>
              <a:r>
                <a:rPr lang="tr-TR" sz="5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48h siBag-1 </a:t>
              </a:r>
            </a:p>
          </p:txBody>
        </p:sp>
      </p:grpSp>
      <p:grpSp>
        <p:nvGrpSpPr>
          <p:cNvPr id="5" name="Grup 4"/>
          <p:cNvGrpSpPr/>
          <p:nvPr/>
        </p:nvGrpSpPr>
        <p:grpSpPr>
          <a:xfrm>
            <a:off x="410148" y="1003799"/>
            <a:ext cx="5650761" cy="1493879"/>
            <a:chOff x="1035790" y="1789862"/>
            <a:chExt cx="5650761" cy="1493879"/>
          </a:xfrm>
        </p:grpSpPr>
        <p:grpSp>
          <p:nvGrpSpPr>
            <p:cNvPr id="200" name="Grup 199"/>
            <p:cNvGrpSpPr/>
            <p:nvPr/>
          </p:nvGrpSpPr>
          <p:grpSpPr>
            <a:xfrm>
              <a:off x="1035790" y="1789862"/>
              <a:ext cx="5114123" cy="1493879"/>
              <a:chOff x="570133" y="422579"/>
              <a:chExt cx="6191098" cy="1493879"/>
            </a:xfrm>
          </p:grpSpPr>
          <p:cxnSp>
            <p:nvCxnSpPr>
              <p:cNvPr id="231" name="Straight Connector 21"/>
              <p:cNvCxnSpPr/>
              <p:nvPr/>
            </p:nvCxnSpPr>
            <p:spPr>
              <a:xfrm>
                <a:off x="2174850" y="578646"/>
                <a:ext cx="298166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2" name="TextBox 22"/>
              <p:cNvSpPr txBox="1"/>
              <p:nvPr/>
            </p:nvSpPr>
            <p:spPr>
              <a:xfrm>
                <a:off x="3455531" y="422579"/>
                <a:ext cx="420300" cy="184662"/>
              </a:xfrm>
              <a:prstGeom prst="rect">
                <a:avLst/>
              </a:prstGeom>
              <a:noFill/>
            </p:spPr>
            <p:txBody>
              <a:bodyPr wrap="none" lIns="91436" tIns="45718" rIns="91436" bIns="45718" rtlCol="0">
                <a:spAutoFit/>
              </a:bodyPr>
              <a:lstStyle/>
              <a:p>
                <a:r>
                  <a:rPr lang="tr-TR" sz="600" b="1" dirty="0">
                    <a:latin typeface="Arial" charset="0"/>
                    <a:ea typeface="Arial" charset="0"/>
                    <a:cs typeface="Arial" charset="0"/>
                  </a:rPr>
                  <a:t>MCF-7</a:t>
                </a:r>
              </a:p>
            </p:txBody>
          </p:sp>
          <p:grpSp>
            <p:nvGrpSpPr>
              <p:cNvPr id="233" name="Grup 232"/>
              <p:cNvGrpSpPr/>
              <p:nvPr/>
            </p:nvGrpSpPr>
            <p:grpSpPr>
              <a:xfrm>
                <a:off x="570133" y="751114"/>
                <a:ext cx="6191098" cy="1165344"/>
                <a:chOff x="570133" y="751114"/>
                <a:chExt cx="6191098" cy="1165344"/>
              </a:xfrm>
            </p:grpSpPr>
            <p:sp>
              <p:nvSpPr>
                <p:cNvPr id="238" name="Text Box 20"/>
                <p:cNvSpPr txBox="1"/>
                <p:nvPr/>
              </p:nvSpPr>
              <p:spPr>
                <a:xfrm rot="16200000">
                  <a:off x="111133" y="1223458"/>
                  <a:ext cx="1152000" cy="234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/>
                  </a:ext>
                </a:extLst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Aft>
                      <a:spcPts val="0"/>
                    </a:spcAft>
                  </a:pP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Relative</a:t>
                  </a:r>
                  <a:r>
                    <a:rPr lang="tr-TR" sz="500" dirty="0">
                      <a:effectLst/>
                      <a:latin typeface="Arial" charset="0"/>
                      <a:ea typeface="Arial" charset="0"/>
                      <a:cs typeface="Arial" charset="0"/>
                    </a:rPr>
                    <a:t> </a:t>
                  </a: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Expression</a:t>
                  </a:r>
                  <a:r>
                    <a:rPr lang="tr-TR" sz="500" dirty="0">
                      <a:effectLst/>
                      <a:latin typeface="Arial" charset="0"/>
                      <a:ea typeface="Arial" charset="0"/>
                      <a:cs typeface="Arial" charset="0"/>
                    </a:rPr>
                    <a:t> </a:t>
                  </a: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Levels</a:t>
                  </a:r>
                  <a:endParaRPr lang="en-GB" sz="500" dirty="0">
                    <a:effectLst/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pic>
              <p:nvPicPr>
                <p:cNvPr id="239" name="Picture 1"/>
                <p:cNvPicPr preferRelativeResize="0">
                  <a:picLocks/>
                </p:cNvPicPr>
                <p:nvPr/>
              </p:nvPicPr>
              <p:blipFill rotWithShape="1">
                <a:blip r:embed="rId1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0947" t="34831" r="31659" b="18540"/>
                <a:stretch/>
              </p:blipFill>
              <p:spPr>
                <a:xfrm>
                  <a:off x="678063" y="932799"/>
                  <a:ext cx="907200" cy="810000"/>
                </a:xfrm>
                <a:prstGeom prst="rect">
                  <a:avLst/>
                </a:prstGeom>
              </p:spPr>
            </p:pic>
            <p:sp>
              <p:nvSpPr>
                <p:cNvPr id="240" name="Text Box 20"/>
                <p:cNvSpPr txBox="1"/>
                <p:nvPr/>
              </p:nvSpPr>
              <p:spPr>
                <a:xfrm rot="16200000">
                  <a:off x="1146322" y="1223458"/>
                  <a:ext cx="1152000" cy="234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/>
                  </a:ext>
                </a:extLst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Aft>
                      <a:spcPts val="0"/>
                    </a:spcAft>
                  </a:pP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Relative</a:t>
                  </a:r>
                  <a:r>
                    <a:rPr lang="tr-TR" sz="500" dirty="0">
                      <a:effectLst/>
                      <a:latin typeface="Arial" charset="0"/>
                      <a:ea typeface="Arial" charset="0"/>
                      <a:cs typeface="Arial" charset="0"/>
                    </a:rPr>
                    <a:t> </a:t>
                  </a: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Expression</a:t>
                  </a:r>
                  <a:r>
                    <a:rPr lang="tr-TR" sz="500" dirty="0">
                      <a:effectLst/>
                      <a:latin typeface="Arial" charset="0"/>
                      <a:ea typeface="Arial" charset="0"/>
                      <a:cs typeface="Arial" charset="0"/>
                    </a:rPr>
                    <a:t> </a:t>
                  </a: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Levels</a:t>
                  </a:r>
                  <a:endParaRPr lang="en-GB" sz="500" dirty="0">
                    <a:effectLst/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pic>
              <p:nvPicPr>
                <p:cNvPr id="241" name="Picture 2"/>
                <p:cNvPicPr preferRelativeResize="0">
                  <a:picLocks/>
                </p:cNvPicPr>
                <p:nvPr/>
              </p:nvPicPr>
              <p:blipFill rotWithShape="1"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0376" t="36837" r="31293" b="18470"/>
                <a:stretch/>
              </p:blipFill>
              <p:spPr>
                <a:xfrm>
                  <a:off x="1692601" y="964545"/>
                  <a:ext cx="936000" cy="775355"/>
                </a:xfrm>
                <a:prstGeom prst="rect">
                  <a:avLst/>
                </a:prstGeom>
              </p:spPr>
            </p:pic>
            <p:sp>
              <p:nvSpPr>
                <p:cNvPr id="242" name="Text Box 20"/>
                <p:cNvSpPr txBox="1"/>
                <p:nvPr/>
              </p:nvSpPr>
              <p:spPr>
                <a:xfrm rot="16200000">
                  <a:off x="2178702" y="1223458"/>
                  <a:ext cx="1152000" cy="234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/>
                  </a:ext>
                </a:extLst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Aft>
                      <a:spcPts val="0"/>
                    </a:spcAft>
                  </a:pP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Relative</a:t>
                  </a:r>
                  <a:r>
                    <a:rPr lang="tr-TR" sz="500" dirty="0">
                      <a:effectLst/>
                      <a:latin typeface="Arial" charset="0"/>
                      <a:ea typeface="Arial" charset="0"/>
                      <a:cs typeface="Arial" charset="0"/>
                    </a:rPr>
                    <a:t> </a:t>
                  </a: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Expression</a:t>
                  </a:r>
                  <a:r>
                    <a:rPr lang="tr-TR" sz="500" dirty="0">
                      <a:effectLst/>
                      <a:latin typeface="Arial" charset="0"/>
                      <a:ea typeface="Arial" charset="0"/>
                      <a:cs typeface="Arial" charset="0"/>
                    </a:rPr>
                    <a:t> </a:t>
                  </a: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Levels</a:t>
                  </a:r>
                  <a:endParaRPr lang="en-GB" sz="500" dirty="0">
                    <a:effectLst/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pic>
              <p:nvPicPr>
                <p:cNvPr id="243" name="Picture 5"/>
                <p:cNvPicPr preferRelativeResize="0">
                  <a:picLocks/>
                </p:cNvPicPr>
                <p:nvPr/>
              </p:nvPicPr>
              <p:blipFill rotWithShape="1">
                <a:blip r:embed="rId2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0566" t="36537" r="30118" b="17676"/>
                <a:stretch/>
              </p:blipFill>
              <p:spPr>
                <a:xfrm>
                  <a:off x="2731257" y="957300"/>
                  <a:ext cx="961200" cy="799200"/>
                </a:xfrm>
                <a:prstGeom prst="rect">
                  <a:avLst/>
                </a:prstGeom>
              </p:spPr>
            </p:pic>
            <p:sp>
              <p:nvSpPr>
                <p:cNvPr id="244" name="Text Box 20"/>
                <p:cNvSpPr txBox="1"/>
                <p:nvPr/>
              </p:nvSpPr>
              <p:spPr>
                <a:xfrm rot="16200000">
                  <a:off x="3215763" y="1223458"/>
                  <a:ext cx="1152000" cy="234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/>
                  </a:ext>
                </a:extLst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Aft>
                      <a:spcPts val="0"/>
                    </a:spcAft>
                  </a:pP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Relative</a:t>
                  </a:r>
                  <a:r>
                    <a:rPr lang="tr-TR" sz="500" dirty="0">
                      <a:effectLst/>
                      <a:latin typeface="Arial" charset="0"/>
                      <a:ea typeface="Arial" charset="0"/>
                      <a:cs typeface="Arial" charset="0"/>
                    </a:rPr>
                    <a:t> </a:t>
                  </a: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Expression</a:t>
                  </a:r>
                  <a:r>
                    <a:rPr lang="tr-TR" sz="500" dirty="0">
                      <a:effectLst/>
                      <a:latin typeface="Arial" charset="0"/>
                      <a:ea typeface="Arial" charset="0"/>
                      <a:cs typeface="Arial" charset="0"/>
                    </a:rPr>
                    <a:t> </a:t>
                  </a: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Levels</a:t>
                  </a:r>
                  <a:endParaRPr lang="en-GB" sz="500" dirty="0">
                    <a:effectLst/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pic>
              <p:nvPicPr>
                <p:cNvPr id="245" name="Picture 11"/>
                <p:cNvPicPr preferRelativeResize="0">
                  <a:picLocks/>
                </p:cNvPicPr>
                <p:nvPr/>
              </p:nvPicPr>
              <p:blipFill rotWithShape="1">
                <a:blip r:embed="rId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0592" t="37381" r="31614" b="18519"/>
                <a:stretch/>
              </p:blipFill>
              <p:spPr>
                <a:xfrm>
                  <a:off x="3773393" y="971688"/>
                  <a:ext cx="918000" cy="766800"/>
                </a:xfrm>
                <a:prstGeom prst="rect">
                  <a:avLst/>
                </a:prstGeom>
              </p:spPr>
            </p:pic>
            <p:sp>
              <p:nvSpPr>
                <p:cNvPr id="246" name="Text Box 20"/>
                <p:cNvSpPr txBox="1"/>
                <p:nvPr/>
              </p:nvSpPr>
              <p:spPr>
                <a:xfrm rot="16200000">
                  <a:off x="4247908" y="1223458"/>
                  <a:ext cx="1152000" cy="234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/>
                  </a:ext>
                </a:extLst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Aft>
                      <a:spcPts val="0"/>
                    </a:spcAft>
                  </a:pP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Relative</a:t>
                  </a:r>
                  <a:r>
                    <a:rPr lang="tr-TR" sz="500" dirty="0">
                      <a:effectLst/>
                      <a:latin typeface="Arial" charset="0"/>
                      <a:ea typeface="Arial" charset="0"/>
                      <a:cs typeface="Arial" charset="0"/>
                    </a:rPr>
                    <a:t> </a:t>
                  </a: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Expression</a:t>
                  </a:r>
                  <a:r>
                    <a:rPr lang="tr-TR" sz="500" dirty="0">
                      <a:effectLst/>
                      <a:latin typeface="Arial" charset="0"/>
                      <a:ea typeface="Arial" charset="0"/>
                      <a:cs typeface="Arial" charset="0"/>
                    </a:rPr>
                    <a:t> </a:t>
                  </a: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Levels</a:t>
                  </a:r>
                  <a:endParaRPr lang="en-GB" sz="500" dirty="0">
                    <a:effectLst/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pic>
              <p:nvPicPr>
                <p:cNvPr id="247" name="Picture 12"/>
                <p:cNvPicPr preferRelativeResize="0">
                  <a:picLocks/>
                </p:cNvPicPr>
                <p:nvPr/>
              </p:nvPicPr>
              <p:blipFill rotWithShape="1">
                <a:blip r:embed="rId2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1128" t="37763" r="30410" b="17697"/>
                <a:stretch/>
              </p:blipFill>
              <p:spPr>
                <a:xfrm>
                  <a:off x="4817130" y="980432"/>
                  <a:ext cx="943200" cy="774000"/>
                </a:xfrm>
                <a:prstGeom prst="rect">
                  <a:avLst/>
                </a:prstGeom>
              </p:spPr>
            </p:pic>
            <p:sp>
              <p:nvSpPr>
                <p:cNvPr id="248" name="Text Box 20"/>
                <p:cNvSpPr txBox="1"/>
                <p:nvPr/>
              </p:nvSpPr>
              <p:spPr>
                <a:xfrm rot="16200000">
                  <a:off x="5291106" y="1223458"/>
                  <a:ext cx="1152000" cy="234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/>
                  </a:ext>
                </a:extLst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Aft>
                      <a:spcPts val="0"/>
                    </a:spcAft>
                  </a:pP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Relative</a:t>
                  </a:r>
                  <a:r>
                    <a:rPr lang="tr-TR" sz="500" dirty="0">
                      <a:effectLst/>
                      <a:latin typeface="Arial" charset="0"/>
                      <a:ea typeface="Arial" charset="0"/>
                      <a:cs typeface="Arial" charset="0"/>
                    </a:rPr>
                    <a:t> </a:t>
                  </a: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Expression</a:t>
                  </a:r>
                  <a:r>
                    <a:rPr lang="tr-TR" sz="500" dirty="0">
                      <a:effectLst/>
                      <a:latin typeface="Arial" charset="0"/>
                      <a:ea typeface="Arial" charset="0"/>
                      <a:cs typeface="Arial" charset="0"/>
                    </a:rPr>
                    <a:t> </a:t>
                  </a:r>
                  <a:r>
                    <a:rPr lang="tr-TR" sz="500" dirty="0" err="1">
                      <a:effectLst/>
                      <a:latin typeface="Arial" charset="0"/>
                      <a:ea typeface="Arial" charset="0"/>
                      <a:cs typeface="Arial" charset="0"/>
                    </a:rPr>
                    <a:t>Levels</a:t>
                  </a:r>
                  <a:endParaRPr lang="en-GB" sz="500" dirty="0">
                    <a:effectLst/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pic>
              <p:nvPicPr>
                <p:cNvPr id="249" name="Picture 13"/>
                <p:cNvPicPr preferRelativeResize="0">
                  <a:picLocks/>
                </p:cNvPicPr>
                <p:nvPr/>
              </p:nvPicPr>
              <p:blipFill rotWithShape="1">
                <a:blip r:embed="rId2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1505" t="37921" r="31791" b="18914"/>
                <a:stretch/>
              </p:blipFill>
              <p:spPr>
                <a:xfrm>
                  <a:off x="5870511" y="982813"/>
                  <a:ext cx="890720" cy="756000"/>
                </a:xfrm>
                <a:prstGeom prst="rect">
                  <a:avLst/>
                </a:prstGeom>
              </p:spPr>
            </p:pic>
            <p:sp>
              <p:nvSpPr>
                <p:cNvPr id="250" name="TextBox 38"/>
                <p:cNvSpPr txBox="1"/>
                <p:nvPr/>
              </p:nvSpPr>
              <p:spPr>
                <a:xfrm>
                  <a:off x="974015" y="751114"/>
                  <a:ext cx="421817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500" dirty="0">
                      <a:latin typeface="Arial" charset="0"/>
                      <a:ea typeface="Arial" charset="0"/>
                      <a:cs typeface="Arial" charset="0"/>
                    </a:rPr>
                    <a:t>C-Raf</a:t>
                  </a:r>
                  <a:endParaRPr lang="en-US" sz="5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51" name="TextBox 38"/>
                <p:cNvSpPr txBox="1"/>
                <p:nvPr/>
              </p:nvSpPr>
              <p:spPr>
                <a:xfrm>
                  <a:off x="1929787" y="751114"/>
                  <a:ext cx="653718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500" dirty="0">
                      <a:latin typeface="Arial" charset="0"/>
                      <a:ea typeface="Arial" charset="0"/>
                      <a:cs typeface="Arial" charset="0"/>
                    </a:rPr>
                    <a:t>p-C-Raf</a:t>
                  </a:r>
                  <a:r>
                    <a:rPr lang="tr-TR" sz="300" dirty="0">
                      <a:latin typeface="Arial" charset="0"/>
                      <a:ea typeface="Arial" charset="0"/>
                      <a:cs typeface="Arial" charset="0"/>
                    </a:rPr>
                    <a:t> </a:t>
                  </a:r>
                  <a:r>
                    <a:rPr lang="tr-TR" sz="500" baseline="30000" dirty="0">
                      <a:latin typeface="Arial" charset="0"/>
                      <a:ea typeface="Arial" charset="0"/>
                      <a:cs typeface="Arial" charset="0"/>
                    </a:rPr>
                    <a:t>S338</a:t>
                  </a:r>
                  <a:endParaRPr lang="en-US" sz="5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52" name="TextBox 38"/>
                <p:cNvSpPr txBox="1"/>
                <p:nvPr/>
              </p:nvSpPr>
              <p:spPr>
                <a:xfrm>
                  <a:off x="3036993" y="751114"/>
                  <a:ext cx="421817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500" dirty="0">
                      <a:latin typeface="Arial" charset="0"/>
                      <a:ea typeface="Arial" charset="0"/>
                      <a:cs typeface="Arial" charset="0"/>
                    </a:rPr>
                    <a:t>B-Raf</a:t>
                  </a:r>
                  <a:endParaRPr lang="en-US" sz="5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53" name="TextBox 38"/>
                <p:cNvSpPr txBox="1"/>
                <p:nvPr/>
              </p:nvSpPr>
              <p:spPr>
                <a:xfrm>
                  <a:off x="4006836" y="751114"/>
                  <a:ext cx="653718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500" dirty="0">
                      <a:latin typeface="Arial" charset="0"/>
                      <a:ea typeface="Arial" charset="0"/>
                      <a:cs typeface="Arial" charset="0"/>
                    </a:rPr>
                    <a:t>p-B-Raf</a:t>
                  </a:r>
                  <a:r>
                    <a:rPr lang="tr-TR" sz="300" dirty="0">
                      <a:latin typeface="Arial" charset="0"/>
                      <a:ea typeface="Arial" charset="0"/>
                      <a:cs typeface="Arial" charset="0"/>
                    </a:rPr>
                    <a:t> </a:t>
                  </a:r>
                  <a:r>
                    <a:rPr lang="tr-TR" sz="500" baseline="30000" dirty="0">
                      <a:latin typeface="Arial" charset="0"/>
                      <a:ea typeface="Arial" charset="0"/>
                      <a:cs typeface="Arial" charset="0"/>
                    </a:rPr>
                    <a:t>S445</a:t>
                  </a:r>
                  <a:endParaRPr lang="en-US" sz="5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54" name="TextBox 38"/>
                <p:cNvSpPr txBox="1"/>
                <p:nvPr/>
              </p:nvSpPr>
              <p:spPr>
                <a:xfrm>
                  <a:off x="5115954" y="751114"/>
                  <a:ext cx="421817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500" dirty="0">
                      <a:latin typeface="Arial" charset="0"/>
                      <a:ea typeface="Arial" charset="0"/>
                      <a:cs typeface="Arial" charset="0"/>
                    </a:rPr>
                    <a:t>Akt</a:t>
                  </a:r>
                  <a:endParaRPr lang="en-US" sz="5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255" name="TextBox 38"/>
                <p:cNvSpPr txBox="1"/>
                <p:nvPr/>
              </p:nvSpPr>
              <p:spPr>
                <a:xfrm>
                  <a:off x="6080989" y="751114"/>
                  <a:ext cx="560818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500" dirty="0">
                      <a:latin typeface="Arial" charset="0"/>
                      <a:ea typeface="Arial" charset="0"/>
                      <a:cs typeface="Arial" charset="0"/>
                    </a:rPr>
                    <a:t>p-Akt</a:t>
                  </a:r>
                  <a:r>
                    <a:rPr lang="tr-TR" sz="300" dirty="0">
                      <a:latin typeface="Arial" charset="0"/>
                      <a:ea typeface="Arial" charset="0"/>
                      <a:cs typeface="Arial" charset="0"/>
                    </a:rPr>
                    <a:t> </a:t>
                  </a:r>
                  <a:r>
                    <a:rPr lang="tr-TR" sz="500" baseline="30000" dirty="0">
                      <a:latin typeface="Arial" charset="0"/>
                      <a:ea typeface="Arial" charset="0"/>
                      <a:cs typeface="Arial" charset="0"/>
                    </a:rPr>
                    <a:t>S473</a:t>
                  </a:r>
                  <a:endParaRPr lang="en-US" sz="5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</p:grpSp>
        </p:grpSp>
        <p:grpSp>
          <p:nvGrpSpPr>
            <p:cNvPr id="3" name="Grup 2"/>
            <p:cNvGrpSpPr/>
            <p:nvPr/>
          </p:nvGrpSpPr>
          <p:grpSpPr>
            <a:xfrm>
              <a:off x="6179557" y="2483191"/>
              <a:ext cx="506994" cy="442843"/>
              <a:chOff x="6179557" y="2483191"/>
              <a:chExt cx="506994" cy="442843"/>
            </a:xfrm>
          </p:grpSpPr>
          <p:pic>
            <p:nvPicPr>
              <p:cNvPr id="140" name="Picture 41"/>
              <p:cNvPicPr preferRelativeResize="0">
                <a:picLocks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0622" t="41061" r="25805" b="57235"/>
              <a:stretch/>
            </p:blipFill>
            <p:spPr>
              <a:xfrm>
                <a:off x="6179557" y="2578889"/>
                <a:ext cx="72000" cy="36000"/>
              </a:xfrm>
              <a:prstGeom prst="rect">
                <a:avLst/>
              </a:prstGeom>
            </p:spPr>
          </p:pic>
          <p:pic>
            <p:nvPicPr>
              <p:cNvPr id="141" name="Picture 42"/>
              <p:cNvPicPr preferRelativeResize="0">
                <a:picLocks/>
              </p:cNvPicPr>
              <p:nvPr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0577" t="45616" r="25858" b="52593"/>
              <a:stretch/>
            </p:blipFill>
            <p:spPr>
              <a:xfrm>
                <a:off x="6180281" y="2666858"/>
                <a:ext cx="72000" cy="36000"/>
              </a:xfrm>
              <a:prstGeom prst="rect">
                <a:avLst/>
              </a:prstGeom>
            </p:spPr>
          </p:pic>
          <p:pic>
            <p:nvPicPr>
              <p:cNvPr id="142" name="Picture 43"/>
              <p:cNvPicPr preferRelativeResize="0">
                <a:picLocks/>
              </p:cNvPicPr>
              <p:nvPr/>
            </p:nvPicPr>
            <p:blipFill rotWithShape="1"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0636" t="50296" r="25798" b="47912"/>
              <a:stretch/>
            </p:blipFill>
            <p:spPr>
              <a:xfrm>
                <a:off x="6180281" y="2757208"/>
                <a:ext cx="72000" cy="36000"/>
              </a:xfrm>
              <a:prstGeom prst="rect">
                <a:avLst/>
              </a:prstGeom>
            </p:spPr>
          </p:pic>
          <p:pic>
            <p:nvPicPr>
              <p:cNvPr id="143" name="Picture 44"/>
              <p:cNvPicPr preferRelativeResize="0">
                <a:picLocks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0594" t="54996" r="25760" b="43266"/>
              <a:stretch/>
            </p:blipFill>
            <p:spPr>
              <a:xfrm>
                <a:off x="6180281" y="2843786"/>
                <a:ext cx="75600" cy="36000"/>
              </a:xfrm>
              <a:prstGeom prst="rect">
                <a:avLst/>
              </a:prstGeom>
            </p:spPr>
          </p:pic>
          <p:sp>
            <p:nvSpPr>
              <p:cNvPr id="144" name="Metin kutusu 1"/>
              <p:cNvSpPr txBox="1"/>
              <p:nvPr/>
            </p:nvSpPr>
            <p:spPr bwMode="auto">
              <a:xfrm>
                <a:off x="6290551" y="2483191"/>
                <a:ext cx="396000" cy="180000"/>
              </a:xfrm>
              <a:prstGeom prst="rect">
                <a:avLst/>
              </a:prstGeom>
              <a:noFill/>
            </p:spPr>
            <p:txBody>
              <a:bodyPr wrap="square" lIns="0" tIns="0" rIns="0" bIns="0" anchor="ctr"/>
              <a:lstStyle/>
              <a:p>
                <a:pPr>
                  <a:lnSpc>
                    <a:spcPct val="225000"/>
                  </a:lnSpc>
                  <a:defRPr/>
                </a:pPr>
                <a:r>
                  <a:rPr lang="tr-TR" sz="500" dirty="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</a:rPr>
                  <a:t>untransfected</a:t>
                </a:r>
              </a:p>
            </p:txBody>
          </p:sp>
          <p:sp>
            <p:nvSpPr>
              <p:cNvPr id="145" name="Metin kutusu 1"/>
              <p:cNvSpPr txBox="1"/>
              <p:nvPr/>
            </p:nvSpPr>
            <p:spPr bwMode="auto">
              <a:xfrm>
                <a:off x="6290551" y="2571973"/>
                <a:ext cx="396000" cy="180000"/>
              </a:xfrm>
              <a:prstGeom prst="rect">
                <a:avLst/>
              </a:prstGeom>
              <a:noFill/>
            </p:spPr>
            <p:txBody>
              <a:bodyPr wrap="square" lIns="0" tIns="0" rIns="0" bIns="0" anchor="ctr"/>
              <a:lstStyle/>
              <a:p>
                <a:pPr>
                  <a:lnSpc>
                    <a:spcPct val="225000"/>
                  </a:lnSpc>
                  <a:defRPr/>
                </a:pPr>
                <a:r>
                  <a:rPr lang="tr-TR" sz="500" dirty="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</a:rPr>
                  <a:t>Bag-1:TAP</a:t>
                </a:r>
              </a:p>
            </p:txBody>
          </p:sp>
          <p:sp>
            <p:nvSpPr>
              <p:cNvPr id="146" name="Metin kutusu 1"/>
              <p:cNvSpPr txBox="1"/>
              <p:nvPr/>
            </p:nvSpPr>
            <p:spPr bwMode="auto">
              <a:xfrm>
                <a:off x="6290551" y="2659715"/>
                <a:ext cx="360000" cy="180000"/>
              </a:xfrm>
              <a:prstGeom prst="rect">
                <a:avLst/>
              </a:prstGeom>
              <a:noFill/>
            </p:spPr>
            <p:txBody>
              <a:bodyPr wrap="square" lIns="0" tIns="0" rIns="0" bIns="0" anchor="ctr"/>
              <a:lstStyle/>
              <a:p>
                <a:pPr>
                  <a:lnSpc>
                    <a:spcPct val="225000"/>
                  </a:lnSpc>
                  <a:defRPr/>
                </a:pPr>
                <a:r>
                  <a:rPr lang="tr-TR" sz="500" dirty="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</a:rPr>
                  <a:t>24h siBag-1 </a:t>
                </a:r>
              </a:p>
            </p:txBody>
          </p:sp>
          <p:sp>
            <p:nvSpPr>
              <p:cNvPr id="147" name="Metin kutusu 1"/>
              <p:cNvSpPr txBox="1"/>
              <p:nvPr/>
            </p:nvSpPr>
            <p:spPr bwMode="auto">
              <a:xfrm>
                <a:off x="6290551" y="2746034"/>
                <a:ext cx="396000" cy="180000"/>
              </a:xfrm>
              <a:prstGeom prst="rect">
                <a:avLst/>
              </a:prstGeom>
              <a:noFill/>
            </p:spPr>
            <p:txBody>
              <a:bodyPr wrap="square" lIns="0" tIns="0" rIns="0" bIns="0" anchor="ctr"/>
              <a:lstStyle/>
              <a:p>
                <a:pPr>
                  <a:lnSpc>
                    <a:spcPct val="225000"/>
                  </a:lnSpc>
                  <a:defRPr/>
                </a:pPr>
                <a:r>
                  <a:rPr lang="tr-TR" sz="500" dirty="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</a:rPr>
                  <a:t>48h siBag-1 </a:t>
                </a:r>
              </a:p>
            </p:txBody>
          </p:sp>
        </p:grpSp>
      </p:grpSp>
      <p:sp>
        <p:nvSpPr>
          <p:cNvPr id="105" name="Dikdörtgen 3"/>
          <p:cNvSpPr/>
          <p:nvPr/>
        </p:nvSpPr>
        <p:spPr>
          <a:xfrm>
            <a:off x="0" y="0"/>
            <a:ext cx="1458554" cy="4201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Figure </a:t>
            </a:r>
            <a:r>
              <a:rPr lang="en-PH" sz="12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</a:t>
            </a:r>
            <a:r>
              <a:rPr lang="tr-TR" sz="12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r>
              <a:rPr lang="tr-TR" sz="12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sz="120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457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rup 116"/>
          <p:cNvGrpSpPr/>
          <p:nvPr/>
        </p:nvGrpSpPr>
        <p:grpSpPr>
          <a:xfrm>
            <a:off x="2402711" y="299744"/>
            <a:ext cx="1800000" cy="230832"/>
            <a:chOff x="2216712" y="39039"/>
            <a:chExt cx="1800000" cy="230832"/>
          </a:xfrm>
        </p:grpSpPr>
        <p:sp>
          <p:nvSpPr>
            <p:cNvPr id="32" name="Metin kutusu 32">
              <a:extLst>
                <a:ext uri="{FF2B5EF4-FFF2-40B4-BE49-F238E27FC236}">
                  <a16:creationId xmlns:a16="http://schemas.microsoft.com/office/drawing/2014/main" xmlns="" id="{783826D1-35D4-884B-A30B-F18EF3C13C54}"/>
                </a:ext>
              </a:extLst>
            </p:cNvPr>
            <p:cNvSpPr txBox="1"/>
            <p:nvPr/>
          </p:nvSpPr>
          <p:spPr>
            <a:xfrm>
              <a:off x="2353035" y="39039"/>
              <a:ext cx="152735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ER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PR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HER2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</p:txBody>
        </p:sp>
        <p:cxnSp>
          <p:nvCxnSpPr>
            <p:cNvPr id="97" name="Düz Bağlayıcı 96"/>
            <p:cNvCxnSpPr/>
            <p:nvPr/>
          </p:nvCxnSpPr>
          <p:spPr>
            <a:xfrm rot="5400000">
              <a:off x="3116712" y="-642508"/>
              <a:ext cx="0" cy="18000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8" name="Grup 187"/>
          <p:cNvGrpSpPr/>
          <p:nvPr/>
        </p:nvGrpSpPr>
        <p:grpSpPr>
          <a:xfrm>
            <a:off x="5415333" y="299744"/>
            <a:ext cx="1188000" cy="230832"/>
            <a:chOff x="2479034" y="39039"/>
            <a:chExt cx="1188000" cy="230832"/>
          </a:xfrm>
        </p:grpSpPr>
        <p:sp>
          <p:nvSpPr>
            <p:cNvPr id="189" name="Metin kutusu 32">
              <a:extLst>
                <a:ext uri="{FF2B5EF4-FFF2-40B4-BE49-F238E27FC236}">
                  <a16:creationId xmlns:a16="http://schemas.microsoft.com/office/drawing/2014/main" xmlns="" id="{783826D1-35D4-884B-A30B-F18EF3C13C54}"/>
                </a:ext>
              </a:extLst>
            </p:cNvPr>
            <p:cNvSpPr txBox="1"/>
            <p:nvPr/>
          </p:nvSpPr>
          <p:spPr>
            <a:xfrm>
              <a:off x="2479034" y="39039"/>
              <a:ext cx="1188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ER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PR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HER2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cxnSp>
          <p:nvCxnSpPr>
            <p:cNvPr id="190" name="Düz Bağlayıcı 189"/>
            <p:cNvCxnSpPr/>
            <p:nvPr/>
          </p:nvCxnSpPr>
          <p:spPr>
            <a:xfrm rot="5400000">
              <a:off x="3073034" y="-282508"/>
              <a:ext cx="0" cy="10800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4" name="Dikdörtgen 533"/>
          <p:cNvSpPr/>
          <p:nvPr/>
        </p:nvSpPr>
        <p:spPr>
          <a:xfrm>
            <a:off x="5101246" y="203746"/>
            <a:ext cx="1890000" cy="63720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0" name="Dikdörtgen 539"/>
          <p:cNvSpPr/>
          <p:nvPr/>
        </p:nvSpPr>
        <p:spPr>
          <a:xfrm>
            <a:off x="6991246" y="203746"/>
            <a:ext cx="1890000" cy="63720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2" name="Dikdörtgen 541"/>
          <p:cNvSpPr/>
          <p:nvPr/>
        </p:nvSpPr>
        <p:spPr>
          <a:xfrm>
            <a:off x="8881246" y="203746"/>
            <a:ext cx="1890000" cy="63720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3" name="Dikdörtgen 542"/>
          <p:cNvSpPr/>
          <p:nvPr/>
        </p:nvSpPr>
        <p:spPr>
          <a:xfrm>
            <a:off x="1699268" y="203746"/>
            <a:ext cx="9071978" cy="63720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4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1699268" y="203746"/>
            <a:ext cx="180000" cy="226591"/>
          </a:xfrm>
          <a:prstGeom prst="rect">
            <a:avLst/>
          </a:prstGeom>
          <a:noFill/>
        </p:spPr>
        <p:txBody>
          <a:bodyPr wrap="square" lIns="54000" tIns="36000" rIns="36000" bIns="36000" rtlCol="0">
            <a:spAutoFit/>
          </a:bodyPr>
          <a:lstStyle/>
          <a:p>
            <a:r>
              <a:rPr lang="tr-TR" sz="1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46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5101246" y="203746"/>
            <a:ext cx="180000" cy="226591"/>
          </a:xfrm>
          <a:prstGeom prst="rect">
            <a:avLst/>
          </a:prstGeom>
          <a:noFill/>
        </p:spPr>
        <p:txBody>
          <a:bodyPr wrap="square" lIns="54000" tIns="36000" rIns="36000" bIns="36000" rtlCol="0">
            <a:spAutoFit/>
          </a:bodyPr>
          <a:lstStyle/>
          <a:p>
            <a:r>
              <a:rPr lang="tr-TR" sz="1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47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6991246" y="203746"/>
            <a:ext cx="180000" cy="226591"/>
          </a:xfrm>
          <a:prstGeom prst="rect">
            <a:avLst/>
          </a:prstGeom>
          <a:noFill/>
        </p:spPr>
        <p:txBody>
          <a:bodyPr wrap="square" lIns="54000" tIns="36000" rIns="36000" bIns="36000" rtlCol="0">
            <a:spAutoFit/>
          </a:bodyPr>
          <a:lstStyle/>
          <a:p>
            <a:r>
              <a:rPr lang="tr-TR" sz="1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548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8881246" y="203746"/>
            <a:ext cx="180000" cy="226591"/>
          </a:xfrm>
          <a:prstGeom prst="rect">
            <a:avLst/>
          </a:prstGeom>
          <a:noFill/>
        </p:spPr>
        <p:txBody>
          <a:bodyPr wrap="square" lIns="54000" tIns="36000" rIns="36000" bIns="36000" rtlCol="0">
            <a:spAutoFit/>
          </a:bodyPr>
          <a:lstStyle/>
          <a:p>
            <a:r>
              <a:rPr lang="tr-TR" sz="1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grpSp>
        <p:nvGrpSpPr>
          <p:cNvPr id="265" name="Grup 264"/>
          <p:cNvGrpSpPr/>
          <p:nvPr/>
        </p:nvGrpSpPr>
        <p:grpSpPr>
          <a:xfrm>
            <a:off x="7342394" y="299744"/>
            <a:ext cx="1188000" cy="230832"/>
            <a:chOff x="2479034" y="39039"/>
            <a:chExt cx="1188000" cy="230832"/>
          </a:xfrm>
        </p:grpSpPr>
        <p:sp>
          <p:nvSpPr>
            <p:cNvPr id="266" name="Metin kutusu 32">
              <a:extLst>
                <a:ext uri="{FF2B5EF4-FFF2-40B4-BE49-F238E27FC236}">
                  <a16:creationId xmlns:a16="http://schemas.microsoft.com/office/drawing/2014/main" xmlns="" id="{783826D1-35D4-884B-A30B-F18EF3C13C54}"/>
                </a:ext>
              </a:extLst>
            </p:cNvPr>
            <p:cNvSpPr txBox="1"/>
            <p:nvPr/>
          </p:nvSpPr>
          <p:spPr>
            <a:xfrm>
              <a:off x="2479034" y="39039"/>
              <a:ext cx="1188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ER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PR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HER2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cxnSp>
          <p:nvCxnSpPr>
            <p:cNvPr id="267" name="Düz Bağlayıcı 266"/>
            <p:cNvCxnSpPr/>
            <p:nvPr/>
          </p:nvCxnSpPr>
          <p:spPr>
            <a:xfrm rot="5400000">
              <a:off x="3073034" y="-282508"/>
              <a:ext cx="0" cy="10800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9" name="Grup 348"/>
          <p:cNvGrpSpPr/>
          <p:nvPr/>
        </p:nvGrpSpPr>
        <p:grpSpPr>
          <a:xfrm>
            <a:off x="9192668" y="299744"/>
            <a:ext cx="1188000" cy="230832"/>
            <a:chOff x="2479034" y="39039"/>
            <a:chExt cx="1188000" cy="230832"/>
          </a:xfrm>
        </p:grpSpPr>
        <p:sp>
          <p:nvSpPr>
            <p:cNvPr id="350" name="Metin kutusu 32">
              <a:extLst>
                <a:ext uri="{FF2B5EF4-FFF2-40B4-BE49-F238E27FC236}">
                  <a16:creationId xmlns:a16="http://schemas.microsoft.com/office/drawing/2014/main" xmlns="" id="{783826D1-35D4-884B-A30B-F18EF3C13C54}"/>
                </a:ext>
              </a:extLst>
            </p:cNvPr>
            <p:cNvSpPr txBox="1"/>
            <p:nvPr/>
          </p:nvSpPr>
          <p:spPr>
            <a:xfrm>
              <a:off x="2479034" y="39039"/>
              <a:ext cx="1188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ER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PR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HER2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</p:txBody>
        </p:sp>
        <p:cxnSp>
          <p:nvCxnSpPr>
            <p:cNvPr id="351" name="Düz Bağlayıcı 350"/>
            <p:cNvCxnSpPr/>
            <p:nvPr/>
          </p:nvCxnSpPr>
          <p:spPr>
            <a:xfrm rot="5400000">
              <a:off x="3073034" y="-282508"/>
              <a:ext cx="0" cy="10800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8" name="Grup 647"/>
          <p:cNvGrpSpPr/>
          <p:nvPr/>
        </p:nvGrpSpPr>
        <p:grpSpPr>
          <a:xfrm>
            <a:off x="1807461" y="600971"/>
            <a:ext cx="3230371" cy="5918487"/>
            <a:chOff x="224307" y="546380"/>
            <a:chExt cx="3230371" cy="5918487"/>
          </a:xfrm>
        </p:grpSpPr>
        <p:sp>
          <p:nvSpPr>
            <p:cNvPr id="649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487394" y="546380"/>
              <a:ext cx="7560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N          T</a:t>
              </a:r>
            </a:p>
          </p:txBody>
        </p:sp>
        <p:sp>
          <p:nvSpPr>
            <p:cNvPr id="650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2070057" y="546380"/>
              <a:ext cx="7560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N          T</a:t>
              </a:r>
            </a:p>
          </p:txBody>
        </p:sp>
        <p:sp>
          <p:nvSpPr>
            <p:cNvPr id="651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 rot="16200000">
              <a:off x="8030" y="1025048"/>
              <a:ext cx="6480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Patient</a:t>
              </a:r>
              <a:r>
                <a:rPr lang="tr-TR" sz="800" dirty="0">
                  <a:latin typeface="Arial" panose="020B0604020202020204" pitchFamily="34" charset="0"/>
                  <a:cs typeface="Arial" panose="020B0604020202020204" pitchFamily="34" charset="0"/>
                </a:rPr>
                <a:t> #2</a:t>
              </a:r>
            </a:p>
          </p:txBody>
        </p:sp>
        <p:cxnSp>
          <p:nvCxnSpPr>
            <p:cNvPr id="652" name="Düz Bağlayıcı 651"/>
            <p:cNvCxnSpPr/>
            <p:nvPr/>
          </p:nvCxnSpPr>
          <p:spPr>
            <a:xfrm>
              <a:off x="435088" y="754770"/>
              <a:ext cx="0" cy="7560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3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 rot="16200000">
              <a:off x="8030" y="1998017"/>
              <a:ext cx="6480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Patient</a:t>
              </a:r>
              <a:r>
                <a:rPr lang="tr-TR" sz="800" dirty="0">
                  <a:latin typeface="Arial" panose="020B0604020202020204" pitchFamily="34" charset="0"/>
                  <a:cs typeface="Arial" panose="020B0604020202020204" pitchFamily="34" charset="0"/>
                </a:rPr>
                <a:t> #3</a:t>
              </a:r>
            </a:p>
          </p:txBody>
        </p:sp>
        <p:cxnSp>
          <p:nvCxnSpPr>
            <p:cNvPr id="654" name="Düz Bağlayıcı 653"/>
            <p:cNvCxnSpPr/>
            <p:nvPr/>
          </p:nvCxnSpPr>
          <p:spPr>
            <a:xfrm>
              <a:off x="435088" y="1727739"/>
              <a:ext cx="0" cy="7560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5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 rot="16200000">
              <a:off x="8029" y="2976177"/>
              <a:ext cx="6480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Patient</a:t>
              </a:r>
              <a:r>
                <a:rPr lang="tr-TR" sz="800" dirty="0">
                  <a:latin typeface="Arial" panose="020B0604020202020204" pitchFamily="34" charset="0"/>
                  <a:cs typeface="Arial" panose="020B0604020202020204" pitchFamily="34" charset="0"/>
                </a:rPr>
                <a:t> #4</a:t>
              </a:r>
            </a:p>
          </p:txBody>
        </p:sp>
        <p:cxnSp>
          <p:nvCxnSpPr>
            <p:cNvPr id="656" name="Düz Bağlayıcı 655"/>
            <p:cNvCxnSpPr/>
            <p:nvPr/>
          </p:nvCxnSpPr>
          <p:spPr>
            <a:xfrm>
              <a:off x="435088" y="2705899"/>
              <a:ext cx="0" cy="7560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7" name="Grup 656"/>
            <p:cNvGrpSpPr/>
            <p:nvPr/>
          </p:nvGrpSpPr>
          <p:grpSpPr>
            <a:xfrm>
              <a:off x="505394" y="752454"/>
              <a:ext cx="720000" cy="760632"/>
              <a:chOff x="10358092" y="2867114"/>
              <a:chExt cx="720000" cy="760632"/>
            </a:xfrm>
          </p:grpSpPr>
          <p:pic>
            <p:nvPicPr>
              <p:cNvPr id="744" name="Resim 743"/>
              <p:cNvPicPr preferRelativeResize="0">
                <a:picLocks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0358092" y="2867114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745" name="Resim 744"/>
              <p:cNvPicPr preferRelativeResize="0"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58092" y="3072658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746" name="Resim 745"/>
              <p:cNvPicPr preferRelativeResize="0">
                <a:picLocks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358092" y="3278202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747" name="Resim 746"/>
              <p:cNvPicPr preferRelativeResize="0">
                <a:picLocks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358092" y="3483746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p:grpSp>
        <p:grpSp>
          <p:nvGrpSpPr>
            <p:cNvPr id="658" name="Grup 657"/>
            <p:cNvGrpSpPr/>
            <p:nvPr/>
          </p:nvGrpSpPr>
          <p:grpSpPr>
            <a:xfrm>
              <a:off x="505394" y="1725423"/>
              <a:ext cx="720000" cy="760632"/>
              <a:chOff x="11458950" y="3904502"/>
              <a:chExt cx="720000" cy="760632"/>
            </a:xfrm>
          </p:grpSpPr>
          <p:pic>
            <p:nvPicPr>
              <p:cNvPr id="740" name="Resim 739"/>
              <p:cNvPicPr preferRelativeResize="0">
                <a:picLocks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458950" y="3904502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741" name="Resim 740"/>
              <p:cNvPicPr preferRelativeResize="0">
                <a:picLocks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458950" y="4110046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742" name="Resim 741"/>
              <p:cNvPicPr preferRelativeResize="0">
                <a:picLocks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458950" y="4315590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743" name="Resim 742"/>
              <p:cNvPicPr preferRelativeResize="0">
                <a:picLocks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458950" y="4521134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p:grpSp>
        <p:grpSp>
          <p:nvGrpSpPr>
            <p:cNvPr id="659" name="Grup 658"/>
            <p:cNvGrpSpPr/>
            <p:nvPr/>
          </p:nvGrpSpPr>
          <p:grpSpPr>
            <a:xfrm>
              <a:off x="505394" y="2703583"/>
              <a:ext cx="720000" cy="760632"/>
              <a:chOff x="575252" y="2703583"/>
              <a:chExt cx="720000" cy="760632"/>
            </a:xfrm>
          </p:grpSpPr>
          <p:pic>
            <p:nvPicPr>
              <p:cNvPr id="736" name="Resim 735"/>
              <p:cNvPicPr preferRelativeResize="0">
                <a:picLocks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75252" y="2703583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737" name="Resim 736"/>
              <p:cNvPicPr preferRelativeResize="0">
                <a:picLocks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5252" y="2909127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738" name="Resim 737"/>
              <p:cNvPicPr preferRelativeResize="0">
                <a:picLocks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75252" y="3114671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739" name="Resim 738"/>
              <p:cNvPicPr preferRelativeResize="0">
                <a:picLocks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75252" y="3320215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p:grpSp>
        <p:grpSp>
          <p:nvGrpSpPr>
            <p:cNvPr id="660" name="Grup 659"/>
            <p:cNvGrpSpPr/>
            <p:nvPr/>
          </p:nvGrpSpPr>
          <p:grpSpPr>
            <a:xfrm>
              <a:off x="224307" y="3680229"/>
              <a:ext cx="215445" cy="2707129"/>
              <a:chOff x="482485" y="4030641"/>
              <a:chExt cx="215445" cy="2707129"/>
            </a:xfrm>
          </p:grpSpPr>
          <p:sp>
            <p:nvSpPr>
              <p:cNvPr id="730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266208" y="4300919"/>
                <a:ext cx="64800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#5</a:t>
                </a:r>
              </a:p>
            </p:txBody>
          </p:sp>
          <p:cxnSp>
            <p:nvCxnSpPr>
              <p:cNvPr id="731" name="Düz Bağlayıcı 730"/>
              <p:cNvCxnSpPr/>
              <p:nvPr/>
            </p:nvCxnSpPr>
            <p:spPr>
              <a:xfrm>
                <a:off x="693266" y="4030641"/>
                <a:ext cx="0" cy="75600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2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266208" y="5273888"/>
                <a:ext cx="64800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#6</a:t>
                </a:r>
              </a:p>
            </p:txBody>
          </p:sp>
          <p:cxnSp>
            <p:nvCxnSpPr>
              <p:cNvPr id="733" name="Düz Bağlayıcı 732"/>
              <p:cNvCxnSpPr/>
              <p:nvPr/>
            </p:nvCxnSpPr>
            <p:spPr>
              <a:xfrm>
                <a:off x="693266" y="5003610"/>
                <a:ext cx="0" cy="75600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4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266207" y="6252048"/>
                <a:ext cx="64800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#7</a:t>
                </a:r>
              </a:p>
            </p:txBody>
          </p:sp>
          <p:cxnSp>
            <p:nvCxnSpPr>
              <p:cNvPr id="735" name="Düz Bağlayıcı 734"/>
              <p:cNvCxnSpPr/>
              <p:nvPr/>
            </p:nvCxnSpPr>
            <p:spPr>
              <a:xfrm>
                <a:off x="693266" y="5981770"/>
                <a:ext cx="0" cy="75600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1" name="Grup 660"/>
            <p:cNvGrpSpPr/>
            <p:nvPr/>
          </p:nvGrpSpPr>
          <p:grpSpPr>
            <a:xfrm>
              <a:off x="505394" y="3677913"/>
              <a:ext cx="720000" cy="760632"/>
              <a:chOff x="575252" y="3677913"/>
              <a:chExt cx="720000" cy="760632"/>
            </a:xfrm>
          </p:grpSpPr>
          <p:pic>
            <p:nvPicPr>
              <p:cNvPr id="726" name="Resim 725"/>
              <p:cNvPicPr preferRelativeResize="0">
                <a:picLocks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75252" y="3677913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727" name="Resim 726"/>
              <p:cNvPicPr preferRelativeResize="0">
                <a:picLocks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75252" y="3883457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728" name="Resim 727"/>
              <p:cNvPicPr preferRelativeResize="0">
                <a:picLocks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75252" y="4089001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729" name="Resim 728"/>
              <p:cNvPicPr preferRelativeResize="0">
                <a:picLocks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75252" y="4294545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p:grpSp>
        <p:grpSp>
          <p:nvGrpSpPr>
            <p:cNvPr id="662" name="Grup 661"/>
            <p:cNvGrpSpPr/>
            <p:nvPr/>
          </p:nvGrpSpPr>
          <p:grpSpPr>
            <a:xfrm>
              <a:off x="505394" y="4655088"/>
              <a:ext cx="720000" cy="760632"/>
              <a:chOff x="575252" y="4655088"/>
              <a:chExt cx="720000" cy="760632"/>
            </a:xfrm>
          </p:grpSpPr>
          <p:pic>
            <p:nvPicPr>
              <p:cNvPr id="722" name="Resim 721"/>
              <p:cNvPicPr preferRelativeResize="0">
                <a:picLocks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75252" y="4655088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723" name="Resim 722"/>
              <p:cNvPicPr preferRelativeResize="0">
                <a:picLocks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75252" y="4860632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724" name="Resim 723"/>
              <p:cNvPicPr preferRelativeResize="0">
                <a:picLocks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575252" y="5066176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725" name="Resim 724"/>
              <p:cNvPicPr preferRelativeResize="0">
                <a:picLocks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75252" y="5271720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p:grpSp>
        <p:grpSp>
          <p:nvGrpSpPr>
            <p:cNvPr id="663" name="Grup 662"/>
            <p:cNvGrpSpPr/>
            <p:nvPr/>
          </p:nvGrpSpPr>
          <p:grpSpPr>
            <a:xfrm>
              <a:off x="505394" y="5624463"/>
              <a:ext cx="720000" cy="760632"/>
              <a:chOff x="575252" y="5624463"/>
              <a:chExt cx="720000" cy="760632"/>
            </a:xfrm>
          </p:grpSpPr>
          <p:pic>
            <p:nvPicPr>
              <p:cNvPr id="718" name="Resim 717"/>
              <p:cNvPicPr preferRelativeResize="0">
                <a:picLocks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575252" y="5624463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719" name="Resim 718"/>
              <p:cNvPicPr preferRelativeResize="0">
                <a:picLocks/>
              </p:cNvPicPr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575252" y="5830007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720" name="Resim 719"/>
              <p:cNvPicPr preferRelativeResize="0">
                <a:picLocks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575252" y="6035551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721" name="Resim 720"/>
              <p:cNvPicPr preferRelativeResize="0">
                <a:picLocks/>
              </p:cNvPicPr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75252" y="6241095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p:grpSp>
        <p:grpSp>
          <p:nvGrpSpPr>
            <p:cNvPr id="664" name="Grup 663"/>
            <p:cNvGrpSpPr/>
            <p:nvPr/>
          </p:nvGrpSpPr>
          <p:grpSpPr>
            <a:xfrm>
              <a:off x="1824416" y="754770"/>
              <a:ext cx="216000" cy="5632588"/>
              <a:chOff x="446010" y="907170"/>
              <a:chExt cx="216000" cy="5632588"/>
            </a:xfrm>
          </p:grpSpPr>
          <p:sp>
            <p:nvSpPr>
              <p:cNvPr id="705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230288" y="1177448"/>
                <a:ext cx="64800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#8</a:t>
                </a:r>
              </a:p>
            </p:txBody>
          </p:sp>
          <p:cxnSp>
            <p:nvCxnSpPr>
              <p:cNvPr id="706" name="Düz Bağlayıcı 705"/>
              <p:cNvCxnSpPr/>
              <p:nvPr/>
            </p:nvCxnSpPr>
            <p:spPr>
              <a:xfrm>
                <a:off x="657346" y="907170"/>
                <a:ext cx="0" cy="75600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07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230288" y="2150417"/>
                <a:ext cx="64800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#9</a:t>
                </a:r>
              </a:p>
            </p:txBody>
          </p:sp>
          <p:cxnSp>
            <p:nvCxnSpPr>
              <p:cNvPr id="708" name="Düz Bağlayıcı 707"/>
              <p:cNvCxnSpPr/>
              <p:nvPr/>
            </p:nvCxnSpPr>
            <p:spPr>
              <a:xfrm>
                <a:off x="657346" y="1880139"/>
                <a:ext cx="0" cy="75600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09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203010" y="3101299"/>
                <a:ext cx="7020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#10</a:t>
                </a:r>
              </a:p>
            </p:txBody>
          </p:sp>
          <p:cxnSp>
            <p:nvCxnSpPr>
              <p:cNvPr id="710" name="Düz Bağlayıcı 709"/>
              <p:cNvCxnSpPr/>
              <p:nvPr/>
            </p:nvCxnSpPr>
            <p:spPr>
              <a:xfrm>
                <a:off x="657346" y="2858299"/>
                <a:ext cx="0" cy="75600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11" name="Grup 710"/>
              <p:cNvGrpSpPr/>
              <p:nvPr/>
            </p:nvGrpSpPr>
            <p:grpSpPr>
              <a:xfrm>
                <a:off x="446010" y="3832629"/>
                <a:ext cx="216000" cy="2707129"/>
                <a:chOff x="481930" y="4030641"/>
                <a:chExt cx="216000" cy="2707129"/>
              </a:xfrm>
            </p:grpSpPr>
            <p:sp>
              <p:nvSpPr>
                <p:cNvPr id="712" name="Metin kutusu 37">
                  <a:extLst>
                    <a:ext uri="{FF2B5EF4-FFF2-40B4-BE49-F238E27FC236}">
                      <a16:creationId xmlns:a16="http://schemas.microsoft.com/office/drawing/2014/main" xmlns="" id="{1FA3FF08-2A2C-EC45-B4ED-78EB27544FF0}"/>
                    </a:ext>
                  </a:extLst>
                </p:cNvPr>
                <p:cNvSpPr txBox="1"/>
                <p:nvPr/>
              </p:nvSpPr>
              <p:spPr>
                <a:xfrm rot="16200000">
                  <a:off x="238930" y="4273641"/>
                  <a:ext cx="702000" cy="2160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8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Patient</a:t>
                  </a:r>
                  <a:r>
                    <a:rPr lang="tr-TR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#11</a:t>
                  </a:r>
                </a:p>
              </p:txBody>
            </p:sp>
            <p:cxnSp>
              <p:nvCxnSpPr>
                <p:cNvPr id="713" name="Düz Bağlayıcı 712"/>
                <p:cNvCxnSpPr/>
                <p:nvPr/>
              </p:nvCxnSpPr>
              <p:spPr>
                <a:xfrm>
                  <a:off x="693266" y="4030641"/>
                  <a:ext cx="0" cy="7560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14" name="Metin kutusu 37">
                  <a:extLst>
                    <a:ext uri="{FF2B5EF4-FFF2-40B4-BE49-F238E27FC236}">
                      <a16:creationId xmlns:a16="http://schemas.microsoft.com/office/drawing/2014/main" xmlns="" id="{1FA3FF08-2A2C-EC45-B4ED-78EB27544FF0}"/>
                    </a:ext>
                  </a:extLst>
                </p:cNvPr>
                <p:cNvSpPr txBox="1"/>
                <p:nvPr/>
              </p:nvSpPr>
              <p:spPr>
                <a:xfrm rot="16200000">
                  <a:off x="238930" y="5246610"/>
                  <a:ext cx="702000" cy="2160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8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Patient</a:t>
                  </a:r>
                  <a:r>
                    <a:rPr lang="tr-TR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#12</a:t>
                  </a:r>
                </a:p>
              </p:txBody>
            </p:sp>
            <p:cxnSp>
              <p:nvCxnSpPr>
                <p:cNvPr id="715" name="Düz Bağlayıcı 714"/>
                <p:cNvCxnSpPr/>
                <p:nvPr/>
              </p:nvCxnSpPr>
              <p:spPr>
                <a:xfrm>
                  <a:off x="693266" y="5003610"/>
                  <a:ext cx="0" cy="7560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16" name="Metin kutusu 37">
                  <a:extLst>
                    <a:ext uri="{FF2B5EF4-FFF2-40B4-BE49-F238E27FC236}">
                      <a16:creationId xmlns:a16="http://schemas.microsoft.com/office/drawing/2014/main" xmlns="" id="{1FA3FF08-2A2C-EC45-B4ED-78EB27544FF0}"/>
                    </a:ext>
                  </a:extLst>
                </p:cNvPr>
                <p:cNvSpPr txBox="1"/>
                <p:nvPr/>
              </p:nvSpPr>
              <p:spPr>
                <a:xfrm rot="16200000">
                  <a:off x="238930" y="6224770"/>
                  <a:ext cx="702000" cy="2160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8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Patient</a:t>
                  </a:r>
                  <a:r>
                    <a:rPr lang="tr-TR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#13</a:t>
                  </a:r>
                </a:p>
              </p:txBody>
            </p:sp>
            <p:cxnSp>
              <p:nvCxnSpPr>
                <p:cNvPr id="717" name="Düz Bağlayıcı 716"/>
                <p:cNvCxnSpPr/>
                <p:nvPr/>
              </p:nvCxnSpPr>
              <p:spPr>
                <a:xfrm>
                  <a:off x="693266" y="5981770"/>
                  <a:ext cx="0" cy="7560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65" name="Grup 664"/>
            <p:cNvGrpSpPr/>
            <p:nvPr/>
          </p:nvGrpSpPr>
          <p:grpSpPr>
            <a:xfrm>
              <a:off x="2106057" y="752454"/>
              <a:ext cx="720000" cy="760632"/>
              <a:chOff x="2106057" y="752454"/>
              <a:chExt cx="720000" cy="760632"/>
            </a:xfrm>
          </p:grpSpPr>
          <p:pic>
            <p:nvPicPr>
              <p:cNvPr id="701" name="Resim 123">
                <a:extLst>
                  <a:ext uri="{FF2B5EF4-FFF2-40B4-BE49-F238E27FC236}">
                    <a16:creationId xmlns:a16="http://schemas.microsoft.com/office/drawing/2014/main" xmlns="" id="{C9782BDC-0BDC-E64F-A1EA-755A108CE62E}"/>
                  </a:ext>
                </a:extLst>
              </p:cNvPr>
              <p:cNvPicPr preferRelativeResize="0">
                <a:picLocks/>
              </p:cNvPicPr>
              <p:nvPr/>
            </p:nvPicPr>
            <p:blipFill rotWithShape="1">
              <a:blip r:embed="rId26"/>
              <a:srcRect l="9208" t="50726" r="72671" b="41093"/>
              <a:stretch/>
            </p:blipFill>
            <p:spPr>
              <a:xfrm flipH="1">
                <a:off x="2106057" y="752454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702" name="Resim 124">
                <a:extLst>
                  <a:ext uri="{FF2B5EF4-FFF2-40B4-BE49-F238E27FC236}">
                    <a16:creationId xmlns:a16="http://schemas.microsoft.com/office/drawing/2014/main" xmlns="" id="{2E8BA747-8BB3-1D4E-B612-C479E50DF629}"/>
                  </a:ext>
                </a:extLst>
              </p:cNvPr>
              <p:cNvPicPr preferRelativeResize="0">
                <a:picLocks/>
              </p:cNvPicPr>
              <p:nvPr/>
            </p:nvPicPr>
            <p:blipFill rotWithShape="1">
              <a:blip r:embed="rId27"/>
              <a:srcRect l="9346" t="24599" r="71869" b="69716"/>
              <a:stretch/>
            </p:blipFill>
            <p:spPr>
              <a:xfrm flipH="1">
                <a:off x="2106057" y="957998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703" name="Resim 130">
                <a:extLst>
                  <a:ext uri="{FF2B5EF4-FFF2-40B4-BE49-F238E27FC236}">
                    <a16:creationId xmlns:a16="http://schemas.microsoft.com/office/drawing/2014/main" xmlns="" id="{C49C9074-0936-064B-A9CD-FEFA1051BB89}"/>
                  </a:ext>
                </a:extLst>
              </p:cNvPr>
              <p:cNvPicPr preferRelativeResize="0">
                <a:picLocks/>
              </p:cNvPicPr>
              <p:nvPr/>
            </p:nvPicPr>
            <p:blipFill rotWithShape="1">
              <a:blip r:embed="rId28"/>
              <a:srcRect l="69487" t="54421" r="11098" b="37662"/>
              <a:stretch/>
            </p:blipFill>
            <p:spPr>
              <a:xfrm>
                <a:off x="2106057" y="1163542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704" name="Resim 131">
                <a:extLst>
                  <a:ext uri="{FF2B5EF4-FFF2-40B4-BE49-F238E27FC236}">
                    <a16:creationId xmlns:a16="http://schemas.microsoft.com/office/drawing/2014/main" xmlns="" id="{86A0A6EF-8679-E648-88D1-B4BC6F07D1F4}"/>
                  </a:ext>
                </a:extLst>
              </p:cNvPr>
              <p:cNvPicPr preferRelativeResize="0">
                <a:picLocks/>
              </p:cNvPicPr>
              <p:nvPr/>
            </p:nvPicPr>
            <p:blipFill rotWithShape="1">
              <a:blip r:embed="rId29"/>
              <a:srcRect l="70343" t="26708" r="10939" b="66319"/>
              <a:stretch/>
            </p:blipFill>
            <p:spPr>
              <a:xfrm>
                <a:off x="2106057" y="1369086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p:grpSp>
        <p:grpSp>
          <p:nvGrpSpPr>
            <p:cNvPr id="666" name="Grup 665"/>
            <p:cNvGrpSpPr/>
            <p:nvPr/>
          </p:nvGrpSpPr>
          <p:grpSpPr>
            <a:xfrm>
              <a:off x="2106057" y="1725423"/>
              <a:ext cx="720000" cy="760632"/>
              <a:chOff x="2106057" y="1725423"/>
              <a:chExt cx="720000" cy="760632"/>
            </a:xfrm>
          </p:grpSpPr>
          <p:pic>
            <p:nvPicPr>
              <p:cNvPr id="697" name="Resim 100">
                <a:extLst>
                  <a:ext uri="{FF2B5EF4-FFF2-40B4-BE49-F238E27FC236}">
                    <a16:creationId xmlns:a16="http://schemas.microsoft.com/office/drawing/2014/main" xmlns="" id="{EFC1C4BA-43F8-E54F-8C59-39E438DC1C90}"/>
                  </a:ext>
                </a:extLst>
              </p:cNvPr>
              <p:cNvPicPr preferRelativeResize="0">
                <a:picLocks/>
              </p:cNvPicPr>
              <p:nvPr/>
            </p:nvPicPr>
            <p:blipFill rotWithShape="1">
              <a:blip r:embed="rId30"/>
              <a:srcRect l="71060" t="53361" r="10177" b="37668"/>
              <a:stretch/>
            </p:blipFill>
            <p:spPr>
              <a:xfrm>
                <a:off x="2106057" y="1725423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698" name="Resim 101">
                <a:extLst>
                  <a:ext uri="{FF2B5EF4-FFF2-40B4-BE49-F238E27FC236}">
                    <a16:creationId xmlns:a16="http://schemas.microsoft.com/office/drawing/2014/main" xmlns="" id="{7C725200-3A93-B245-9B8B-16158C7067A9}"/>
                  </a:ext>
                </a:extLst>
              </p:cNvPr>
              <p:cNvPicPr preferRelativeResize="0">
                <a:picLocks/>
              </p:cNvPicPr>
              <p:nvPr/>
            </p:nvPicPr>
            <p:blipFill rotWithShape="1">
              <a:blip r:embed="rId30"/>
              <a:srcRect l="10687" t="55212" r="71747" b="38718"/>
              <a:stretch/>
            </p:blipFill>
            <p:spPr>
              <a:xfrm flipH="1">
                <a:off x="2106057" y="2136511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699" name="Resim 102">
                <a:extLst>
                  <a:ext uri="{FF2B5EF4-FFF2-40B4-BE49-F238E27FC236}">
                    <a16:creationId xmlns:a16="http://schemas.microsoft.com/office/drawing/2014/main" xmlns="" id="{116AC1AC-B286-8441-AB25-FCF8D4B5C4D8}"/>
                  </a:ext>
                </a:extLst>
              </p:cNvPr>
              <p:cNvPicPr preferRelativeResize="0">
                <a:picLocks/>
              </p:cNvPicPr>
              <p:nvPr/>
            </p:nvPicPr>
            <p:blipFill rotWithShape="1">
              <a:blip r:embed="rId31"/>
              <a:srcRect l="68628" t="12024" r="13274" b="76341"/>
              <a:stretch/>
            </p:blipFill>
            <p:spPr>
              <a:xfrm>
                <a:off x="2106057" y="1930967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700" name="Resim 103">
                <a:extLst>
                  <a:ext uri="{FF2B5EF4-FFF2-40B4-BE49-F238E27FC236}">
                    <a16:creationId xmlns:a16="http://schemas.microsoft.com/office/drawing/2014/main" xmlns="" id="{1756DEFB-9E5D-A545-8342-68533D93B515}"/>
                  </a:ext>
                </a:extLst>
              </p:cNvPr>
              <p:cNvPicPr preferRelativeResize="0">
                <a:picLocks/>
              </p:cNvPicPr>
              <p:nvPr/>
            </p:nvPicPr>
            <p:blipFill rotWithShape="1">
              <a:blip r:embed="rId3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687" t="31045" r="5581" b="62388"/>
              <a:stretch/>
            </p:blipFill>
            <p:spPr>
              <a:xfrm>
                <a:off x="2106057" y="2342055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p:grpSp>
        <p:grpSp>
          <p:nvGrpSpPr>
            <p:cNvPr id="667" name="Grup 666"/>
            <p:cNvGrpSpPr/>
            <p:nvPr/>
          </p:nvGrpSpPr>
          <p:grpSpPr>
            <a:xfrm>
              <a:off x="2106057" y="2703583"/>
              <a:ext cx="720000" cy="760632"/>
              <a:chOff x="2106057" y="2703583"/>
              <a:chExt cx="720000" cy="760632"/>
            </a:xfrm>
          </p:grpSpPr>
          <p:pic>
            <p:nvPicPr>
              <p:cNvPr id="693" name="Resim 108">
                <a:extLst>
                  <a:ext uri="{FF2B5EF4-FFF2-40B4-BE49-F238E27FC236}">
                    <a16:creationId xmlns:a16="http://schemas.microsoft.com/office/drawing/2014/main" xmlns="" id="{C16BC188-8287-6549-9037-51500186DCCB}"/>
                  </a:ext>
                </a:extLst>
              </p:cNvPr>
              <p:cNvPicPr preferRelativeResize="0">
                <a:picLocks/>
              </p:cNvPicPr>
              <p:nvPr/>
            </p:nvPicPr>
            <p:blipFill rotWithShape="1">
              <a:blip r:embed="rId33"/>
              <a:srcRect l="26767" t="51228" r="53449" b="41910"/>
              <a:stretch/>
            </p:blipFill>
            <p:spPr>
              <a:xfrm flipH="1">
                <a:off x="2106057" y="2703583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694" name="Resim 109">
                <a:extLst>
                  <a:ext uri="{FF2B5EF4-FFF2-40B4-BE49-F238E27FC236}">
                    <a16:creationId xmlns:a16="http://schemas.microsoft.com/office/drawing/2014/main" xmlns="" id="{71092A22-C453-AD48-B1D7-FD74F0E5FDFD}"/>
                  </a:ext>
                </a:extLst>
              </p:cNvPr>
              <p:cNvPicPr preferRelativeResize="0">
                <a:picLocks/>
              </p:cNvPicPr>
              <p:nvPr/>
            </p:nvPicPr>
            <p:blipFill rotWithShape="1">
              <a:blip r:embed="rId27"/>
              <a:srcRect l="27883" t="24599" r="54181" b="68803"/>
              <a:stretch/>
            </p:blipFill>
            <p:spPr>
              <a:xfrm flipH="1">
                <a:off x="2106057" y="2909127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695" name="Resim 112">
                <a:extLst>
                  <a:ext uri="{FF2B5EF4-FFF2-40B4-BE49-F238E27FC236}">
                    <a16:creationId xmlns:a16="http://schemas.microsoft.com/office/drawing/2014/main" xmlns="" id="{CAD8D177-2D40-F84F-A3A7-62C51F8E21A7}"/>
                  </a:ext>
                </a:extLst>
              </p:cNvPr>
              <p:cNvPicPr preferRelativeResize="0">
                <a:picLocks/>
              </p:cNvPicPr>
              <p:nvPr/>
            </p:nvPicPr>
            <p:blipFill rotWithShape="1">
              <a:blip r:embed="rId29"/>
              <a:srcRect l="52556" t="26719" r="28769" b="67211"/>
              <a:stretch/>
            </p:blipFill>
            <p:spPr>
              <a:xfrm>
                <a:off x="2106057" y="3320215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  <p:pic>
            <p:nvPicPr>
              <p:cNvPr id="696" name="Resim 113">
                <a:extLst>
                  <a:ext uri="{FF2B5EF4-FFF2-40B4-BE49-F238E27FC236}">
                    <a16:creationId xmlns:a16="http://schemas.microsoft.com/office/drawing/2014/main" xmlns="" id="{7A622183-C66E-D84A-89D0-21857D50B7E4}"/>
                  </a:ext>
                </a:extLst>
              </p:cNvPr>
              <p:cNvPicPr preferRelativeResize="0">
                <a:picLocks/>
              </p:cNvPicPr>
              <p:nvPr/>
            </p:nvPicPr>
            <p:blipFill rotWithShape="1">
              <a:blip r:embed="rId28"/>
              <a:srcRect l="69487" t="54421" r="11098" b="37662"/>
              <a:stretch/>
            </p:blipFill>
            <p:spPr>
              <a:xfrm>
                <a:off x="2106057" y="3114671"/>
                <a:ext cx="720000" cy="1440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p:grpSp>
        <p:pic>
          <p:nvPicPr>
            <p:cNvPr id="668" name="Resim 39">
              <a:extLst>
                <a:ext uri="{FF2B5EF4-FFF2-40B4-BE49-F238E27FC236}">
                  <a16:creationId xmlns:a16="http://schemas.microsoft.com/office/drawing/2014/main" xmlns="" id="{D8F8B4A5-686C-194B-9105-73DC685FC3B1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34"/>
            <a:srcRect l="27885" t="33978" r="55851" b="59507"/>
            <a:stretch/>
          </p:blipFill>
          <p:spPr>
            <a:xfrm flipH="1">
              <a:off x="2106057" y="3883457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669" name="Resim 54">
              <a:extLst>
                <a:ext uri="{FF2B5EF4-FFF2-40B4-BE49-F238E27FC236}">
                  <a16:creationId xmlns:a16="http://schemas.microsoft.com/office/drawing/2014/main" xmlns="" id="{155F6FD6-8FFE-834C-B14D-4B7363C1F46F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35"/>
            <a:srcRect l="29992" t="42233" r="53055" b="50214"/>
            <a:stretch/>
          </p:blipFill>
          <p:spPr>
            <a:xfrm flipH="1">
              <a:off x="2106057" y="3677913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670" name="Resim 40">
              <a:extLst>
                <a:ext uri="{FF2B5EF4-FFF2-40B4-BE49-F238E27FC236}">
                  <a16:creationId xmlns:a16="http://schemas.microsoft.com/office/drawing/2014/main" xmlns="" id="{3117F0C4-EA9F-2043-B52C-0F023283A8EA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36"/>
            <a:srcRect l="10009" t="35307" r="72169" b="58455"/>
            <a:stretch/>
          </p:blipFill>
          <p:spPr>
            <a:xfrm flipH="1" flipV="1">
              <a:off x="2106057" y="4294545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671" name="Resim 52">
              <a:extLst>
                <a:ext uri="{FF2B5EF4-FFF2-40B4-BE49-F238E27FC236}">
                  <a16:creationId xmlns:a16="http://schemas.microsoft.com/office/drawing/2014/main" xmlns="" id="{17F46318-1F1D-B94C-9AEB-BDADE86835AD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37"/>
            <a:srcRect l="54130" t="40889" r="29352" b="49917"/>
            <a:stretch/>
          </p:blipFill>
          <p:spPr>
            <a:xfrm>
              <a:off x="2106057" y="4089001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672" name="Resim 6">
              <a:extLst>
                <a:ext uri="{FF2B5EF4-FFF2-40B4-BE49-F238E27FC236}">
                  <a16:creationId xmlns:a16="http://schemas.microsoft.com/office/drawing/2014/main" xmlns="" id="{0F41AA96-2AF3-724D-BBC6-82090FF2CC55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38"/>
            <a:srcRect l="7474" t="56441" r="74828" b="36738"/>
            <a:stretch/>
          </p:blipFill>
          <p:spPr>
            <a:xfrm flipH="1">
              <a:off x="2106057" y="4655088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673" name="Resim 7">
              <a:extLst>
                <a:ext uri="{FF2B5EF4-FFF2-40B4-BE49-F238E27FC236}">
                  <a16:creationId xmlns:a16="http://schemas.microsoft.com/office/drawing/2014/main" xmlns="" id="{4C1876D9-DA32-3646-BD51-B77D52702CF6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39"/>
            <a:srcRect l="67117" t="57198" r="15008" b="37244"/>
            <a:stretch/>
          </p:blipFill>
          <p:spPr>
            <a:xfrm>
              <a:off x="2106057" y="5066176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674" name="Resim 74">
              <a:extLst>
                <a:ext uri="{FF2B5EF4-FFF2-40B4-BE49-F238E27FC236}">
                  <a16:creationId xmlns:a16="http://schemas.microsoft.com/office/drawing/2014/main" xmlns="" id="{AA2AAC72-AA46-A74F-9AC2-0BFE6368D7BD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40"/>
            <a:srcRect l="10129" t="36738" r="72173" b="57453"/>
            <a:stretch/>
          </p:blipFill>
          <p:spPr>
            <a:xfrm flipH="1">
              <a:off x="2106057" y="4860632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675" name="Resim 75">
              <a:extLst>
                <a:ext uri="{FF2B5EF4-FFF2-40B4-BE49-F238E27FC236}">
                  <a16:creationId xmlns:a16="http://schemas.microsoft.com/office/drawing/2014/main" xmlns="" id="{935A26F0-EB91-8C49-845E-13E139608359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40"/>
            <a:srcRect l="69386" t="38005" r="12952" b="56905"/>
            <a:stretch/>
          </p:blipFill>
          <p:spPr>
            <a:xfrm>
              <a:off x="2106057" y="5271720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676" name="Resim 104">
              <a:extLst>
                <a:ext uri="{FF2B5EF4-FFF2-40B4-BE49-F238E27FC236}">
                  <a16:creationId xmlns:a16="http://schemas.microsoft.com/office/drawing/2014/main" xmlns="" id="{AC1AF2A8-367E-274B-87EE-747D33FF54D8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4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506" t="52736" r="53207" b="40100"/>
            <a:stretch/>
          </p:blipFill>
          <p:spPr>
            <a:xfrm flipH="1">
              <a:off x="2106057" y="5624463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677" name="Resim 105">
              <a:extLst>
                <a:ext uri="{FF2B5EF4-FFF2-40B4-BE49-F238E27FC236}">
                  <a16:creationId xmlns:a16="http://schemas.microsoft.com/office/drawing/2014/main" xmlns="" id="{FE688BB1-CAE5-4141-A0C8-562E3BA524F6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4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18" t="31642" r="50239" b="61393"/>
            <a:stretch/>
          </p:blipFill>
          <p:spPr>
            <a:xfrm flipH="1">
              <a:off x="2106057" y="5830007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678" name="Resim 106">
              <a:extLst>
                <a:ext uri="{FF2B5EF4-FFF2-40B4-BE49-F238E27FC236}">
                  <a16:creationId xmlns:a16="http://schemas.microsoft.com/office/drawing/2014/main" xmlns="" id="{C5FFC71F-E78C-EB44-8C64-931B5A192F8D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4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032" t="33633" r="24916" b="59932"/>
            <a:stretch/>
          </p:blipFill>
          <p:spPr>
            <a:xfrm>
              <a:off x="2106057" y="6241095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679" name="Resim 107">
              <a:extLst>
                <a:ext uri="{FF2B5EF4-FFF2-40B4-BE49-F238E27FC236}">
                  <a16:creationId xmlns:a16="http://schemas.microsoft.com/office/drawing/2014/main" xmlns="" id="{F03345F4-013F-814D-ABDA-553EFD1AD26E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44"/>
            <a:srcRect l="53585" t="52837" r="28294" b="37926"/>
            <a:stretch/>
          </p:blipFill>
          <p:spPr>
            <a:xfrm>
              <a:off x="2106057" y="6035551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sp>
          <p:nvSpPr>
            <p:cNvPr id="680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1187390" y="675944"/>
              <a:ext cx="976043" cy="911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9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C-Raf</a:t>
              </a:r>
            </a:p>
            <a:p>
              <a:pPr>
                <a:lnSpc>
                  <a:spcPct val="19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  <a:p>
              <a:pPr>
                <a:lnSpc>
                  <a:spcPct val="19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p-C-Raf</a:t>
              </a:r>
              <a:r>
                <a:rPr lang="tr-TR" sz="5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tr-TR" sz="7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S338</a:t>
              </a:r>
            </a:p>
            <a:p>
              <a:pPr>
                <a:lnSpc>
                  <a:spcPct val="19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sp>
          <p:nvSpPr>
            <p:cNvPr id="681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1187390" y="1650229"/>
              <a:ext cx="976043" cy="911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9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C-Raf</a:t>
              </a:r>
            </a:p>
            <a:p>
              <a:pPr>
                <a:lnSpc>
                  <a:spcPct val="19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  <a:p>
              <a:pPr>
                <a:lnSpc>
                  <a:spcPct val="19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p-C-Raf</a:t>
              </a:r>
              <a:r>
                <a:rPr lang="tr-TR" sz="5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tr-TR" sz="7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S338</a:t>
              </a:r>
            </a:p>
            <a:p>
              <a:pPr>
                <a:lnSpc>
                  <a:spcPct val="19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sp>
          <p:nvSpPr>
            <p:cNvPr id="682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1187390" y="2634299"/>
              <a:ext cx="976043" cy="911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9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C-Raf</a:t>
              </a:r>
            </a:p>
            <a:p>
              <a:pPr>
                <a:lnSpc>
                  <a:spcPct val="19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  <a:p>
              <a:pPr>
                <a:lnSpc>
                  <a:spcPct val="19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p-C-Raf</a:t>
              </a:r>
              <a:r>
                <a:rPr lang="tr-TR" sz="5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tr-TR" sz="7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S338</a:t>
              </a:r>
            </a:p>
            <a:p>
              <a:pPr>
                <a:lnSpc>
                  <a:spcPct val="19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sp>
          <p:nvSpPr>
            <p:cNvPr id="683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1187390" y="3601320"/>
              <a:ext cx="976043" cy="911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9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C-Raf</a:t>
              </a:r>
            </a:p>
            <a:p>
              <a:pPr>
                <a:lnSpc>
                  <a:spcPct val="19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  <a:p>
              <a:pPr>
                <a:lnSpc>
                  <a:spcPct val="19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p-C-Raf</a:t>
              </a:r>
              <a:r>
                <a:rPr lang="tr-TR" sz="5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tr-TR" sz="7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S338</a:t>
              </a:r>
            </a:p>
            <a:p>
              <a:pPr>
                <a:lnSpc>
                  <a:spcPct val="19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sp>
          <p:nvSpPr>
            <p:cNvPr id="684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1187390" y="4575364"/>
              <a:ext cx="976043" cy="911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9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C-Raf</a:t>
              </a:r>
            </a:p>
            <a:p>
              <a:pPr>
                <a:lnSpc>
                  <a:spcPct val="19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  <a:p>
              <a:pPr>
                <a:lnSpc>
                  <a:spcPct val="19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p-C-Raf</a:t>
              </a:r>
              <a:r>
                <a:rPr lang="tr-TR" sz="5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tr-TR" sz="7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S338</a:t>
              </a:r>
            </a:p>
            <a:p>
              <a:pPr>
                <a:lnSpc>
                  <a:spcPct val="19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sp>
          <p:nvSpPr>
            <p:cNvPr id="685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1187390" y="5553848"/>
              <a:ext cx="976043" cy="911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9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C-Raf</a:t>
              </a:r>
            </a:p>
            <a:p>
              <a:pPr>
                <a:lnSpc>
                  <a:spcPct val="19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  <a:p>
              <a:pPr>
                <a:lnSpc>
                  <a:spcPct val="19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p-C-Raf</a:t>
              </a:r>
              <a:r>
                <a:rPr lang="tr-TR" sz="5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tr-TR" sz="7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S338</a:t>
              </a:r>
            </a:p>
            <a:p>
              <a:pPr>
                <a:lnSpc>
                  <a:spcPct val="190000"/>
                </a:lnSpc>
              </a:pPr>
              <a:r>
                <a:rPr lang="tr-TR" sz="700" dirty="0">
                  <a:latin typeface="Arial" panose="020B0604020202020204" pitchFamily="34" charset="0"/>
                  <a:cs typeface="Arial" panose="020B0604020202020204" pitchFamily="34" charset="0"/>
                </a:rPr>
                <a:t>Vinculin</a:t>
              </a:r>
            </a:p>
          </p:txBody>
        </p:sp>
        <p:grpSp>
          <p:nvGrpSpPr>
            <p:cNvPr id="686" name="Grup 685"/>
            <p:cNvGrpSpPr/>
            <p:nvPr/>
          </p:nvGrpSpPr>
          <p:grpSpPr>
            <a:xfrm>
              <a:off x="2788053" y="675944"/>
              <a:ext cx="666625" cy="5788923"/>
              <a:chOff x="1238192" y="828344"/>
              <a:chExt cx="666625" cy="5788923"/>
            </a:xfrm>
          </p:grpSpPr>
          <p:sp>
            <p:nvSpPr>
              <p:cNvPr id="687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>
                <a:off x="1238192" y="828344"/>
                <a:ext cx="666625" cy="9110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C-Raf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p-C-Raf</a:t>
                </a:r>
                <a:r>
                  <a:rPr lang="tr-TR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7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S338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</p:txBody>
          </p:sp>
          <p:sp>
            <p:nvSpPr>
              <p:cNvPr id="688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>
                <a:off x="1238192" y="1802629"/>
                <a:ext cx="666625" cy="9110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C-Raf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p-C-Raf</a:t>
                </a:r>
                <a:r>
                  <a:rPr lang="tr-TR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7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S338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</p:txBody>
          </p:sp>
          <p:sp>
            <p:nvSpPr>
              <p:cNvPr id="689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>
                <a:off x="1238192" y="2786699"/>
                <a:ext cx="666625" cy="9110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C-Raf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p-C-Raf</a:t>
                </a:r>
                <a:r>
                  <a:rPr lang="tr-TR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7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S338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</p:txBody>
          </p:sp>
          <p:sp>
            <p:nvSpPr>
              <p:cNvPr id="690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>
                <a:off x="1238192" y="3753720"/>
                <a:ext cx="666625" cy="9110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C-Raf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p-C-Raf</a:t>
                </a:r>
                <a:r>
                  <a:rPr lang="tr-TR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7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S338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</p:txBody>
          </p:sp>
          <p:sp>
            <p:nvSpPr>
              <p:cNvPr id="691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>
                <a:off x="1238192" y="4727764"/>
                <a:ext cx="666625" cy="9110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C-Raf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p-C-Raf</a:t>
                </a:r>
                <a:r>
                  <a:rPr lang="tr-TR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7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S338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</p:txBody>
          </p:sp>
          <p:sp>
            <p:nvSpPr>
              <p:cNvPr id="692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>
                <a:off x="1238192" y="5706248"/>
                <a:ext cx="666625" cy="9110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C-Raf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p-C-Raf</a:t>
                </a:r>
                <a:r>
                  <a:rPr lang="tr-TR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7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S338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</p:txBody>
          </p:sp>
        </p:grpSp>
      </p:grpSp>
      <p:grpSp>
        <p:nvGrpSpPr>
          <p:cNvPr id="70" name="Grup 69"/>
          <p:cNvGrpSpPr/>
          <p:nvPr/>
        </p:nvGrpSpPr>
        <p:grpSpPr>
          <a:xfrm>
            <a:off x="5208885" y="600971"/>
            <a:ext cx="1939680" cy="5918487"/>
            <a:chOff x="3625731" y="546380"/>
            <a:chExt cx="1939680" cy="5918487"/>
          </a:xfrm>
        </p:grpSpPr>
        <p:sp>
          <p:nvSpPr>
            <p:cNvPr id="599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3871372" y="546380"/>
              <a:ext cx="7560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N          T</a:t>
              </a:r>
            </a:p>
          </p:txBody>
        </p:sp>
        <p:grpSp>
          <p:nvGrpSpPr>
            <p:cNvPr id="600" name="Grup 599"/>
            <p:cNvGrpSpPr/>
            <p:nvPr/>
          </p:nvGrpSpPr>
          <p:grpSpPr>
            <a:xfrm>
              <a:off x="3625731" y="754770"/>
              <a:ext cx="216000" cy="5632588"/>
              <a:chOff x="446010" y="907170"/>
              <a:chExt cx="216000" cy="5632588"/>
            </a:xfrm>
          </p:grpSpPr>
          <p:sp>
            <p:nvSpPr>
              <p:cNvPr id="601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203010" y="1150170"/>
                <a:ext cx="7020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#14</a:t>
                </a:r>
              </a:p>
            </p:txBody>
          </p:sp>
          <p:cxnSp>
            <p:nvCxnSpPr>
              <p:cNvPr id="602" name="Düz Bağlayıcı 601"/>
              <p:cNvCxnSpPr/>
              <p:nvPr/>
            </p:nvCxnSpPr>
            <p:spPr>
              <a:xfrm>
                <a:off x="657346" y="907170"/>
                <a:ext cx="0" cy="75600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3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203010" y="2123139"/>
                <a:ext cx="7020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#15</a:t>
                </a:r>
              </a:p>
            </p:txBody>
          </p:sp>
          <p:cxnSp>
            <p:nvCxnSpPr>
              <p:cNvPr id="604" name="Düz Bağlayıcı 603"/>
              <p:cNvCxnSpPr/>
              <p:nvPr/>
            </p:nvCxnSpPr>
            <p:spPr>
              <a:xfrm>
                <a:off x="657346" y="1880139"/>
                <a:ext cx="0" cy="75600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5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 rot="16200000">
                <a:off x="203010" y="3101299"/>
                <a:ext cx="7020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Patient</a:t>
                </a:r>
                <a:r>
                  <a:rPr lang="tr-T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#16</a:t>
                </a:r>
              </a:p>
            </p:txBody>
          </p:sp>
          <p:cxnSp>
            <p:nvCxnSpPr>
              <p:cNvPr id="606" name="Düz Bağlayıcı 605"/>
              <p:cNvCxnSpPr/>
              <p:nvPr/>
            </p:nvCxnSpPr>
            <p:spPr>
              <a:xfrm>
                <a:off x="657346" y="2858299"/>
                <a:ext cx="0" cy="75600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07" name="Grup 606"/>
              <p:cNvGrpSpPr/>
              <p:nvPr/>
            </p:nvGrpSpPr>
            <p:grpSpPr>
              <a:xfrm>
                <a:off x="446010" y="3832629"/>
                <a:ext cx="216000" cy="2707129"/>
                <a:chOff x="481930" y="4030641"/>
                <a:chExt cx="216000" cy="2707129"/>
              </a:xfrm>
            </p:grpSpPr>
            <p:sp>
              <p:nvSpPr>
                <p:cNvPr id="608" name="Metin kutusu 37">
                  <a:extLst>
                    <a:ext uri="{FF2B5EF4-FFF2-40B4-BE49-F238E27FC236}">
                      <a16:creationId xmlns:a16="http://schemas.microsoft.com/office/drawing/2014/main" xmlns="" id="{1FA3FF08-2A2C-EC45-B4ED-78EB27544FF0}"/>
                    </a:ext>
                  </a:extLst>
                </p:cNvPr>
                <p:cNvSpPr txBox="1"/>
                <p:nvPr/>
              </p:nvSpPr>
              <p:spPr>
                <a:xfrm rot="16200000">
                  <a:off x="238930" y="4273641"/>
                  <a:ext cx="702000" cy="2160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8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Patient</a:t>
                  </a:r>
                  <a:r>
                    <a:rPr lang="tr-TR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#18</a:t>
                  </a:r>
                </a:p>
              </p:txBody>
            </p:sp>
            <p:cxnSp>
              <p:nvCxnSpPr>
                <p:cNvPr id="609" name="Düz Bağlayıcı 608"/>
                <p:cNvCxnSpPr/>
                <p:nvPr/>
              </p:nvCxnSpPr>
              <p:spPr>
                <a:xfrm>
                  <a:off x="693266" y="4030641"/>
                  <a:ext cx="0" cy="7560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10" name="Metin kutusu 37">
                  <a:extLst>
                    <a:ext uri="{FF2B5EF4-FFF2-40B4-BE49-F238E27FC236}">
                      <a16:creationId xmlns:a16="http://schemas.microsoft.com/office/drawing/2014/main" xmlns="" id="{1FA3FF08-2A2C-EC45-B4ED-78EB27544FF0}"/>
                    </a:ext>
                  </a:extLst>
                </p:cNvPr>
                <p:cNvSpPr txBox="1"/>
                <p:nvPr/>
              </p:nvSpPr>
              <p:spPr>
                <a:xfrm rot="16200000">
                  <a:off x="238930" y="5246610"/>
                  <a:ext cx="702000" cy="2160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8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Patient</a:t>
                  </a:r>
                  <a:r>
                    <a:rPr lang="tr-TR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#19</a:t>
                  </a:r>
                </a:p>
              </p:txBody>
            </p:sp>
            <p:cxnSp>
              <p:nvCxnSpPr>
                <p:cNvPr id="611" name="Düz Bağlayıcı 610"/>
                <p:cNvCxnSpPr/>
                <p:nvPr/>
              </p:nvCxnSpPr>
              <p:spPr>
                <a:xfrm>
                  <a:off x="693266" y="5003610"/>
                  <a:ext cx="0" cy="7560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12" name="Metin kutusu 37">
                  <a:extLst>
                    <a:ext uri="{FF2B5EF4-FFF2-40B4-BE49-F238E27FC236}">
                      <a16:creationId xmlns:a16="http://schemas.microsoft.com/office/drawing/2014/main" xmlns="" id="{1FA3FF08-2A2C-EC45-B4ED-78EB27544FF0}"/>
                    </a:ext>
                  </a:extLst>
                </p:cNvPr>
                <p:cNvSpPr txBox="1"/>
                <p:nvPr/>
              </p:nvSpPr>
              <p:spPr>
                <a:xfrm rot="16200000">
                  <a:off x="238930" y="6224770"/>
                  <a:ext cx="702000" cy="2160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8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Patient</a:t>
                  </a:r>
                  <a:r>
                    <a:rPr lang="tr-TR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#20</a:t>
                  </a:r>
                </a:p>
              </p:txBody>
            </p:sp>
            <p:cxnSp>
              <p:nvCxnSpPr>
                <p:cNvPr id="613" name="Düz Bağlayıcı 612"/>
                <p:cNvCxnSpPr/>
                <p:nvPr/>
              </p:nvCxnSpPr>
              <p:spPr>
                <a:xfrm>
                  <a:off x="693266" y="5981770"/>
                  <a:ext cx="0" cy="7560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41" name="Grup 640"/>
            <p:cNvGrpSpPr/>
            <p:nvPr/>
          </p:nvGrpSpPr>
          <p:grpSpPr>
            <a:xfrm>
              <a:off x="4589368" y="675944"/>
              <a:ext cx="976043" cy="5788923"/>
              <a:chOff x="1238192" y="828344"/>
              <a:chExt cx="976043" cy="5788923"/>
            </a:xfrm>
          </p:grpSpPr>
          <p:sp>
            <p:nvSpPr>
              <p:cNvPr id="642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>
                <a:off x="1238192" y="828344"/>
                <a:ext cx="976043" cy="9110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C-Raf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p-C-Raf</a:t>
                </a:r>
                <a:r>
                  <a:rPr lang="tr-TR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7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S338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</p:txBody>
          </p:sp>
          <p:sp>
            <p:nvSpPr>
              <p:cNvPr id="643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>
                <a:off x="1238192" y="1802629"/>
                <a:ext cx="976043" cy="9110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C-Raf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p-C-Raf</a:t>
                </a:r>
                <a:r>
                  <a:rPr lang="tr-TR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7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S338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</p:txBody>
          </p:sp>
          <p:sp>
            <p:nvSpPr>
              <p:cNvPr id="644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>
                <a:off x="1238192" y="2786699"/>
                <a:ext cx="976043" cy="9110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C-Raf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p-C-Raf</a:t>
                </a:r>
                <a:r>
                  <a:rPr lang="tr-TR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7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S338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</p:txBody>
          </p:sp>
          <p:sp>
            <p:nvSpPr>
              <p:cNvPr id="645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>
                <a:off x="1238192" y="3753720"/>
                <a:ext cx="976043" cy="9110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C-Raf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p-C-Raf</a:t>
                </a:r>
                <a:r>
                  <a:rPr lang="tr-TR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7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S338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</p:txBody>
          </p:sp>
          <p:sp>
            <p:nvSpPr>
              <p:cNvPr id="646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>
                <a:off x="1238192" y="4727764"/>
                <a:ext cx="976043" cy="9110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C-Raf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p-C-Raf</a:t>
                </a:r>
                <a:r>
                  <a:rPr lang="tr-TR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7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S338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</p:txBody>
          </p:sp>
          <p:sp>
            <p:nvSpPr>
              <p:cNvPr id="647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>
                <a:off x="1238192" y="5706248"/>
                <a:ext cx="976043" cy="9110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C-Raf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p-C-Raf</a:t>
                </a:r>
                <a:r>
                  <a:rPr lang="tr-TR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7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S338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</p:txBody>
          </p:sp>
        </p:grpSp>
        <p:pic>
          <p:nvPicPr>
            <p:cNvPr id="1000" name="Resim 2">
              <a:extLst>
                <a:ext uri="{FF2B5EF4-FFF2-40B4-BE49-F238E27FC236}">
                  <a16:creationId xmlns:a16="http://schemas.microsoft.com/office/drawing/2014/main" xmlns="" id="{2422FC4C-A0B5-094E-BC9F-062C66AAFC46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45"/>
            <a:srcRect l="26765" t="61746" r="55537" b="31434"/>
            <a:stretch/>
          </p:blipFill>
          <p:spPr>
            <a:xfrm flipH="1">
              <a:off x="3904966" y="752454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01" name="Resim 49">
              <a:extLst>
                <a:ext uri="{FF2B5EF4-FFF2-40B4-BE49-F238E27FC236}">
                  <a16:creationId xmlns:a16="http://schemas.microsoft.com/office/drawing/2014/main" xmlns="" id="{F8EF6EC8-9A35-2C44-B646-FE542194A92B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45"/>
            <a:srcRect l="8182" t="60988" r="73649" b="31296"/>
            <a:stretch/>
          </p:blipFill>
          <p:spPr>
            <a:xfrm flipH="1">
              <a:off x="3904966" y="1725423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02" name="Resim 50">
              <a:extLst>
                <a:ext uri="{FF2B5EF4-FFF2-40B4-BE49-F238E27FC236}">
                  <a16:creationId xmlns:a16="http://schemas.microsoft.com/office/drawing/2014/main" xmlns="" id="{AE740BCE-CC94-104A-B262-14DC041F9AB1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46"/>
            <a:srcRect l="54197" t="23350" r="28459" b="70587"/>
            <a:stretch/>
          </p:blipFill>
          <p:spPr>
            <a:xfrm>
              <a:off x="3904966" y="1369086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03" name="Resim 51">
              <a:extLst>
                <a:ext uri="{FF2B5EF4-FFF2-40B4-BE49-F238E27FC236}">
                  <a16:creationId xmlns:a16="http://schemas.microsoft.com/office/drawing/2014/main" xmlns="" id="{7E29767D-69C8-D44D-8E32-CBD332FCF31F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46"/>
            <a:srcRect l="71391" t="22908" r="10012" b="71852"/>
            <a:stretch/>
          </p:blipFill>
          <p:spPr>
            <a:xfrm>
              <a:off x="3904966" y="2342055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04" name="Resim 52">
              <a:extLst>
                <a:ext uri="{FF2B5EF4-FFF2-40B4-BE49-F238E27FC236}">
                  <a16:creationId xmlns:a16="http://schemas.microsoft.com/office/drawing/2014/main" xmlns="" id="{78755D54-FDF9-F345-9093-3345E3F7CE02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4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54" t="24869" r="53058" b="68059"/>
            <a:stretch/>
          </p:blipFill>
          <p:spPr>
            <a:xfrm flipH="1">
              <a:off x="3904966" y="957998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05" name="Resim 53">
              <a:extLst>
                <a:ext uri="{FF2B5EF4-FFF2-40B4-BE49-F238E27FC236}">
                  <a16:creationId xmlns:a16="http://schemas.microsoft.com/office/drawing/2014/main" xmlns="" id="{10360650-1FDD-3948-A438-C011D8314E02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4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18" t="25821" r="70608" b="67981"/>
            <a:stretch/>
          </p:blipFill>
          <p:spPr>
            <a:xfrm flipH="1">
              <a:off x="3904966" y="1930967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06" name="Resim 5">
              <a:extLst>
                <a:ext uri="{FF2B5EF4-FFF2-40B4-BE49-F238E27FC236}">
                  <a16:creationId xmlns:a16="http://schemas.microsoft.com/office/drawing/2014/main" xmlns="" id="{CCB99645-5366-6544-B7C2-BA19F9699D4D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4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481" t="61240" r="31646" b="29921"/>
            <a:stretch/>
          </p:blipFill>
          <p:spPr>
            <a:xfrm>
              <a:off x="3904966" y="1163542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07" name="Resim 55">
              <a:extLst>
                <a:ext uri="{FF2B5EF4-FFF2-40B4-BE49-F238E27FC236}">
                  <a16:creationId xmlns:a16="http://schemas.microsoft.com/office/drawing/2014/main" xmlns="" id="{770DDECB-B78F-DA40-8752-4C9B5CCDBCB0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4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234" t="61081" r="12806" b="30412"/>
            <a:stretch/>
          </p:blipFill>
          <p:spPr>
            <a:xfrm>
              <a:off x="3904966" y="2136511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08" name="Resim 41">
              <a:extLst>
                <a:ext uri="{FF2B5EF4-FFF2-40B4-BE49-F238E27FC236}">
                  <a16:creationId xmlns:a16="http://schemas.microsoft.com/office/drawing/2014/main" xmlns="" id="{5F2654AF-1B09-9845-853D-5828322B04EE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36"/>
            <a:srcRect l="67505" t="34084" r="14673" b="59502"/>
            <a:stretch/>
          </p:blipFill>
          <p:spPr>
            <a:xfrm flipH="1" flipV="1">
              <a:off x="3904966" y="4294545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09" name="Resim 53">
              <a:extLst>
                <a:ext uri="{FF2B5EF4-FFF2-40B4-BE49-F238E27FC236}">
                  <a16:creationId xmlns:a16="http://schemas.microsoft.com/office/drawing/2014/main" xmlns="" id="{0DB501FF-25CE-DF48-A4FF-2ACAD61430E0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37"/>
            <a:srcRect l="69849" t="40636" r="12197" b="50827"/>
            <a:stretch/>
          </p:blipFill>
          <p:spPr>
            <a:xfrm>
              <a:off x="3904966" y="4089001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10" name="Resim 38">
              <a:extLst>
                <a:ext uri="{FF2B5EF4-FFF2-40B4-BE49-F238E27FC236}">
                  <a16:creationId xmlns:a16="http://schemas.microsoft.com/office/drawing/2014/main" xmlns="" id="{92EB8756-128F-2B4F-9DCC-DD8DF9EF66CD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34"/>
            <a:srcRect l="50870" t="33673" r="31525" b="60006"/>
            <a:stretch/>
          </p:blipFill>
          <p:spPr>
            <a:xfrm>
              <a:off x="3904966" y="3883457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11" name="Resim 55">
              <a:extLst>
                <a:ext uri="{FF2B5EF4-FFF2-40B4-BE49-F238E27FC236}">
                  <a16:creationId xmlns:a16="http://schemas.microsoft.com/office/drawing/2014/main" xmlns="" id="{C33F5704-42D2-F847-96F2-022AA3B14002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35"/>
            <a:srcRect l="11747" t="40888" r="69344" b="48933"/>
            <a:stretch/>
          </p:blipFill>
          <p:spPr>
            <a:xfrm flipH="1">
              <a:off x="3904966" y="3677913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12" name="Resim 45">
              <a:extLst>
                <a:ext uri="{FF2B5EF4-FFF2-40B4-BE49-F238E27FC236}">
                  <a16:creationId xmlns:a16="http://schemas.microsoft.com/office/drawing/2014/main" xmlns="" id="{930B6B90-D976-6C47-8141-C3948B96654B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49"/>
            <a:srcRect l="50658" t="20939" r="31821" b="71524"/>
            <a:stretch/>
          </p:blipFill>
          <p:spPr>
            <a:xfrm>
              <a:off x="3904966" y="5271720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13" name="Resim 47">
              <a:extLst>
                <a:ext uri="{FF2B5EF4-FFF2-40B4-BE49-F238E27FC236}">
                  <a16:creationId xmlns:a16="http://schemas.microsoft.com/office/drawing/2014/main" xmlns="" id="{82CE2F8C-E71B-854C-A40D-249B5866E0B3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50"/>
            <a:srcRect l="28358" t="20188" r="54475" b="73127"/>
            <a:stretch/>
          </p:blipFill>
          <p:spPr>
            <a:xfrm flipH="1">
              <a:off x="3904966" y="4860632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14" name="Resim 4">
              <a:extLst>
                <a:ext uri="{FF2B5EF4-FFF2-40B4-BE49-F238E27FC236}">
                  <a16:creationId xmlns:a16="http://schemas.microsoft.com/office/drawing/2014/main" xmlns="" id="{7B388AAC-0B9E-A449-A74D-B52FE5496C5A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51"/>
            <a:srcRect l="30482" t="51738" r="53059" b="41578"/>
            <a:stretch/>
          </p:blipFill>
          <p:spPr>
            <a:xfrm flipH="1">
              <a:off x="3904966" y="4655088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15" name="Resim 5">
              <a:extLst>
                <a:ext uri="{FF2B5EF4-FFF2-40B4-BE49-F238E27FC236}">
                  <a16:creationId xmlns:a16="http://schemas.microsoft.com/office/drawing/2014/main" xmlns="" id="{A35EC2B7-DE87-6442-A463-EF7EB837537F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52"/>
            <a:srcRect l="52250" t="53877" r="30051" b="36498"/>
            <a:stretch/>
          </p:blipFill>
          <p:spPr>
            <a:xfrm>
              <a:off x="3904966" y="5066176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16" name="Resim 19">
              <a:extLst>
                <a:ext uri="{FF2B5EF4-FFF2-40B4-BE49-F238E27FC236}">
                  <a16:creationId xmlns:a16="http://schemas.microsoft.com/office/drawing/2014/main" xmlns="" id="{6AE409ED-D82E-F64B-99FF-30CA434B6955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3"/>
            <a:stretch>
              <a:fillRect/>
            </a:stretch>
          </p:blipFill>
          <p:spPr>
            <a:xfrm>
              <a:off x="3904966" y="3114671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17" name="Resim 20">
              <a:extLst>
                <a:ext uri="{FF2B5EF4-FFF2-40B4-BE49-F238E27FC236}">
                  <a16:creationId xmlns:a16="http://schemas.microsoft.com/office/drawing/2014/main" xmlns="" id="{824C2D24-13A8-0C4E-886E-3B22C8FCE2E5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4"/>
            <a:stretch>
              <a:fillRect/>
            </a:stretch>
          </p:blipFill>
          <p:spPr>
            <a:xfrm>
              <a:off x="3904966" y="3320215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18" name="Resim 22">
              <a:extLst>
                <a:ext uri="{FF2B5EF4-FFF2-40B4-BE49-F238E27FC236}">
                  <a16:creationId xmlns:a16="http://schemas.microsoft.com/office/drawing/2014/main" xmlns="" id="{C49D9F40-A1D6-5B4C-BE4B-D27C9978D557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5"/>
            <a:stretch>
              <a:fillRect/>
            </a:stretch>
          </p:blipFill>
          <p:spPr>
            <a:xfrm>
              <a:off x="3904966" y="2703583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19" name="Resim 23">
              <a:extLst>
                <a:ext uri="{FF2B5EF4-FFF2-40B4-BE49-F238E27FC236}">
                  <a16:creationId xmlns:a16="http://schemas.microsoft.com/office/drawing/2014/main" xmlns="" id="{48985A36-FEC9-0D45-B90F-AFEED32F1DB6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6"/>
            <a:stretch>
              <a:fillRect/>
            </a:stretch>
          </p:blipFill>
          <p:spPr>
            <a:xfrm>
              <a:off x="3904966" y="2909127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20" name="Resim 2">
              <a:extLst>
                <a:ext uri="{FF2B5EF4-FFF2-40B4-BE49-F238E27FC236}">
                  <a16:creationId xmlns:a16="http://schemas.microsoft.com/office/drawing/2014/main" xmlns="" id="{3CF12719-9518-364C-970A-149ED0ACC258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7"/>
            <a:stretch>
              <a:fillRect/>
            </a:stretch>
          </p:blipFill>
          <p:spPr>
            <a:xfrm>
              <a:off x="3904966" y="5624463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21" name="Resim 18">
              <a:extLst>
                <a:ext uri="{FF2B5EF4-FFF2-40B4-BE49-F238E27FC236}">
                  <a16:creationId xmlns:a16="http://schemas.microsoft.com/office/drawing/2014/main" xmlns="" id="{E17FAB71-2BEC-024B-BA56-9F1F787C96FC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8"/>
            <a:stretch>
              <a:fillRect/>
            </a:stretch>
          </p:blipFill>
          <p:spPr>
            <a:xfrm>
              <a:off x="3904966" y="5830007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22" name="Resim 6">
              <a:extLst>
                <a:ext uri="{FF2B5EF4-FFF2-40B4-BE49-F238E27FC236}">
                  <a16:creationId xmlns:a16="http://schemas.microsoft.com/office/drawing/2014/main" xmlns="" id="{BDC010D6-2E3B-ED45-8124-8381FD88282A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9"/>
            <a:stretch>
              <a:fillRect/>
            </a:stretch>
          </p:blipFill>
          <p:spPr>
            <a:xfrm>
              <a:off x="3904966" y="6035551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23" name="Resim 14">
              <a:extLst>
                <a:ext uri="{FF2B5EF4-FFF2-40B4-BE49-F238E27FC236}">
                  <a16:creationId xmlns:a16="http://schemas.microsoft.com/office/drawing/2014/main" xmlns="" id="{47B26311-0091-A045-BD6B-341C65C1DC8B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60"/>
            <a:stretch>
              <a:fillRect/>
            </a:stretch>
          </p:blipFill>
          <p:spPr>
            <a:xfrm>
              <a:off x="3904966" y="6241095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</p:grpSp>
      <p:grpSp>
        <p:nvGrpSpPr>
          <p:cNvPr id="71" name="Grup 70"/>
          <p:cNvGrpSpPr/>
          <p:nvPr/>
        </p:nvGrpSpPr>
        <p:grpSpPr>
          <a:xfrm>
            <a:off x="7097277" y="600971"/>
            <a:ext cx="1939680" cy="2998938"/>
            <a:chOff x="5514123" y="546380"/>
            <a:chExt cx="1939680" cy="2998938"/>
          </a:xfrm>
        </p:grpSpPr>
        <p:sp>
          <p:nvSpPr>
            <p:cNvPr id="849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5759764" y="546380"/>
              <a:ext cx="7560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N          T</a:t>
              </a:r>
            </a:p>
          </p:txBody>
        </p:sp>
        <p:sp>
          <p:nvSpPr>
            <p:cNvPr id="885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 rot="16200000">
              <a:off x="5271123" y="997770"/>
              <a:ext cx="702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Patient</a:t>
              </a:r>
              <a:r>
                <a:rPr lang="tr-TR" sz="800" dirty="0">
                  <a:latin typeface="Arial" panose="020B0604020202020204" pitchFamily="34" charset="0"/>
                  <a:cs typeface="Arial" panose="020B0604020202020204" pitchFamily="34" charset="0"/>
                </a:rPr>
                <a:t> #21</a:t>
              </a:r>
            </a:p>
          </p:txBody>
        </p:sp>
        <p:cxnSp>
          <p:nvCxnSpPr>
            <p:cNvPr id="886" name="Düz Bağlayıcı 885"/>
            <p:cNvCxnSpPr/>
            <p:nvPr/>
          </p:nvCxnSpPr>
          <p:spPr>
            <a:xfrm>
              <a:off x="5725459" y="754770"/>
              <a:ext cx="0" cy="7560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7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 rot="16200000">
              <a:off x="5271123" y="1970739"/>
              <a:ext cx="702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Patient</a:t>
              </a:r>
              <a:r>
                <a:rPr lang="tr-TR" sz="800" dirty="0">
                  <a:latin typeface="Arial" panose="020B0604020202020204" pitchFamily="34" charset="0"/>
                  <a:cs typeface="Arial" panose="020B0604020202020204" pitchFamily="34" charset="0"/>
                </a:rPr>
                <a:t> #22</a:t>
              </a:r>
            </a:p>
          </p:txBody>
        </p:sp>
        <p:cxnSp>
          <p:nvCxnSpPr>
            <p:cNvPr id="888" name="Düz Bağlayıcı 887"/>
            <p:cNvCxnSpPr/>
            <p:nvPr/>
          </p:nvCxnSpPr>
          <p:spPr>
            <a:xfrm>
              <a:off x="5725459" y="1727739"/>
              <a:ext cx="0" cy="7560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9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 rot="16200000">
              <a:off x="5271123" y="2948899"/>
              <a:ext cx="702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Patient</a:t>
              </a:r>
              <a:r>
                <a:rPr lang="tr-TR" sz="800" dirty="0">
                  <a:latin typeface="Arial" panose="020B0604020202020204" pitchFamily="34" charset="0"/>
                  <a:cs typeface="Arial" panose="020B0604020202020204" pitchFamily="34" charset="0"/>
                </a:rPr>
                <a:t> #23</a:t>
              </a:r>
            </a:p>
          </p:txBody>
        </p:sp>
        <p:cxnSp>
          <p:nvCxnSpPr>
            <p:cNvPr id="890" name="Düz Bağlayıcı 889"/>
            <p:cNvCxnSpPr/>
            <p:nvPr/>
          </p:nvCxnSpPr>
          <p:spPr>
            <a:xfrm>
              <a:off x="5725459" y="2705899"/>
              <a:ext cx="0" cy="7560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66" name="Grup 865"/>
            <p:cNvGrpSpPr/>
            <p:nvPr/>
          </p:nvGrpSpPr>
          <p:grpSpPr>
            <a:xfrm>
              <a:off x="6477760" y="675944"/>
              <a:ext cx="976043" cy="2869374"/>
              <a:chOff x="1238192" y="828344"/>
              <a:chExt cx="976043" cy="2869374"/>
            </a:xfrm>
          </p:grpSpPr>
          <p:sp>
            <p:nvSpPr>
              <p:cNvPr id="867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>
                <a:off x="1238192" y="828344"/>
                <a:ext cx="976043" cy="9110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C-Raf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p-C-Raf</a:t>
                </a:r>
                <a:r>
                  <a:rPr lang="tr-TR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7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S338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</p:txBody>
          </p:sp>
          <p:sp>
            <p:nvSpPr>
              <p:cNvPr id="868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>
                <a:off x="1238192" y="1802629"/>
                <a:ext cx="976043" cy="9110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C-Raf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p-C-Raf</a:t>
                </a:r>
                <a:r>
                  <a:rPr lang="tr-TR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7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S338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</p:txBody>
          </p:sp>
          <p:sp>
            <p:nvSpPr>
              <p:cNvPr id="869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>
                <a:off x="1238192" y="2786699"/>
                <a:ext cx="976043" cy="9110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C-Raf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p-C-Raf</a:t>
                </a:r>
                <a:r>
                  <a:rPr lang="tr-TR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7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S338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</p:txBody>
          </p:sp>
        </p:grpSp>
        <p:pic>
          <p:nvPicPr>
            <p:cNvPr id="1024" name="Resim 110">
              <a:extLst>
                <a:ext uri="{FF2B5EF4-FFF2-40B4-BE49-F238E27FC236}">
                  <a16:creationId xmlns:a16="http://schemas.microsoft.com/office/drawing/2014/main" xmlns="" id="{110933EC-4A7D-F04E-9B92-5778088194B0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61"/>
            <a:srcRect l="14908" t="57353" r="69695" b="35696"/>
            <a:stretch/>
          </p:blipFill>
          <p:spPr>
            <a:xfrm flipH="1">
              <a:off x="5795764" y="752454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25" name="Resim 111">
              <a:extLst>
                <a:ext uri="{FF2B5EF4-FFF2-40B4-BE49-F238E27FC236}">
                  <a16:creationId xmlns:a16="http://schemas.microsoft.com/office/drawing/2014/main" xmlns="" id="{6251A85F-C944-6241-817C-3B8A7946CC37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62"/>
            <a:srcRect l="69595" t="55749" r="12353" b="37300"/>
            <a:stretch/>
          </p:blipFill>
          <p:spPr>
            <a:xfrm flipH="1">
              <a:off x="5795764" y="1163542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26" name="Resim 112">
              <a:extLst>
                <a:ext uri="{FF2B5EF4-FFF2-40B4-BE49-F238E27FC236}">
                  <a16:creationId xmlns:a16="http://schemas.microsoft.com/office/drawing/2014/main" xmlns="" id="{4B8D58D0-AE2A-214C-943D-F67074490A9F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6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46" t="22525" r="72327" b="71628"/>
            <a:stretch/>
          </p:blipFill>
          <p:spPr>
            <a:xfrm flipH="1">
              <a:off x="5795764" y="957998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27" name="Resim 113">
              <a:extLst>
                <a:ext uri="{FF2B5EF4-FFF2-40B4-BE49-F238E27FC236}">
                  <a16:creationId xmlns:a16="http://schemas.microsoft.com/office/drawing/2014/main" xmlns="" id="{F70B61F0-48C1-0B4C-AA49-5EB6DBC98120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6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557" t="23858" r="9070" b="71494"/>
            <a:stretch/>
          </p:blipFill>
          <p:spPr>
            <a:xfrm>
              <a:off x="5795764" y="1369086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28" name="Resim 41">
              <a:extLst>
                <a:ext uri="{FF2B5EF4-FFF2-40B4-BE49-F238E27FC236}">
                  <a16:creationId xmlns:a16="http://schemas.microsoft.com/office/drawing/2014/main" xmlns="" id="{DE866C9D-5F7C-4742-95E4-1AAA10E64B50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6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48" t="53265" r="72186" b="40428"/>
            <a:stretch/>
          </p:blipFill>
          <p:spPr>
            <a:xfrm flipH="1">
              <a:off x="5795764" y="1725423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29" name="Resim 42">
              <a:extLst>
                <a:ext uri="{FF2B5EF4-FFF2-40B4-BE49-F238E27FC236}">
                  <a16:creationId xmlns:a16="http://schemas.microsoft.com/office/drawing/2014/main" xmlns="" id="{8B21CC29-CB05-7B42-AF9C-988CC63945D4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6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14" t="31642" r="68576" b="60994"/>
            <a:stretch/>
          </p:blipFill>
          <p:spPr>
            <a:xfrm flipH="1">
              <a:off x="5795764" y="1930967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30" name="Resim 43">
              <a:extLst>
                <a:ext uri="{FF2B5EF4-FFF2-40B4-BE49-F238E27FC236}">
                  <a16:creationId xmlns:a16="http://schemas.microsoft.com/office/drawing/2014/main" xmlns="" id="{435C78F2-3935-F341-8E51-D41A6A8B9547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6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876" t="33375" r="7610" b="60391"/>
            <a:stretch/>
          </p:blipFill>
          <p:spPr>
            <a:xfrm>
              <a:off x="5795764" y="2342055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31" name="Resim 44">
              <a:extLst>
                <a:ext uri="{FF2B5EF4-FFF2-40B4-BE49-F238E27FC236}">
                  <a16:creationId xmlns:a16="http://schemas.microsoft.com/office/drawing/2014/main" xmlns="" id="{FC8A762A-5900-9144-A3F4-7A8D372411DD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44"/>
            <a:srcRect l="71312" t="52293" r="12185" b="38855"/>
            <a:stretch/>
          </p:blipFill>
          <p:spPr>
            <a:xfrm>
              <a:off x="5795764" y="2136511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32" name="Resim 1031"/>
            <p:cNvPicPr preferRelativeResize="0">
              <a:picLocks/>
            </p:cNvPicPr>
            <p:nvPr/>
          </p:nvPicPr>
          <p:blipFill>
            <a:blip r:embed="rId67"/>
            <a:stretch>
              <a:fillRect/>
            </a:stretch>
          </p:blipFill>
          <p:spPr>
            <a:xfrm>
              <a:off x="5795764" y="2703583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33" name="Resim 1032"/>
            <p:cNvPicPr preferRelativeResize="0">
              <a:picLocks/>
            </p:cNvPicPr>
            <p:nvPr/>
          </p:nvPicPr>
          <p:blipFill>
            <a:blip r:embed="rId68"/>
            <a:stretch>
              <a:fillRect/>
            </a:stretch>
          </p:blipFill>
          <p:spPr>
            <a:xfrm>
              <a:off x="5795764" y="2909127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34" name="Resim 1033"/>
            <p:cNvPicPr preferRelativeResize="0">
              <a:picLocks/>
            </p:cNvPicPr>
            <p:nvPr/>
          </p:nvPicPr>
          <p:blipFill>
            <a:blip r:embed="rId69"/>
            <a:stretch>
              <a:fillRect/>
            </a:stretch>
          </p:blipFill>
          <p:spPr>
            <a:xfrm>
              <a:off x="5795764" y="3114671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35" name="Resim 1034"/>
            <p:cNvPicPr preferRelativeResize="0">
              <a:picLocks/>
            </p:cNvPicPr>
            <p:nvPr/>
          </p:nvPicPr>
          <p:blipFill>
            <a:blip r:embed="rId70"/>
            <a:stretch>
              <a:fillRect/>
            </a:stretch>
          </p:blipFill>
          <p:spPr>
            <a:xfrm>
              <a:off x="5795764" y="3320215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</p:grpSp>
      <p:grpSp>
        <p:nvGrpSpPr>
          <p:cNvPr id="74" name="Grup 73"/>
          <p:cNvGrpSpPr/>
          <p:nvPr/>
        </p:nvGrpSpPr>
        <p:grpSpPr>
          <a:xfrm>
            <a:off x="8992010" y="600971"/>
            <a:ext cx="1939680" cy="2998938"/>
            <a:chOff x="7408856" y="546380"/>
            <a:chExt cx="1939680" cy="2998938"/>
          </a:xfrm>
        </p:grpSpPr>
        <p:sp>
          <p:nvSpPr>
            <p:cNvPr id="899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>
              <a:off x="7654497" y="546380"/>
              <a:ext cx="7560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N          T</a:t>
              </a:r>
            </a:p>
          </p:txBody>
        </p:sp>
        <p:sp>
          <p:nvSpPr>
            <p:cNvPr id="935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 rot="16200000">
              <a:off x="7165856" y="997770"/>
              <a:ext cx="702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Patient</a:t>
              </a:r>
              <a:r>
                <a:rPr lang="tr-TR" sz="800" dirty="0">
                  <a:latin typeface="Arial" panose="020B0604020202020204" pitchFamily="34" charset="0"/>
                  <a:cs typeface="Arial" panose="020B0604020202020204" pitchFamily="34" charset="0"/>
                </a:rPr>
                <a:t> #24</a:t>
              </a:r>
            </a:p>
          </p:txBody>
        </p:sp>
        <p:cxnSp>
          <p:nvCxnSpPr>
            <p:cNvPr id="936" name="Düz Bağlayıcı 935"/>
            <p:cNvCxnSpPr/>
            <p:nvPr/>
          </p:nvCxnSpPr>
          <p:spPr>
            <a:xfrm>
              <a:off x="7620192" y="754770"/>
              <a:ext cx="0" cy="7560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7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 rot="16200000">
              <a:off x="7165856" y="1970739"/>
              <a:ext cx="702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Patient</a:t>
              </a:r>
              <a:r>
                <a:rPr lang="tr-TR" sz="800" dirty="0">
                  <a:latin typeface="Arial" panose="020B0604020202020204" pitchFamily="34" charset="0"/>
                  <a:cs typeface="Arial" panose="020B0604020202020204" pitchFamily="34" charset="0"/>
                </a:rPr>
                <a:t> #25</a:t>
              </a:r>
            </a:p>
          </p:txBody>
        </p:sp>
        <p:cxnSp>
          <p:nvCxnSpPr>
            <p:cNvPr id="938" name="Düz Bağlayıcı 937"/>
            <p:cNvCxnSpPr/>
            <p:nvPr/>
          </p:nvCxnSpPr>
          <p:spPr>
            <a:xfrm>
              <a:off x="7620192" y="1727739"/>
              <a:ext cx="0" cy="7560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9" name="Metin kutusu 37">
              <a:extLst>
                <a:ext uri="{FF2B5EF4-FFF2-40B4-BE49-F238E27FC236}">
                  <a16:creationId xmlns:a16="http://schemas.microsoft.com/office/drawing/2014/main" xmlns="" id="{1FA3FF08-2A2C-EC45-B4ED-78EB27544FF0}"/>
                </a:ext>
              </a:extLst>
            </p:cNvPr>
            <p:cNvSpPr txBox="1"/>
            <p:nvPr/>
          </p:nvSpPr>
          <p:spPr>
            <a:xfrm rot="16200000">
              <a:off x="7165856" y="2948899"/>
              <a:ext cx="702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Patient</a:t>
              </a:r>
              <a:r>
                <a:rPr lang="tr-TR" sz="800" dirty="0">
                  <a:latin typeface="Arial" panose="020B0604020202020204" pitchFamily="34" charset="0"/>
                  <a:cs typeface="Arial" panose="020B0604020202020204" pitchFamily="34" charset="0"/>
                </a:rPr>
                <a:t> #30</a:t>
              </a:r>
            </a:p>
          </p:txBody>
        </p:sp>
        <p:cxnSp>
          <p:nvCxnSpPr>
            <p:cNvPr id="940" name="Düz Bağlayıcı 939"/>
            <p:cNvCxnSpPr/>
            <p:nvPr/>
          </p:nvCxnSpPr>
          <p:spPr>
            <a:xfrm>
              <a:off x="7620192" y="2705899"/>
              <a:ext cx="0" cy="7560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16" name="Grup 915"/>
            <p:cNvGrpSpPr/>
            <p:nvPr/>
          </p:nvGrpSpPr>
          <p:grpSpPr>
            <a:xfrm>
              <a:off x="8372493" y="675944"/>
              <a:ext cx="976043" cy="2869374"/>
              <a:chOff x="1238192" y="828344"/>
              <a:chExt cx="976043" cy="2869374"/>
            </a:xfrm>
          </p:grpSpPr>
          <p:sp>
            <p:nvSpPr>
              <p:cNvPr id="917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>
                <a:off x="1238192" y="828344"/>
                <a:ext cx="976043" cy="9110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C-Raf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p-C-Raf</a:t>
                </a:r>
                <a:r>
                  <a:rPr lang="tr-TR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7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S338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</p:txBody>
          </p:sp>
          <p:sp>
            <p:nvSpPr>
              <p:cNvPr id="918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>
                <a:off x="1238192" y="1802629"/>
                <a:ext cx="976043" cy="9110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C-Raf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p-C-Raf</a:t>
                </a:r>
                <a:r>
                  <a:rPr lang="tr-TR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7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S338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</p:txBody>
          </p:sp>
          <p:sp>
            <p:nvSpPr>
              <p:cNvPr id="919" name="Metin kutusu 37">
                <a:extLst>
                  <a:ext uri="{FF2B5EF4-FFF2-40B4-BE49-F238E27FC236}">
                    <a16:creationId xmlns:a16="http://schemas.microsoft.com/office/drawing/2014/main" xmlns="" id="{1FA3FF08-2A2C-EC45-B4ED-78EB27544FF0}"/>
                  </a:ext>
                </a:extLst>
              </p:cNvPr>
              <p:cNvSpPr txBox="1"/>
              <p:nvPr/>
            </p:nvSpPr>
            <p:spPr>
              <a:xfrm>
                <a:off x="1238192" y="2786699"/>
                <a:ext cx="976043" cy="9110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C-Raf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p-C-Raf</a:t>
                </a:r>
                <a:r>
                  <a:rPr lang="tr-TR" sz="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7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S338</a:t>
                </a:r>
              </a:p>
              <a:p>
                <a:pPr>
                  <a:lnSpc>
                    <a:spcPct val="190000"/>
                  </a:lnSpc>
                </a:pPr>
                <a:r>
                  <a:rPr lang="tr-TR" sz="700" dirty="0">
                    <a:latin typeface="Arial" panose="020B0604020202020204" pitchFamily="34" charset="0"/>
                    <a:cs typeface="Arial" panose="020B0604020202020204" pitchFamily="34" charset="0"/>
                  </a:rPr>
                  <a:t>Vinculin</a:t>
                </a:r>
              </a:p>
            </p:txBody>
          </p:sp>
        </p:grpSp>
        <p:pic>
          <p:nvPicPr>
            <p:cNvPr id="1036" name="Resim 63">
              <a:extLst>
                <a:ext uri="{FF2B5EF4-FFF2-40B4-BE49-F238E27FC236}">
                  <a16:creationId xmlns:a16="http://schemas.microsoft.com/office/drawing/2014/main" xmlns="" id="{210547DF-0AAB-2540-9FC6-3E5B7EAB44D9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71"/>
            <a:srcRect l="28068" t="54420" r="55009" b="38849"/>
            <a:stretch/>
          </p:blipFill>
          <p:spPr>
            <a:xfrm flipH="1">
              <a:off x="7690497" y="1163542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37" name="Resim 64">
              <a:extLst>
                <a:ext uri="{FF2B5EF4-FFF2-40B4-BE49-F238E27FC236}">
                  <a16:creationId xmlns:a16="http://schemas.microsoft.com/office/drawing/2014/main" xmlns="" id="{24146B44-3198-954F-AFE7-AE66186E1592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72"/>
            <a:srcRect l="30286" t="31197" r="52148" b="62469"/>
            <a:stretch/>
          </p:blipFill>
          <p:spPr>
            <a:xfrm flipH="1">
              <a:off x="7690497" y="1369086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38" name="Resim 89">
              <a:extLst>
                <a:ext uri="{FF2B5EF4-FFF2-40B4-BE49-F238E27FC236}">
                  <a16:creationId xmlns:a16="http://schemas.microsoft.com/office/drawing/2014/main" xmlns="" id="{BA4AC7EF-608F-1E42-8C87-1F4B0B6B5C43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72"/>
            <a:srcRect l="54996" t="30993" r="27438" b="62673"/>
            <a:stretch/>
          </p:blipFill>
          <p:spPr>
            <a:xfrm>
              <a:off x="7690497" y="957998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39" name="Resim 90">
              <a:extLst>
                <a:ext uri="{FF2B5EF4-FFF2-40B4-BE49-F238E27FC236}">
                  <a16:creationId xmlns:a16="http://schemas.microsoft.com/office/drawing/2014/main" xmlns="" id="{CA841AF1-B981-604E-AD28-989D2D756186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30"/>
            <a:srcRect l="53215" t="54157" r="28664" b="37927"/>
            <a:stretch/>
          </p:blipFill>
          <p:spPr>
            <a:xfrm>
              <a:off x="7690497" y="752454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40" name="Resim 104">
              <a:extLst>
                <a:ext uri="{FF2B5EF4-FFF2-40B4-BE49-F238E27FC236}">
                  <a16:creationId xmlns:a16="http://schemas.microsoft.com/office/drawing/2014/main" xmlns="" id="{6201E346-47C9-BC48-BA90-FAABA79BCE09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73"/>
            <a:srcRect l="7163" t="53991" r="74669" b="37506"/>
            <a:stretch/>
          </p:blipFill>
          <p:spPr>
            <a:xfrm flipH="1">
              <a:off x="7690497" y="1725423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41" name="Resim 105">
              <a:extLst>
                <a:ext uri="{FF2B5EF4-FFF2-40B4-BE49-F238E27FC236}">
                  <a16:creationId xmlns:a16="http://schemas.microsoft.com/office/drawing/2014/main" xmlns="" id="{450B0BCA-E274-E34A-8200-35F2A0F9AE65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73"/>
            <a:srcRect l="67573" t="54411" r="14197" b="36971"/>
            <a:stretch/>
          </p:blipFill>
          <p:spPr>
            <a:xfrm>
              <a:off x="7690497" y="2136511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42" name="Resim 106">
              <a:extLst>
                <a:ext uri="{FF2B5EF4-FFF2-40B4-BE49-F238E27FC236}">
                  <a16:creationId xmlns:a16="http://schemas.microsoft.com/office/drawing/2014/main" xmlns="" id="{4E31E606-8873-F440-B121-FFEA5D3A109B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27"/>
            <a:srcRect l="9346" t="24599" r="71869" b="69716"/>
            <a:stretch/>
          </p:blipFill>
          <p:spPr>
            <a:xfrm flipH="1">
              <a:off x="7690497" y="1930967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43" name="Resim 107">
              <a:extLst>
                <a:ext uri="{FF2B5EF4-FFF2-40B4-BE49-F238E27FC236}">
                  <a16:creationId xmlns:a16="http://schemas.microsoft.com/office/drawing/2014/main" xmlns="" id="{250D52BA-EFE9-204B-8827-CE89FA9A1BBD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29"/>
            <a:srcRect l="70343" t="26708" r="10939" b="66319"/>
            <a:stretch/>
          </p:blipFill>
          <p:spPr>
            <a:xfrm>
              <a:off x="7690497" y="2342055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44" name="Resim 1043"/>
            <p:cNvPicPr preferRelativeResize="0">
              <a:picLocks/>
            </p:cNvPicPr>
            <p:nvPr/>
          </p:nvPicPr>
          <p:blipFill>
            <a:blip r:embed="rId74"/>
            <a:stretch>
              <a:fillRect/>
            </a:stretch>
          </p:blipFill>
          <p:spPr>
            <a:xfrm>
              <a:off x="7690497" y="2703583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45" name="Resim 1044"/>
            <p:cNvPicPr preferRelativeResize="0">
              <a:picLocks/>
            </p:cNvPicPr>
            <p:nvPr/>
          </p:nvPicPr>
          <p:blipFill>
            <a:blip r:embed="rId75"/>
            <a:stretch>
              <a:fillRect/>
            </a:stretch>
          </p:blipFill>
          <p:spPr>
            <a:xfrm>
              <a:off x="7690497" y="2909127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46" name="Resim 1045"/>
            <p:cNvPicPr preferRelativeResize="0">
              <a:picLocks/>
            </p:cNvPicPr>
            <p:nvPr/>
          </p:nvPicPr>
          <p:blipFill>
            <a:blip r:embed="rId76"/>
            <a:stretch>
              <a:fillRect/>
            </a:stretch>
          </p:blipFill>
          <p:spPr>
            <a:xfrm>
              <a:off x="7690497" y="3114671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47" name="Resim 1046"/>
            <p:cNvPicPr preferRelativeResize="0">
              <a:picLocks/>
            </p:cNvPicPr>
            <p:nvPr/>
          </p:nvPicPr>
          <p:blipFill>
            <a:blip r:embed="rId77"/>
            <a:stretch>
              <a:fillRect/>
            </a:stretch>
          </p:blipFill>
          <p:spPr>
            <a:xfrm>
              <a:off x="7690497" y="3320215"/>
              <a:ext cx="720000" cy="1440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</p:grpSp>
      <p:sp>
        <p:nvSpPr>
          <p:cNvPr id="217" name="Dikdörtgen 3">
            <a:extLst>
              <a:ext uri="{FF2B5EF4-FFF2-40B4-BE49-F238E27FC236}">
                <a16:creationId xmlns:a16="http://schemas.microsoft.com/office/drawing/2014/main" xmlns="" id="{56F64641-BF77-834E-8EDF-650252AB0EDE}"/>
              </a:ext>
            </a:extLst>
          </p:cNvPr>
          <p:cNvSpPr/>
          <p:nvPr/>
        </p:nvSpPr>
        <p:spPr>
          <a:xfrm>
            <a:off x="0" y="0"/>
            <a:ext cx="1458554" cy="4201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Figure </a:t>
            </a:r>
            <a:r>
              <a:rPr lang="en-PH" sz="12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</a:t>
            </a:r>
            <a:r>
              <a:rPr lang="tr-TR" sz="12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4</a:t>
            </a:r>
            <a:r>
              <a:rPr lang="tr-TR" sz="12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sz="120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770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rup 116"/>
          <p:cNvGrpSpPr/>
          <p:nvPr/>
        </p:nvGrpSpPr>
        <p:grpSpPr>
          <a:xfrm>
            <a:off x="2552823" y="804712"/>
            <a:ext cx="1800000" cy="230832"/>
            <a:chOff x="2216712" y="39039"/>
            <a:chExt cx="1800000" cy="230832"/>
          </a:xfrm>
        </p:grpSpPr>
        <p:sp>
          <p:nvSpPr>
            <p:cNvPr id="32" name="Metin kutusu 32">
              <a:extLst>
                <a:ext uri="{FF2B5EF4-FFF2-40B4-BE49-F238E27FC236}">
                  <a16:creationId xmlns:a16="http://schemas.microsoft.com/office/drawing/2014/main" xmlns="" id="{783826D1-35D4-884B-A30B-F18EF3C13C54}"/>
                </a:ext>
              </a:extLst>
            </p:cNvPr>
            <p:cNvSpPr txBox="1"/>
            <p:nvPr/>
          </p:nvSpPr>
          <p:spPr>
            <a:xfrm>
              <a:off x="2353035" y="39039"/>
              <a:ext cx="152735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ER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PR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HER2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</p:txBody>
        </p:sp>
        <p:cxnSp>
          <p:nvCxnSpPr>
            <p:cNvPr id="97" name="Düz Bağlayıcı 96"/>
            <p:cNvCxnSpPr/>
            <p:nvPr/>
          </p:nvCxnSpPr>
          <p:spPr>
            <a:xfrm rot="5400000">
              <a:off x="3116712" y="-642508"/>
              <a:ext cx="0" cy="18000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8" name="Grup 187"/>
          <p:cNvGrpSpPr/>
          <p:nvPr/>
        </p:nvGrpSpPr>
        <p:grpSpPr>
          <a:xfrm>
            <a:off x="5565445" y="804712"/>
            <a:ext cx="1188000" cy="230832"/>
            <a:chOff x="2479034" y="39039"/>
            <a:chExt cx="1188000" cy="230832"/>
          </a:xfrm>
        </p:grpSpPr>
        <p:sp>
          <p:nvSpPr>
            <p:cNvPr id="189" name="Metin kutusu 32">
              <a:extLst>
                <a:ext uri="{FF2B5EF4-FFF2-40B4-BE49-F238E27FC236}">
                  <a16:creationId xmlns:a16="http://schemas.microsoft.com/office/drawing/2014/main" xmlns="" id="{783826D1-35D4-884B-A30B-F18EF3C13C54}"/>
                </a:ext>
              </a:extLst>
            </p:cNvPr>
            <p:cNvSpPr txBox="1"/>
            <p:nvPr/>
          </p:nvSpPr>
          <p:spPr>
            <a:xfrm>
              <a:off x="2479034" y="39039"/>
              <a:ext cx="1188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ER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PR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HER2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cxnSp>
          <p:nvCxnSpPr>
            <p:cNvPr id="190" name="Düz Bağlayıcı 189"/>
            <p:cNvCxnSpPr/>
            <p:nvPr/>
          </p:nvCxnSpPr>
          <p:spPr>
            <a:xfrm rot="5400000">
              <a:off x="3073034" y="-282508"/>
              <a:ext cx="0" cy="10800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4" name="Dikdörtgen 533"/>
          <p:cNvSpPr/>
          <p:nvPr/>
        </p:nvSpPr>
        <p:spPr>
          <a:xfrm>
            <a:off x="5251358" y="708714"/>
            <a:ext cx="1890000" cy="45000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0" name="Dikdörtgen 539"/>
          <p:cNvSpPr/>
          <p:nvPr/>
        </p:nvSpPr>
        <p:spPr>
          <a:xfrm>
            <a:off x="7141358" y="708714"/>
            <a:ext cx="1890000" cy="45000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2" name="Dikdörtgen 541"/>
          <p:cNvSpPr/>
          <p:nvPr/>
        </p:nvSpPr>
        <p:spPr>
          <a:xfrm>
            <a:off x="9031358" y="708714"/>
            <a:ext cx="1890000" cy="45000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3" name="Dikdörtgen 542"/>
          <p:cNvSpPr/>
          <p:nvPr/>
        </p:nvSpPr>
        <p:spPr>
          <a:xfrm>
            <a:off x="1849380" y="708714"/>
            <a:ext cx="9071978" cy="45000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4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1849380" y="708714"/>
            <a:ext cx="180000" cy="226591"/>
          </a:xfrm>
          <a:prstGeom prst="rect">
            <a:avLst/>
          </a:prstGeom>
          <a:noFill/>
        </p:spPr>
        <p:txBody>
          <a:bodyPr wrap="square" lIns="54000" tIns="36000" rIns="36000" bIns="36000" rtlCol="0">
            <a:spAutoFit/>
          </a:bodyPr>
          <a:lstStyle/>
          <a:p>
            <a:r>
              <a:rPr lang="tr-TR" sz="1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46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5251358" y="708714"/>
            <a:ext cx="180000" cy="226591"/>
          </a:xfrm>
          <a:prstGeom prst="rect">
            <a:avLst/>
          </a:prstGeom>
          <a:noFill/>
        </p:spPr>
        <p:txBody>
          <a:bodyPr wrap="square" lIns="54000" tIns="36000" rIns="36000" bIns="36000" rtlCol="0">
            <a:spAutoFit/>
          </a:bodyPr>
          <a:lstStyle/>
          <a:p>
            <a:r>
              <a:rPr lang="tr-TR" sz="1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47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7141358" y="708714"/>
            <a:ext cx="180000" cy="226591"/>
          </a:xfrm>
          <a:prstGeom prst="rect">
            <a:avLst/>
          </a:prstGeom>
          <a:noFill/>
        </p:spPr>
        <p:txBody>
          <a:bodyPr wrap="square" lIns="54000" tIns="36000" rIns="36000" bIns="36000" rtlCol="0">
            <a:spAutoFit/>
          </a:bodyPr>
          <a:lstStyle/>
          <a:p>
            <a:r>
              <a:rPr lang="tr-TR" sz="1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548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9031358" y="708714"/>
            <a:ext cx="180000" cy="226591"/>
          </a:xfrm>
          <a:prstGeom prst="rect">
            <a:avLst/>
          </a:prstGeom>
          <a:noFill/>
        </p:spPr>
        <p:txBody>
          <a:bodyPr wrap="square" lIns="54000" tIns="36000" rIns="36000" bIns="36000" rtlCol="0">
            <a:spAutoFit/>
          </a:bodyPr>
          <a:lstStyle/>
          <a:p>
            <a:r>
              <a:rPr lang="tr-TR" sz="1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grpSp>
        <p:nvGrpSpPr>
          <p:cNvPr id="265" name="Grup 264"/>
          <p:cNvGrpSpPr/>
          <p:nvPr/>
        </p:nvGrpSpPr>
        <p:grpSpPr>
          <a:xfrm>
            <a:off x="7492506" y="804712"/>
            <a:ext cx="1188000" cy="230832"/>
            <a:chOff x="2479034" y="39039"/>
            <a:chExt cx="1188000" cy="230832"/>
          </a:xfrm>
        </p:grpSpPr>
        <p:sp>
          <p:nvSpPr>
            <p:cNvPr id="266" name="Metin kutusu 32">
              <a:extLst>
                <a:ext uri="{FF2B5EF4-FFF2-40B4-BE49-F238E27FC236}">
                  <a16:creationId xmlns:a16="http://schemas.microsoft.com/office/drawing/2014/main" xmlns="" id="{783826D1-35D4-884B-A30B-F18EF3C13C54}"/>
                </a:ext>
              </a:extLst>
            </p:cNvPr>
            <p:cNvSpPr txBox="1"/>
            <p:nvPr/>
          </p:nvSpPr>
          <p:spPr>
            <a:xfrm>
              <a:off x="2479034" y="39039"/>
              <a:ext cx="1188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ER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PR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HER2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cxnSp>
          <p:nvCxnSpPr>
            <p:cNvPr id="267" name="Düz Bağlayıcı 266"/>
            <p:cNvCxnSpPr/>
            <p:nvPr/>
          </p:nvCxnSpPr>
          <p:spPr>
            <a:xfrm rot="5400000">
              <a:off x="3073034" y="-282508"/>
              <a:ext cx="0" cy="10800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9" name="Grup 348"/>
          <p:cNvGrpSpPr/>
          <p:nvPr/>
        </p:nvGrpSpPr>
        <p:grpSpPr>
          <a:xfrm>
            <a:off x="9342780" y="804712"/>
            <a:ext cx="1188000" cy="230832"/>
            <a:chOff x="2479034" y="39039"/>
            <a:chExt cx="1188000" cy="230832"/>
          </a:xfrm>
        </p:grpSpPr>
        <p:sp>
          <p:nvSpPr>
            <p:cNvPr id="350" name="Metin kutusu 32">
              <a:extLst>
                <a:ext uri="{FF2B5EF4-FFF2-40B4-BE49-F238E27FC236}">
                  <a16:creationId xmlns:a16="http://schemas.microsoft.com/office/drawing/2014/main" xmlns="" id="{783826D1-35D4-884B-A30B-F18EF3C13C54}"/>
                </a:ext>
              </a:extLst>
            </p:cNvPr>
            <p:cNvSpPr txBox="1"/>
            <p:nvPr/>
          </p:nvSpPr>
          <p:spPr>
            <a:xfrm>
              <a:off x="2479034" y="39039"/>
              <a:ext cx="1188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ER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PR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tr-TR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HER2</a:t>
              </a:r>
              <a:r>
                <a:rPr lang="tr-TR" sz="900" b="1" baseline="40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</p:txBody>
        </p:sp>
        <p:cxnSp>
          <p:nvCxnSpPr>
            <p:cNvPr id="351" name="Düz Bağlayıcı 350"/>
            <p:cNvCxnSpPr/>
            <p:nvPr/>
          </p:nvCxnSpPr>
          <p:spPr>
            <a:xfrm rot="5400000">
              <a:off x="3073034" y="-282508"/>
              <a:ext cx="0" cy="10800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9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2220660" y="1105939"/>
            <a:ext cx="75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" b="1" dirty="0">
                <a:latin typeface="Arial" panose="020B0604020202020204" pitchFamily="34" charset="0"/>
                <a:cs typeface="Arial" panose="020B0604020202020204" pitchFamily="34" charset="0"/>
              </a:rPr>
              <a:t>N          T</a:t>
            </a:r>
          </a:p>
        </p:txBody>
      </p:sp>
      <p:sp>
        <p:nvSpPr>
          <p:cNvPr id="650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3803323" y="1105939"/>
            <a:ext cx="75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" b="1" dirty="0">
                <a:latin typeface="Arial" panose="020B0604020202020204" pitchFamily="34" charset="0"/>
                <a:cs typeface="Arial" panose="020B0604020202020204" pitchFamily="34" charset="0"/>
              </a:rPr>
              <a:t>N          T</a:t>
            </a:r>
          </a:p>
        </p:txBody>
      </p:sp>
      <p:sp>
        <p:nvSpPr>
          <p:cNvPr id="651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 rot="16200000">
            <a:off x="1741296" y="1584607"/>
            <a:ext cx="648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" dirty="0" err="1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lang="tr-TR" sz="800" dirty="0">
                <a:latin typeface="Arial" panose="020B0604020202020204" pitchFamily="34" charset="0"/>
                <a:cs typeface="Arial" panose="020B0604020202020204" pitchFamily="34" charset="0"/>
              </a:rPr>
              <a:t> #1</a:t>
            </a:r>
          </a:p>
        </p:txBody>
      </p:sp>
      <p:cxnSp>
        <p:nvCxnSpPr>
          <p:cNvPr id="652" name="Düz Bağlayıcı 651"/>
          <p:cNvCxnSpPr/>
          <p:nvPr/>
        </p:nvCxnSpPr>
        <p:spPr>
          <a:xfrm>
            <a:off x="2168354" y="1314329"/>
            <a:ext cx="0" cy="75600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3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 rot="16200000">
            <a:off x="1741296" y="2557576"/>
            <a:ext cx="648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" dirty="0" err="1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lang="tr-TR" sz="800" dirty="0">
                <a:latin typeface="Arial" panose="020B0604020202020204" pitchFamily="34" charset="0"/>
                <a:cs typeface="Arial" panose="020B0604020202020204" pitchFamily="34" charset="0"/>
              </a:rPr>
              <a:t> #3</a:t>
            </a:r>
          </a:p>
        </p:txBody>
      </p:sp>
      <p:cxnSp>
        <p:nvCxnSpPr>
          <p:cNvPr id="654" name="Düz Bağlayıcı 653"/>
          <p:cNvCxnSpPr/>
          <p:nvPr/>
        </p:nvCxnSpPr>
        <p:spPr>
          <a:xfrm>
            <a:off x="2168354" y="2287298"/>
            <a:ext cx="0" cy="75600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5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 rot="16200000">
            <a:off x="1741295" y="3535736"/>
            <a:ext cx="648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" dirty="0" err="1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lang="tr-TR" sz="800" dirty="0">
                <a:latin typeface="Arial" panose="020B0604020202020204" pitchFamily="34" charset="0"/>
                <a:cs typeface="Arial" panose="020B0604020202020204" pitchFamily="34" charset="0"/>
              </a:rPr>
              <a:t> #6</a:t>
            </a:r>
          </a:p>
        </p:txBody>
      </p:sp>
      <p:cxnSp>
        <p:nvCxnSpPr>
          <p:cNvPr id="656" name="Düz Bağlayıcı 655"/>
          <p:cNvCxnSpPr/>
          <p:nvPr/>
        </p:nvCxnSpPr>
        <p:spPr>
          <a:xfrm>
            <a:off x="2168354" y="3265458"/>
            <a:ext cx="0" cy="75600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0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 rot="16200000">
            <a:off x="1741296" y="4510066"/>
            <a:ext cx="648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" dirty="0" err="1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lang="tr-TR" sz="800" dirty="0">
                <a:latin typeface="Arial" panose="020B0604020202020204" pitchFamily="34" charset="0"/>
                <a:cs typeface="Arial" panose="020B0604020202020204" pitchFamily="34" charset="0"/>
              </a:rPr>
              <a:t> #7</a:t>
            </a:r>
          </a:p>
        </p:txBody>
      </p:sp>
      <p:cxnSp>
        <p:nvCxnSpPr>
          <p:cNvPr id="731" name="Düz Bağlayıcı 730"/>
          <p:cNvCxnSpPr/>
          <p:nvPr/>
        </p:nvCxnSpPr>
        <p:spPr>
          <a:xfrm>
            <a:off x="2168354" y="4239788"/>
            <a:ext cx="0" cy="75600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5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 rot="16200000">
            <a:off x="3341960" y="1584607"/>
            <a:ext cx="648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" dirty="0" err="1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lang="tr-TR" sz="800" dirty="0">
                <a:latin typeface="Arial" panose="020B0604020202020204" pitchFamily="34" charset="0"/>
                <a:cs typeface="Arial" panose="020B0604020202020204" pitchFamily="34" charset="0"/>
              </a:rPr>
              <a:t> #8</a:t>
            </a:r>
          </a:p>
        </p:txBody>
      </p:sp>
      <p:cxnSp>
        <p:nvCxnSpPr>
          <p:cNvPr id="706" name="Düz Bağlayıcı 705"/>
          <p:cNvCxnSpPr/>
          <p:nvPr/>
        </p:nvCxnSpPr>
        <p:spPr>
          <a:xfrm>
            <a:off x="3769018" y="1314329"/>
            <a:ext cx="0" cy="75600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7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 rot="16200000">
            <a:off x="3314683" y="2530298"/>
            <a:ext cx="702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" dirty="0" err="1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lang="tr-TR" sz="800" dirty="0">
                <a:latin typeface="Arial" panose="020B0604020202020204" pitchFamily="34" charset="0"/>
                <a:cs typeface="Arial" panose="020B0604020202020204" pitchFamily="34" charset="0"/>
              </a:rPr>
              <a:t> #11</a:t>
            </a:r>
          </a:p>
        </p:txBody>
      </p:sp>
      <p:cxnSp>
        <p:nvCxnSpPr>
          <p:cNvPr id="708" name="Düz Bağlayıcı 707"/>
          <p:cNvCxnSpPr/>
          <p:nvPr/>
        </p:nvCxnSpPr>
        <p:spPr>
          <a:xfrm>
            <a:off x="3769018" y="2287298"/>
            <a:ext cx="0" cy="75600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9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 rot="16200000">
            <a:off x="3314682" y="3508458"/>
            <a:ext cx="702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" dirty="0" err="1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lang="tr-TR" sz="800" dirty="0">
                <a:latin typeface="Arial" panose="020B0604020202020204" pitchFamily="34" charset="0"/>
                <a:cs typeface="Arial" panose="020B0604020202020204" pitchFamily="34" charset="0"/>
              </a:rPr>
              <a:t> #12</a:t>
            </a:r>
          </a:p>
        </p:txBody>
      </p:sp>
      <p:cxnSp>
        <p:nvCxnSpPr>
          <p:cNvPr id="710" name="Düz Bağlayıcı 709"/>
          <p:cNvCxnSpPr/>
          <p:nvPr/>
        </p:nvCxnSpPr>
        <p:spPr>
          <a:xfrm>
            <a:off x="3769018" y="3265458"/>
            <a:ext cx="0" cy="75600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2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 rot="16200000">
            <a:off x="3314682" y="4482788"/>
            <a:ext cx="702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" dirty="0" err="1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lang="tr-TR" sz="800" dirty="0">
                <a:latin typeface="Arial" panose="020B0604020202020204" pitchFamily="34" charset="0"/>
                <a:cs typeface="Arial" panose="020B0604020202020204" pitchFamily="34" charset="0"/>
              </a:rPr>
              <a:t> #13</a:t>
            </a:r>
          </a:p>
        </p:txBody>
      </p:sp>
      <p:cxnSp>
        <p:nvCxnSpPr>
          <p:cNvPr id="713" name="Düz Bağlayıcı 712"/>
          <p:cNvCxnSpPr/>
          <p:nvPr/>
        </p:nvCxnSpPr>
        <p:spPr>
          <a:xfrm>
            <a:off x="3769018" y="4239788"/>
            <a:ext cx="0" cy="75600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0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2920657" y="1235503"/>
            <a:ext cx="647668" cy="911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B-Raf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p-B-Raf</a:t>
            </a:r>
            <a:r>
              <a:rPr lang="tr-TR" sz="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700" baseline="30000" dirty="0">
                <a:latin typeface="Arial" panose="020B0604020202020204" pitchFamily="34" charset="0"/>
                <a:cs typeface="Arial" panose="020B0604020202020204" pitchFamily="34" charset="0"/>
              </a:rPr>
              <a:t>S445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</p:txBody>
      </p:sp>
      <p:sp>
        <p:nvSpPr>
          <p:cNvPr id="681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2920657" y="2209788"/>
            <a:ext cx="687918" cy="911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B-Raf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p-B-Raf</a:t>
            </a:r>
            <a:r>
              <a:rPr lang="tr-TR" sz="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700" baseline="30000" dirty="0">
                <a:latin typeface="Arial" panose="020B0604020202020204" pitchFamily="34" charset="0"/>
                <a:cs typeface="Arial" panose="020B0604020202020204" pitchFamily="34" charset="0"/>
              </a:rPr>
              <a:t>S445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</p:txBody>
      </p:sp>
      <p:sp>
        <p:nvSpPr>
          <p:cNvPr id="682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2920656" y="3193858"/>
            <a:ext cx="687919" cy="911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B-Raf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p-B-Raf</a:t>
            </a:r>
            <a:r>
              <a:rPr lang="tr-TR" sz="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700" baseline="30000" dirty="0">
                <a:latin typeface="Arial" panose="020B0604020202020204" pitchFamily="34" charset="0"/>
                <a:cs typeface="Arial" panose="020B0604020202020204" pitchFamily="34" charset="0"/>
              </a:rPr>
              <a:t>S445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</p:txBody>
      </p:sp>
      <p:sp>
        <p:nvSpPr>
          <p:cNvPr id="683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2920657" y="4160879"/>
            <a:ext cx="668362" cy="911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B-Raf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p-B-Raf</a:t>
            </a:r>
            <a:r>
              <a:rPr lang="tr-TR" sz="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700" baseline="30000" dirty="0">
                <a:latin typeface="Arial" panose="020B0604020202020204" pitchFamily="34" charset="0"/>
                <a:cs typeface="Arial" panose="020B0604020202020204" pitchFamily="34" charset="0"/>
              </a:rPr>
              <a:t>S445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</p:txBody>
      </p:sp>
      <p:sp>
        <p:nvSpPr>
          <p:cNvPr id="687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4521319" y="1235503"/>
            <a:ext cx="666625" cy="911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B-Raf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p-B-Raf</a:t>
            </a:r>
            <a:r>
              <a:rPr lang="tr-TR" sz="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700" baseline="30000" dirty="0">
                <a:latin typeface="Arial" panose="020B0604020202020204" pitchFamily="34" charset="0"/>
                <a:cs typeface="Arial" panose="020B0604020202020204" pitchFamily="34" charset="0"/>
              </a:rPr>
              <a:t>S445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</p:txBody>
      </p:sp>
      <p:sp>
        <p:nvSpPr>
          <p:cNvPr id="688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4521319" y="2209788"/>
            <a:ext cx="666625" cy="911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B-Raf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p-B-Raf</a:t>
            </a:r>
            <a:r>
              <a:rPr lang="tr-TR" sz="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700" baseline="30000" dirty="0">
                <a:latin typeface="Arial" panose="020B0604020202020204" pitchFamily="34" charset="0"/>
                <a:cs typeface="Arial" panose="020B0604020202020204" pitchFamily="34" charset="0"/>
              </a:rPr>
              <a:t>S445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</p:txBody>
      </p:sp>
      <p:sp>
        <p:nvSpPr>
          <p:cNvPr id="689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4521319" y="3193858"/>
            <a:ext cx="666625" cy="911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B-Raf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p-B-Raf</a:t>
            </a:r>
            <a:r>
              <a:rPr lang="tr-TR" sz="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700" baseline="30000" dirty="0">
                <a:latin typeface="Arial" panose="020B0604020202020204" pitchFamily="34" charset="0"/>
                <a:cs typeface="Arial" panose="020B0604020202020204" pitchFamily="34" charset="0"/>
              </a:rPr>
              <a:t>S445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</p:txBody>
      </p:sp>
      <p:sp>
        <p:nvSpPr>
          <p:cNvPr id="690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4521319" y="4160879"/>
            <a:ext cx="666625" cy="911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B-Raf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p-B-Raf</a:t>
            </a:r>
            <a:r>
              <a:rPr lang="tr-TR" sz="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700" baseline="30000" dirty="0">
                <a:latin typeface="Arial" panose="020B0604020202020204" pitchFamily="34" charset="0"/>
                <a:cs typeface="Arial" panose="020B0604020202020204" pitchFamily="34" charset="0"/>
              </a:rPr>
              <a:t>S445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</p:txBody>
      </p:sp>
      <p:sp>
        <p:nvSpPr>
          <p:cNvPr id="599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5604638" y="1105939"/>
            <a:ext cx="75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" b="1" dirty="0">
                <a:latin typeface="Arial" panose="020B0604020202020204" pitchFamily="34" charset="0"/>
                <a:cs typeface="Arial" panose="020B0604020202020204" pitchFamily="34" charset="0"/>
              </a:rPr>
              <a:t>N          T</a:t>
            </a:r>
          </a:p>
        </p:txBody>
      </p:sp>
      <p:sp>
        <p:nvSpPr>
          <p:cNvPr id="601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 rot="16200000">
            <a:off x="5115997" y="1557329"/>
            <a:ext cx="702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" dirty="0" err="1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lang="tr-TR" sz="800" dirty="0">
                <a:latin typeface="Arial" panose="020B0604020202020204" pitchFamily="34" charset="0"/>
                <a:cs typeface="Arial" panose="020B0604020202020204" pitchFamily="34" charset="0"/>
              </a:rPr>
              <a:t> #14</a:t>
            </a:r>
          </a:p>
        </p:txBody>
      </p:sp>
      <p:cxnSp>
        <p:nvCxnSpPr>
          <p:cNvPr id="602" name="Düz Bağlayıcı 601"/>
          <p:cNvCxnSpPr/>
          <p:nvPr/>
        </p:nvCxnSpPr>
        <p:spPr>
          <a:xfrm>
            <a:off x="5570333" y="1314329"/>
            <a:ext cx="0" cy="75600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3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 rot="16200000">
            <a:off x="5115997" y="2530298"/>
            <a:ext cx="702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" dirty="0" err="1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lang="tr-TR" sz="800" dirty="0">
                <a:latin typeface="Arial" panose="020B0604020202020204" pitchFamily="34" charset="0"/>
                <a:cs typeface="Arial" panose="020B0604020202020204" pitchFamily="34" charset="0"/>
              </a:rPr>
              <a:t> #15</a:t>
            </a:r>
          </a:p>
        </p:txBody>
      </p:sp>
      <p:cxnSp>
        <p:nvCxnSpPr>
          <p:cNvPr id="604" name="Düz Bağlayıcı 603"/>
          <p:cNvCxnSpPr/>
          <p:nvPr/>
        </p:nvCxnSpPr>
        <p:spPr>
          <a:xfrm>
            <a:off x="5570333" y="2287298"/>
            <a:ext cx="0" cy="75600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5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 rot="16200000">
            <a:off x="5115997" y="3508458"/>
            <a:ext cx="702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" dirty="0" err="1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lang="tr-TR" sz="800" dirty="0">
                <a:latin typeface="Arial" panose="020B0604020202020204" pitchFamily="34" charset="0"/>
                <a:cs typeface="Arial" panose="020B0604020202020204" pitchFamily="34" charset="0"/>
              </a:rPr>
              <a:t> #18</a:t>
            </a:r>
          </a:p>
        </p:txBody>
      </p:sp>
      <p:cxnSp>
        <p:nvCxnSpPr>
          <p:cNvPr id="606" name="Düz Bağlayıcı 605"/>
          <p:cNvCxnSpPr/>
          <p:nvPr/>
        </p:nvCxnSpPr>
        <p:spPr>
          <a:xfrm>
            <a:off x="5570333" y="3265458"/>
            <a:ext cx="0" cy="75600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8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 rot="16200000">
            <a:off x="5115997" y="4482788"/>
            <a:ext cx="702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" dirty="0" err="1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lang="tr-TR" sz="800" dirty="0">
                <a:latin typeface="Arial" panose="020B0604020202020204" pitchFamily="34" charset="0"/>
                <a:cs typeface="Arial" panose="020B0604020202020204" pitchFamily="34" charset="0"/>
              </a:rPr>
              <a:t> #19</a:t>
            </a:r>
          </a:p>
        </p:txBody>
      </p:sp>
      <p:cxnSp>
        <p:nvCxnSpPr>
          <p:cNvPr id="609" name="Düz Bağlayıcı 608"/>
          <p:cNvCxnSpPr/>
          <p:nvPr/>
        </p:nvCxnSpPr>
        <p:spPr>
          <a:xfrm>
            <a:off x="5570333" y="4239788"/>
            <a:ext cx="0" cy="75600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2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6322634" y="1235503"/>
            <a:ext cx="976043" cy="911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B-Raf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p-B-Raf</a:t>
            </a:r>
            <a:r>
              <a:rPr lang="tr-TR" sz="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700" baseline="30000" dirty="0">
                <a:latin typeface="Arial" panose="020B0604020202020204" pitchFamily="34" charset="0"/>
                <a:cs typeface="Arial" panose="020B0604020202020204" pitchFamily="34" charset="0"/>
              </a:rPr>
              <a:t>S445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</p:txBody>
      </p:sp>
      <p:sp>
        <p:nvSpPr>
          <p:cNvPr id="643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6322634" y="2209788"/>
            <a:ext cx="976043" cy="880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B-Raf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p-B-Raf</a:t>
            </a:r>
            <a:r>
              <a:rPr lang="tr-TR" sz="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700" baseline="30000" dirty="0">
                <a:latin typeface="Arial" panose="020B0604020202020204" pitchFamily="34" charset="0"/>
                <a:cs typeface="Arial" panose="020B0604020202020204" pitchFamily="34" charset="0"/>
              </a:rPr>
              <a:t>S445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</p:txBody>
      </p:sp>
      <p:sp>
        <p:nvSpPr>
          <p:cNvPr id="644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6322634" y="3193858"/>
            <a:ext cx="976043" cy="911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B-Raf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p-B-Raf</a:t>
            </a:r>
            <a:r>
              <a:rPr lang="tr-TR" sz="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700" baseline="30000" dirty="0">
                <a:latin typeface="Arial" panose="020B0604020202020204" pitchFamily="34" charset="0"/>
                <a:cs typeface="Arial" panose="020B0604020202020204" pitchFamily="34" charset="0"/>
              </a:rPr>
              <a:t>S445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</p:txBody>
      </p:sp>
      <p:sp>
        <p:nvSpPr>
          <p:cNvPr id="645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6322634" y="4160879"/>
            <a:ext cx="976043" cy="911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B-Raf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p-B-Raf</a:t>
            </a:r>
            <a:r>
              <a:rPr lang="tr-TR" sz="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700" baseline="30000" dirty="0">
                <a:latin typeface="Arial" panose="020B0604020202020204" pitchFamily="34" charset="0"/>
                <a:cs typeface="Arial" panose="020B0604020202020204" pitchFamily="34" charset="0"/>
              </a:rPr>
              <a:t>S445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</p:txBody>
      </p:sp>
      <p:sp>
        <p:nvSpPr>
          <p:cNvPr id="849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7493030" y="1105939"/>
            <a:ext cx="75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" b="1" dirty="0">
                <a:latin typeface="Arial" panose="020B0604020202020204" pitchFamily="34" charset="0"/>
                <a:cs typeface="Arial" panose="020B0604020202020204" pitchFamily="34" charset="0"/>
              </a:rPr>
              <a:t>N          T</a:t>
            </a:r>
          </a:p>
        </p:txBody>
      </p:sp>
      <p:sp>
        <p:nvSpPr>
          <p:cNvPr id="885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 rot="16200000">
            <a:off x="7004389" y="1557329"/>
            <a:ext cx="702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" dirty="0" err="1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lang="tr-TR" sz="800" dirty="0">
                <a:latin typeface="Arial" panose="020B0604020202020204" pitchFamily="34" charset="0"/>
                <a:cs typeface="Arial" panose="020B0604020202020204" pitchFamily="34" charset="0"/>
              </a:rPr>
              <a:t> #21</a:t>
            </a:r>
          </a:p>
        </p:txBody>
      </p:sp>
      <p:cxnSp>
        <p:nvCxnSpPr>
          <p:cNvPr id="886" name="Düz Bağlayıcı 885"/>
          <p:cNvCxnSpPr/>
          <p:nvPr/>
        </p:nvCxnSpPr>
        <p:spPr>
          <a:xfrm>
            <a:off x="7458725" y="1314329"/>
            <a:ext cx="0" cy="75600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7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 rot="16200000">
            <a:off x="7004389" y="2530298"/>
            <a:ext cx="702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" dirty="0" err="1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lang="tr-TR" sz="800" dirty="0">
                <a:latin typeface="Arial" panose="020B0604020202020204" pitchFamily="34" charset="0"/>
                <a:cs typeface="Arial" panose="020B0604020202020204" pitchFamily="34" charset="0"/>
              </a:rPr>
              <a:t> #23</a:t>
            </a:r>
          </a:p>
        </p:txBody>
      </p:sp>
      <p:cxnSp>
        <p:nvCxnSpPr>
          <p:cNvPr id="888" name="Düz Bağlayıcı 887"/>
          <p:cNvCxnSpPr/>
          <p:nvPr/>
        </p:nvCxnSpPr>
        <p:spPr>
          <a:xfrm>
            <a:off x="7458725" y="2287298"/>
            <a:ext cx="0" cy="75600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7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8211026" y="1235503"/>
            <a:ext cx="976043" cy="911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B-Raf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p-B-Raf</a:t>
            </a:r>
            <a:r>
              <a:rPr lang="tr-TR" sz="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700" baseline="30000" dirty="0">
                <a:latin typeface="Arial" panose="020B0604020202020204" pitchFamily="34" charset="0"/>
                <a:cs typeface="Arial" panose="020B0604020202020204" pitchFamily="34" charset="0"/>
              </a:rPr>
              <a:t>S445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</p:txBody>
      </p:sp>
      <p:sp>
        <p:nvSpPr>
          <p:cNvPr id="868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8211026" y="2209788"/>
            <a:ext cx="976043" cy="911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B-Raf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p-B-Raf</a:t>
            </a:r>
            <a:r>
              <a:rPr lang="tr-TR" sz="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700" baseline="30000" dirty="0">
                <a:latin typeface="Arial" panose="020B0604020202020204" pitchFamily="34" charset="0"/>
                <a:cs typeface="Arial" panose="020B0604020202020204" pitchFamily="34" charset="0"/>
              </a:rPr>
              <a:t>S445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</p:txBody>
      </p:sp>
      <p:sp>
        <p:nvSpPr>
          <p:cNvPr id="899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9387763" y="1105939"/>
            <a:ext cx="75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" b="1" dirty="0">
                <a:latin typeface="Arial" panose="020B0604020202020204" pitchFamily="34" charset="0"/>
                <a:cs typeface="Arial" panose="020B0604020202020204" pitchFamily="34" charset="0"/>
              </a:rPr>
              <a:t>N          T</a:t>
            </a:r>
          </a:p>
        </p:txBody>
      </p:sp>
      <p:sp>
        <p:nvSpPr>
          <p:cNvPr id="935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 rot="16200000">
            <a:off x="8899122" y="1557329"/>
            <a:ext cx="702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" dirty="0" err="1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lang="tr-TR" sz="800" dirty="0">
                <a:latin typeface="Arial" panose="020B0604020202020204" pitchFamily="34" charset="0"/>
                <a:cs typeface="Arial" panose="020B0604020202020204" pitchFamily="34" charset="0"/>
              </a:rPr>
              <a:t> #24</a:t>
            </a:r>
          </a:p>
        </p:txBody>
      </p:sp>
      <p:cxnSp>
        <p:nvCxnSpPr>
          <p:cNvPr id="936" name="Düz Bağlayıcı 935"/>
          <p:cNvCxnSpPr/>
          <p:nvPr/>
        </p:nvCxnSpPr>
        <p:spPr>
          <a:xfrm>
            <a:off x="9353458" y="1314329"/>
            <a:ext cx="0" cy="75600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7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 rot="16200000">
            <a:off x="8899122" y="2530298"/>
            <a:ext cx="702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" dirty="0" err="1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lang="tr-TR" sz="800" dirty="0">
                <a:latin typeface="Arial" panose="020B0604020202020204" pitchFamily="34" charset="0"/>
                <a:cs typeface="Arial" panose="020B0604020202020204" pitchFamily="34" charset="0"/>
              </a:rPr>
              <a:t> #26</a:t>
            </a:r>
          </a:p>
        </p:txBody>
      </p:sp>
      <p:cxnSp>
        <p:nvCxnSpPr>
          <p:cNvPr id="938" name="Düz Bağlayıcı 937"/>
          <p:cNvCxnSpPr/>
          <p:nvPr/>
        </p:nvCxnSpPr>
        <p:spPr>
          <a:xfrm>
            <a:off x="9353458" y="2287298"/>
            <a:ext cx="0" cy="75600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9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 rot="16200000">
            <a:off x="8899122" y="3508458"/>
            <a:ext cx="702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" dirty="0" err="1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lang="tr-TR" sz="800" dirty="0">
                <a:latin typeface="Arial" panose="020B0604020202020204" pitchFamily="34" charset="0"/>
                <a:cs typeface="Arial" panose="020B0604020202020204" pitchFamily="34" charset="0"/>
              </a:rPr>
              <a:t> #27</a:t>
            </a:r>
          </a:p>
        </p:txBody>
      </p:sp>
      <p:cxnSp>
        <p:nvCxnSpPr>
          <p:cNvPr id="940" name="Düz Bağlayıcı 939"/>
          <p:cNvCxnSpPr/>
          <p:nvPr/>
        </p:nvCxnSpPr>
        <p:spPr>
          <a:xfrm>
            <a:off x="9353458" y="3265458"/>
            <a:ext cx="0" cy="75600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7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10105759" y="1235503"/>
            <a:ext cx="976043" cy="911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B-Raf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p-B-Raf</a:t>
            </a:r>
            <a:r>
              <a:rPr lang="tr-TR" sz="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700" baseline="30000" dirty="0">
                <a:latin typeface="Arial" panose="020B0604020202020204" pitchFamily="34" charset="0"/>
                <a:cs typeface="Arial" panose="020B0604020202020204" pitchFamily="34" charset="0"/>
              </a:rPr>
              <a:t>S445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</p:txBody>
      </p:sp>
      <p:sp>
        <p:nvSpPr>
          <p:cNvPr id="918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10105759" y="2209788"/>
            <a:ext cx="976043" cy="911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B-Raf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p-B-Raf</a:t>
            </a:r>
            <a:r>
              <a:rPr lang="tr-TR" sz="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700" baseline="30000" dirty="0">
                <a:latin typeface="Arial" panose="020B0604020202020204" pitchFamily="34" charset="0"/>
                <a:cs typeface="Arial" panose="020B0604020202020204" pitchFamily="34" charset="0"/>
              </a:rPr>
              <a:t>S445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</p:txBody>
      </p:sp>
      <p:sp>
        <p:nvSpPr>
          <p:cNvPr id="919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10105759" y="3193858"/>
            <a:ext cx="976043" cy="911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B-Raf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p-B-Raf</a:t>
            </a:r>
            <a:r>
              <a:rPr lang="tr-TR" sz="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700" baseline="30000" dirty="0">
                <a:latin typeface="Arial" panose="020B0604020202020204" pitchFamily="34" charset="0"/>
                <a:cs typeface="Arial" panose="020B0604020202020204" pitchFamily="34" charset="0"/>
              </a:rPr>
              <a:t>S445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</p:txBody>
      </p:sp>
      <p:sp>
        <p:nvSpPr>
          <p:cNvPr id="244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 rot="16200000">
            <a:off x="8899122" y="4482788"/>
            <a:ext cx="702000" cy="2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" dirty="0" err="1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lang="tr-TR" sz="800" dirty="0">
                <a:latin typeface="Arial" panose="020B0604020202020204" pitchFamily="34" charset="0"/>
                <a:cs typeface="Arial" panose="020B0604020202020204" pitchFamily="34" charset="0"/>
              </a:rPr>
              <a:t> #30</a:t>
            </a:r>
          </a:p>
        </p:txBody>
      </p:sp>
      <p:cxnSp>
        <p:nvCxnSpPr>
          <p:cNvPr id="245" name="Düz Bağlayıcı 244"/>
          <p:cNvCxnSpPr/>
          <p:nvPr/>
        </p:nvCxnSpPr>
        <p:spPr>
          <a:xfrm>
            <a:off x="9353458" y="4239788"/>
            <a:ext cx="0" cy="75600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Metin kutusu 37">
            <a:extLst>
              <a:ext uri="{FF2B5EF4-FFF2-40B4-BE49-F238E27FC236}">
                <a16:creationId xmlns:a16="http://schemas.microsoft.com/office/drawing/2014/main" xmlns="" id="{1FA3FF08-2A2C-EC45-B4ED-78EB27544FF0}"/>
              </a:ext>
            </a:extLst>
          </p:cNvPr>
          <p:cNvSpPr txBox="1"/>
          <p:nvPr/>
        </p:nvSpPr>
        <p:spPr>
          <a:xfrm>
            <a:off x="10105759" y="4160879"/>
            <a:ext cx="976043" cy="911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B-Raf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p-B-Raf</a:t>
            </a:r>
            <a:r>
              <a:rPr lang="tr-TR" sz="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700" baseline="30000" dirty="0">
                <a:latin typeface="Arial" panose="020B0604020202020204" pitchFamily="34" charset="0"/>
                <a:cs typeface="Arial" panose="020B0604020202020204" pitchFamily="34" charset="0"/>
              </a:rPr>
              <a:t>S445</a:t>
            </a:r>
          </a:p>
          <a:p>
            <a:pPr>
              <a:lnSpc>
                <a:spcPct val="190000"/>
              </a:lnSpc>
            </a:pPr>
            <a:r>
              <a:rPr lang="tr-TR" sz="700" dirty="0">
                <a:latin typeface="Arial" panose="020B0604020202020204" pitchFamily="34" charset="0"/>
                <a:cs typeface="Arial" panose="020B0604020202020204" pitchFamily="34" charset="0"/>
              </a:rPr>
              <a:t>Vinculin</a:t>
            </a:r>
          </a:p>
        </p:txBody>
      </p:sp>
      <p:pic>
        <p:nvPicPr>
          <p:cNvPr id="248" name="Resim 2">
            <a:extLst>
              <a:ext uri="{FF2B5EF4-FFF2-40B4-BE49-F238E27FC236}">
                <a16:creationId xmlns:a16="http://schemas.microsoft.com/office/drawing/2014/main" xmlns="" id="{42EFBC75-FF5E-364D-BF69-961FA1FA8B1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/>
          <a:srcRect l="68007" t="23544" r="14612" b="70123"/>
          <a:stretch/>
        </p:blipFill>
        <p:spPr>
          <a:xfrm>
            <a:off x="3839323" y="1312013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49" name="Resim 6">
            <a:extLst>
              <a:ext uri="{FF2B5EF4-FFF2-40B4-BE49-F238E27FC236}">
                <a16:creationId xmlns:a16="http://schemas.microsoft.com/office/drawing/2014/main" xmlns="" id="{BE7C1B65-26AA-9B48-83B3-5E5BEA638DA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/>
          <a:srcRect l="61166" t="53365" r="20713" b="40565"/>
          <a:stretch/>
        </p:blipFill>
        <p:spPr>
          <a:xfrm>
            <a:off x="3839323" y="1723101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50" name="Resim 61">
            <a:extLst>
              <a:ext uri="{FF2B5EF4-FFF2-40B4-BE49-F238E27FC236}">
                <a16:creationId xmlns:a16="http://schemas.microsoft.com/office/drawing/2014/main" xmlns="" id="{82164EE3-CBE1-3E4D-A04E-8A7D98B53FE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/>
          <a:srcRect l="8879" t="13304" r="72544" b="76066"/>
          <a:stretch/>
        </p:blipFill>
        <p:spPr>
          <a:xfrm flipH="1">
            <a:off x="3839323" y="1517557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51" name="Resim 62">
            <a:extLst>
              <a:ext uri="{FF2B5EF4-FFF2-40B4-BE49-F238E27FC236}">
                <a16:creationId xmlns:a16="http://schemas.microsoft.com/office/drawing/2014/main" xmlns="" id="{B92E6A65-89F6-664D-A2CC-348E97B379F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/>
          <a:srcRect l="67583" t="13304" r="12585" b="76624"/>
          <a:stretch/>
        </p:blipFill>
        <p:spPr>
          <a:xfrm>
            <a:off x="3839323" y="1928645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52" name="Resim 16">
            <a:extLst>
              <a:ext uri="{FF2B5EF4-FFF2-40B4-BE49-F238E27FC236}">
                <a16:creationId xmlns:a16="http://schemas.microsoft.com/office/drawing/2014/main" xmlns="" id="{710E3225-42B4-8243-8869-1AFC40F7F05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/>
          <a:srcRect l="12253" t="23855" r="70403" b="71092"/>
          <a:stretch/>
        </p:blipFill>
        <p:spPr>
          <a:xfrm flipH="1">
            <a:off x="3839323" y="3263142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53" name="Resim 88">
            <a:extLst>
              <a:ext uri="{FF2B5EF4-FFF2-40B4-BE49-F238E27FC236}">
                <a16:creationId xmlns:a16="http://schemas.microsoft.com/office/drawing/2014/main" xmlns="" id="{CE225BA8-027D-B544-86AD-DB3A1817769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6" t="10727" r="69338" b="82203"/>
          <a:stretch/>
        </p:blipFill>
        <p:spPr>
          <a:xfrm flipH="1">
            <a:off x="3839323" y="3468686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54" name="Resim 89">
            <a:extLst>
              <a:ext uri="{FF2B5EF4-FFF2-40B4-BE49-F238E27FC236}">
                <a16:creationId xmlns:a16="http://schemas.microsoft.com/office/drawing/2014/main" xmlns="" id="{3CD0CFCA-3BC7-7748-AF1B-B59D9DE966B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05" t="10827" r="10207" b="82184"/>
          <a:stretch/>
        </p:blipFill>
        <p:spPr>
          <a:xfrm>
            <a:off x="3839323" y="3879774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55" name="Resim 27">
            <a:extLst>
              <a:ext uri="{FF2B5EF4-FFF2-40B4-BE49-F238E27FC236}">
                <a16:creationId xmlns:a16="http://schemas.microsoft.com/office/drawing/2014/main" xmlns="" id="{1F794EA4-1838-5046-AF94-1173BC1F972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/>
          <a:srcRect l="71598" t="24124" r="11275" b="71544"/>
          <a:stretch/>
        </p:blipFill>
        <p:spPr>
          <a:xfrm>
            <a:off x="3839323" y="3674230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56" name="Resim 25">
            <a:extLst>
              <a:ext uri="{FF2B5EF4-FFF2-40B4-BE49-F238E27FC236}">
                <a16:creationId xmlns:a16="http://schemas.microsoft.com/office/drawing/2014/main" xmlns="" id="{84990196-37E1-0C45-8C18-240A0C0D010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6"/>
          <a:srcRect l="51735" t="23808" r="31808" b="70915"/>
          <a:stretch/>
        </p:blipFill>
        <p:spPr>
          <a:xfrm>
            <a:off x="3839323" y="4648560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57" name="Resim 26">
            <a:extLst>
              <a:ext uri="{FF2B5EF4-FFF2-40B4-BE49-F238E27FC236}">
                <a16:creationId xmlns:a16="http://schemas.microsoft.com/office/drawing/2014/main" xmlns="" id="{6FEECE97-2B91-CF40-B0C5-AD99CC457D2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7"/>
          <a:srcRect l="51474" t="5772" r="31701" b="82887"/>
          <a:stretch/>
        </p:blipFill>
        <p:spPr>
          <a:xfrm>
            <a:off x="3839323" y="4854104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58" name="Resim 27">
            <a:extLst>
              <a:ext uri="{FF2B5EF4-FFF2-40B4-BE49-F238E27FC236}">
                <a16:creationId xmlns:a16="http://schemas.microsoft.com/office/drawing/2014/main" xmlns="" id="{DE874ED3-FE23-274F-956B-0BD6EEFC114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7"/>
          <a:srcRect l="25849" t="6392" r="56400" b="84859"/>
          <a:stretch/>
        </p:blipFill>
        <p:spPr>
          <a:xfrm flipH="1">
            <a:off x="3839323" y="4443016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59" name="Resim 28">
            <a:extLst>
              <a:ext uri="{FF2B5EF4-FFF2-40B4-BE49-F238E27FC236}">
                <a16:creationId xmlns:a16="http://schemas.microsoft.com/office/drawing/2014/main" xmlns="" id="{F187E093-C535-264B-BF25-C107D355D16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8"/>
          <a:srcRect l="26403" t="23280" r="56585" b="71178"/>
          <a:stretch/>
        </p:blipFill>
        <p:spPr>
          <a:xfrm flipH="1">
            <a:off x="3839323" y="4237472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60" name="Resim 259"/>
          <p:cNvPicPr preferRelativeResize="0"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2238660" y="1312013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61" name="Resim 260"/>
          <p:cNvPicPr preferRelativeResize="0"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2238660" y="1517557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62" name="Resim 261"/>
          <p:cNvPicPr preferRelativeResize="0">
            <a:picLocks/>
          </p:cNvPicPr>
          <p:nvPr/>
        </p:nvPicPr>
        <p:blipFill rotWithShape="1">
          <a:blip r:embed="rId11"/>
          <a:srcRect l="-1" r="3501" b="5432"/>
          <a:stretch/>
        </p:blipFill>
        <p:spPr>
          <a:xfrm>
            <a:off x="2238660" y="1723101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63" name="Resim 262"/>
          <p:cNvPicPr preferRelativeResize="0">
            <a:picLocks/>
          </p:cNvPicPr>
          <p:nvPr/>
        </p:nvPicPr>
        <p:blipFill>
          <a:blip r:embed="rId12"/>
          <a:stretch>
            <a:fillRect/>
          </a:stretch>
        </p:blipFill>
        <p:spPr>
          <a:xfrm>
            <a:off x="2238660" y="1928645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64" name="Resim 263"/>
          <p:cNvPicPr preferRelativeResize="0">
            <a:picLocks/>
          </p:cNvPicPr>
          <p:nvPr/>
        </p:nvPicPr>
        <p:blipFill>
          <a:blip r:embed="rId13"/>
          <a:stretch>
            <a:fillRect/>
          </a:stretch>
        </p:blipFill>
        <p:spPr>
          <a:xfrm>
            <a:off x="2238660" y="2284982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68" name="Resim 267"/>
          <p:cNvPicPr preferRelativeResize="0">
            <a:picLocks/>
          </p:cNvPicPr>
          <p:nvPr/>
        </p:nvPicPr>
        <p:blipFill>
          <a:blip r:embed="rId14"/>
          <a:stretch>
            <a:fillRect/>
          </a:stretch>
        </p:blipFill>
        <p:spPr>
          <a:xfrm>
            <a:off x="2238660" y="2490526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69" name="Resim 268"/>
          <p:cNvPicPr preferRelativeResize="0">
            <a:picLocks/>
          </p:cNvPicPr>
          <p:nvPr/>
        </p:nvPicPr>
        <p:blipFill>
          <a:blip r:embed="rId15"/>
          <a:stretch>
            <a:fillRect/>
          </a:stretch>
        </p:blipFill>
        <p:spPr>
          <a:xfrm>
            <a:off x="2238660" y="2696070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70" name="Resim 269"/>
          <p:cNvPicPr preferRelativeResize="0">
            <a:picLocks/>
          </p:cNvPicPr>
          <p:nvPr/>
        </p:nvPicPr>
        <p:blipFill>
          <a:blip r:embed="rId16"/>
          <a:stretch>
            <a:fillRect/>
          </a:stretch>
        </p:blipFill>
        <p:spPr>
          <a:xfrm>
            <a:off x="2238660" y="2901614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71" name="Resim 270"/>
          <p:cNvPicPr preferRelativeResize="0">
            <a:picLocks/>
          </p:cNvPicPr>
          <p:nvPr/>
        </p:nvPicPr>
        <p:blipFill>
          <a:blip r:embed="rId17"/>
          <a:stretch>
            <a:fillRect/>
          </a:stretch>
        </p:blipFill>
        <p:spPr>
          <a:xfrm>
            <a:off x="2238660" y="3263142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72" name="Resim 271"/>
          <p:cNvPicPr preferRelativeResize="0">
            <a:picLocks/>
          </p:cNvPicPr>
          <p:nvPr/>
        </p:nvPicPr>
        <p:blipFill>
          <a:blip r:embed="rId18"/>
          <a:stretch>
            <a:fillRect/>
          </a:stretch>
        </p:blipFill>
        <p:spPr>
          <a:xfrm>
            <a:off x="2238660" y="3468686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73" name="Resim 272"/>
          <p:cNvPicPr preferRelativeResize="0">
            <a:picLocks/>
          </p:cNvPicPr>
          <p:nvPr/>
        </p:nvPicPr>
        <p:blipFill>
          <a:blip r:embed="rId19"/>
          <a:stretch>
            <a:fillRect/>
          </a:stretch>
        </p:blipFill>
        <p:spPr>
          <a:xfrm>
            <a:off x="2238660" y="3674230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74" name="Resim 273"/>
          <p:cNvPicPr preferRelativeResize="0">
            <a:picLocks/>
          </p:cNvPicPr>
          <p:nvPr/>
        </p:nvPicPr>
        <p:blipFill>
          <a:blip r:embed="rId20"/>
          <a:stretch>
            <a:fillRect/>
          </a:stretch>
        </p:blipFill>
        <p:spPr>
          <a:xfrm>
            <a:off x="2238660" y="3879774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75" name="Resim 274"/>
          <p:cNvPicPr preferRelativeResize="0">
            <a:picLocks/>
          </p:cNvPicPr>
          <p:nvPr/>
        </p:nvPicPr>
        <p:blipFill rotWithShape="1">
          <a:blip r:embed="rId21"/>
          <a:srcRect l="1162"/>
          <a:stretch/>
        </p:blipFill>
        <p:spPr>
          <a:xfrm>
            <a:off x="2238660" y="4237472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76" name="Resim 275"/>
          <p:cNvPicPr preferRelativeResize="0">
            <a:picLocks/>
          </p:cNvPicPr>
          <p:nvPr/>
        </p:nvPicPr>
        <p:blipFill>
          <a:blip r:embed="rId22"/>
          <a:stretch>
            <a:fillRect/>
          </a:stretch>
        </p:blipFill>
        <p:spPr>
          <a:xfrm>
            <a:off x="2238660" y="4443016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77" name="Resim 276"/>
          <p:cNvPicPr preferRelativeResize="0">
            <a:picLocks/>
          </p:cNvPicPr>
          <p:nvPr/>
        </p:nvPicPr>
        <p:blipFill>
          <a:blip r:embed="rId23"/>
          <a:stretch>
            <a:fillRect/>
          </a:stretch>
        </p:blipFill>
        <p:spPr>
          <a:xfrm>
            <a:off x="2238660" y="4648560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78" name="Resim 277"/>
          <p:cNvPicPr preferRelativeResize="0">
            <a:picLocks/>
          </p:cNvPicPr>
          <p:nvPr/>
        </p:nvPicPr>
        <p:blipFill>
          <a:blip r:embed="rId24"/>
          <a:stretch>
            <a:fillRect/>
          </a:stretch>
        </p:blipFill>
        <p:spPr>
          <a:xfrm>
            <a:off x="2238660" y="4854104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79" name="Resim 278"/>
          <p:cNvPicPr preferRelativeResize="0">
            <a:picLocks/>
          </p:cNvPicPr>
          <p:nvPr/>
        </p:nvPicPr>
        <p:blipFill>
          <a:blip r:embed="rId25"/>
          <a:stretch>
            <a:fillRect/>
          </a:stretch>
        </p:blipFill>
        <p:spPr>
          <a:xfrm>
            <a:off x="3839323" y="2284982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80" name="Resim 279"/>
          <p:cNvPicPr preferRelativeResize="0">
            <a:picLocks/>
          </p:cNvPicPr>
          <p:nvPr/>
        </p:nvPicPr>
        <p:blipFill>
          <a:blip r:embed="rId26"/>
          <a:stretch>
            <a:fillRect/>
          </a:stretch>
        </p:blipFill>
        <p:spPr>
          <a:xfrm>
            <a:off x="3839323" y="2490526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81" name="Resim 280"/>
          <p:cNvPicPr preferRelativeResize="0">
            <a:picLocks/>
          </p:cNvPicPr>
          <p:nvPr/>
        </p:nvPicPr>
        <p:blipFill>
          <a:blip r:embed="rId27"/>
          <a:stretch>
            <a:fillRect/>
          </a:stretch>
        </p:blipFill>
        <p:spPr>
          <a:xfrm>
            <a:off x="3839323" y="2696070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82" name="Resim 281"/>
          <p:cNvPicPr preferRelativeResize="0">
            <a:picLocks/>
          </p:cNvPicPr>
          <p:nvPr/>
        </p:nvPicPr>
        <p:blipFill>
          <a:blip r:embed="rId28"/>
          <a:stretch>
            <a:fillRect/>
          </a:stretch>
        </p:blipFill>
        <p:spPr>
          <a:xfrm>
            <a:off x="3839323" y="2901614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83" name="Resim 14">
            <a:extLst>
              <a:ext uri="{FF2B5EF4-FFF2-40B4-BE49-F238E27FC236}">
                <a16:creationId xmlns:a16="http://schemas.microsoft.com/office/drawing/2014/main" xmlns="" id="{3E8B0C0A-5CE4-CC40-812E-7884BB600B1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9"/>
          <a:srcRect l="49065" t="35224" r="32175" b="59219"/>
          <a:stretch/>
        </p:blipFill>
        <p:spPr>
          <a:xfrm>
            <a:off x="5638232" y="1723101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84" name="Resim 48">
            <a:extLst>
              <a:ext uri="{FF2B5EF4-FFF2-40B4-BE49-F238E27FC236}">
                <a16:creationId xmlns:a16="http://schemas.microsoft.com/office/drawing/2014/main" xmlns="" id="{E848AD38-3B78-4848-A2A1-67A1AD8EBD8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9"/>
          <a:srcRect l="67347" t="35873" r="14424" b="58720"/>
          <a:stretch/>
        </p:blipFill>
        <p:spPr>
          <a:xfrm>
            <a:off x="5638232" y="2696070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85" name="Resim 78">
            <a:extLst>
              <a:ext uri="{FF2B5EF4-FFF2-40B4-BE49-F238E27FC236}">
                <a16:creationId xmlns:a16="http://schemas.microsoft.com/office/drawing/2014/main" xmlns="" id="{3DA1EFF2-5F63-E343-98C7-B897EF0680E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9"/>
          <a:srcRect l="25416" t="34765" r="56172" b="60021"/>
          <a:stretch/>
        </p:blipFill>
        <p:spPr>
          <a:xfrm flipH="1">
            <a:off x="5638232" y="1312013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86" name="Resim 80">
            <a:extLst>
              <a:ext uri="{FF2B5EF4-FFF2-40B4-BE49-F238E27FC236}">
                <a16:creationId xmlns:a16="http://schemas.microsoft.com/office/drawing/2014/main" xmlns="" id="{DF54B185-96D1-694A-93E0-A8528A6C71B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9"/>
          <a:srcRect l="8492" t="35250" r="73825" b="60309"/>
          <a:stretch/>
        </p:blipFill>
        <p:spPr>
          <a:xfrm flipH="1">
            <a:off x="5638232" y="2284982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87" name="Resim 81">
            <a:extLst>
              <a:ext uri="{FF2B5EF4-FFF2-40B4-BE49-F238E27FC236}">
                <a16:creationId xmlns:a16="http://schemas.microsoft.com/office/drawing/2014/main" xmlns="" id="{54BA8C28-D2D5-E04D-91FF-BEF27051A21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0"/>
          <a:srcRect l="27827" t="14509" r="55360" b="77155"/>
          <a:stretch/>
        </p:blipFill>
        <p:spPr>
          <a:xfrm flipH="1">
            <a:off x="5638232" y="1517557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88" name="Resim 82">
            <a:extLst>
              <a:ext uri="{FF2B5EF4-FFF2-40B4-BE49-F238E27FC236}">
                <a16:creationId xmlns:a16="http://schemas.microsoft.com/office/drawing/2014/main" xmlns="" id="{7EBFF474-9C14-CE46-BABB-1E4562852B7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0"/>
          <a:srcRect l="9850" t="14509" r="72123" b="77480"/>
          <a:stretch/>
        </p:blipFill>
        <p:spPr>
          <a:xfrm flipH="1">
            <a:off x="5638232" y="2490526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89" name="Resim 83">
            <a:extLst>
              <a:ext uri="{FF2B5EF4-FFF2-40B4-BE49-F238E27FC236}">
                <a16:creationId xmlns:a16="http://schemas.microsoft.com/office/drawing/2014/main" xmlns="" id="{B6CB8042-EBFB-9042-ACDD-61932D79D55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0"/>
          <a:srcRect l="52471" t="14509" r="30077" b="78747"/>
          <a:stretch/>
        </p:blipFill>
        <p:spPr>
          <a:xfrm>
            <a:off x="5638232" y="1928645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90" name="Resim 84">
            <a:extLst>
              <a:ext uri="{FF2B5EF4-FFF2-40B4-BE49-F238E27FC236}">
                <a16:creationId xmlns:a16="http://schemas.microsoft.com/office/drawing/2014/main" xmlns="" id="{EF03A98D-AD90-1646-A56C-CB9476427FA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0"/>
          <a:srcRect l="69329" t="14020" r="11226" b="79712"/>
          <a:stretch/>
        </p:blipFill>
        <p:spPr>
          <a:xfrm>
            <a:off x="5638232" y="2901614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91" name="Resim 39">
            <a:extLst>
              <a:ext uri="{FF2B5EF4-FFF2-40B4-BE49-F238E27FC236}">
                <a16:creationId xmlns:a16="http://schemas.microsoft.com/office/drawing/2014/main" xmlns="" id="{79E82586-20BA-CE48-97A3-C770EFA7021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1"/>
          <a:srcRect l="55259" t="30615" r="28636" b="64037"/>
          <a:stretch/>
        </p:blipFill>
        <p:spPr>
          <a:xfrm>
            <a:off x="5638232" y="4648560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92" name="Resim 40">
            <a:extLst>
              <a:ext uri="{FF2B5EF4-FFF2-40B4-BE49-F238E27FC236}">
                <a16:creationId xmlns:a16="http://schemas.microsoft.com/office/drawing/2014/main" xmlns="" id="{E8E1EAA8-5B80-A246-8B11-B3C1DF2A837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2"/>
          <a:srcRect l="55033" t="19750" r="28508" b="73895"/>
          <a:stretch/>
        </p:blipFill>
        <p:spPr>
          <a:xfrm>
            <a:off x="5638232" y="4854104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93" name="Resim 41">
            <a:extLst>
              <a:ext uri="{FF2B5EF4-FFF2-40B4-BE49-F238E27FC236}">
                <a16:creationId xmlns:a16="http://schemas.microsoft.com/office/drawing/2014/main" xmlns="" id="{D032027D-C105-9347-AEB3-6620965B4E9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1"/>
          <a:srcRect l="32226" t="29094" r="50815" b="65322"/>
          <a:stretch/>
        </p:blipFill>
        <p:spPr>
          <a:xfrm flipH="1">
            <a:off x="5638232" y="4237472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94" name="Resim 42">
            <a:extLst>
              <a:ext uri="{FF2B5EF4-FFF2-40B4-BE49-F238E27FC236}">
                <a16:creationId xmlns:a16="http://schemas.microsoft.com/office/drawing/2014/main" xmlns="" id="{1AA36D82-0B79-8441-B9EC-B158FD590426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2"/>
          <a:srcRect l="32428" t="19921" r="50581" b="72593"/>
          <a:stretch/>
        </p:blipFill>
        <p:spPr>
          <a:xfrm flipH="1">
            <a:off x="5638232" y="4443016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95" name="Resim 294"/>
          <p:cNvPicPr preferRelativeResize="0">
            <a:picLocks/>
          </p:cNvPicPr>
          <p:nvPr/>
        </p:nvPicPr>
        <p:blipFill>
          <a:blip r:embed="rId33"/>
          <a:stretch>
            <a:fillRect/>
          </a:stretch>
        </p:blipFill>
        <p:spPr>
          <a:xfrm>
            <a:off x="5638232" y="3263142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96" name="Resim 295"/>
          <p:cNvPicPr preferRelativeResize="0">
            <a:picLocks/>
          </p:cNvPicPr>
          <p:nvPr/>
        </p:nvPicPr>
        <p:blipFill>
          <a:blip r:embed="rId34"/>
          <a:stretch>
            <a:fillRect/>
          </a:stretch>
        </p:blipFill>
        <p:spPr>
          <a:xfrm>
            <a:off x="5638232" y="3468686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97" name="Resim 296"/>
          <p:cNvPicPr preferRelativeResize="0">
            <a:picLocks/>
          </p:cNvPicPr>
          <p:nvPr/>
        </p:nvPicPr>
        <p:blipFill>
          <a:blip r:embed="rId35"/>
          <a:stretch>
            <a:fillRect/>
          </a:stretch>
        </p:blipFill>
        <p:spPr>
          <a:xfrm>
            <a:off x="5638232" y="3674230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98" name="Resim 297"/>
          <p:cNvPicPr preferRelativeResize="0">
            <a:picLocks/>
          </p:cNvPicPr>
          <p:nvPr/>
        </p:nvPicPr>
        <p:blipFill>
          <a:blip r:embed="rId36"/>
          <a:stretch>
            <a:fillRect/>
          </a:stretch>
        </p:blipFill>
        <p:spPr>
          <a:xfrm>
            <a:off x="5638232" y="3879774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99" name="Resim 41">
            <a:extLst>
              <a:ext uri="{FF2B5EF4-FFF2-40B4-BE49-F238E27FC236}">
                <a16:creationId xmlns:a16="http://schemas.microsoft.com/office/drawing/2014/main" xmlns="" id="{F2E3D5A7-0E76-D34F-99DE-E29FEA217A06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7"/>
          <a:srcRect l="66940" t="28210" r="15893" b="64995"/>
          <a:stretch/>
        </p:blipFill>
        <p:spPr>
          <a:xfrm>
            <a:off x="7529030" y="1723101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00" name="Resim 42">
            <a:extLst>
              <a:ext uri="{FF2B5EF4-FFF2-40B4-BE49-F238E27FC236}">
                <a16:creationId xmlns:a16="http://schemas.microsoft.com/office/drawing/2014/main" xmlns="" id="{A0B65F47-B64B-2440-9510-9464959A10F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8"/>
          <a:srcRect l="9067" t="15910" r="74473" b="77941"/>
          <a:stretch/>
        </p:blipFill>
        <p:spPr>
          <a:xfrm>
            <a:off x="7529030" y="1517557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01" name="Resim 43">
            <a:extLst>
              <a:ext uri="{FF2B5EF4-FFF2-40B4-BE49-F238E27FC236}">
                <a16:creationId xmlns:a16="http://schemas.microsoft.com/office/drawing/2014/main" xmlns="" id="{8561BF76-1C41-3847-AD77-0FF8E7A455B6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8"/>
          <a:srcRect l="65550" t="15563" r="17722" b="78885"/>
          <a:stretch/>
        </p:blipFill>
        <p:spPr>
          <a:xfrm>
            <a:off x="7529030" y="1928645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02" name="Resim 5">
            <a:extLst>
              <a:ext uri="{FF2B5EF4-FFF2-40B4-BE49-F238E27FC236}">
                <a16:creationId xmlns:a16="http://schemas.microsoft.com/office/drawing/2014/main" xmlns="" id="{0CB118F8-4BF2-624E-B99C-D0BC6B08656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9"/>
          <a:srcRect l="11271" t="30077" r="69615" b="63774"/>
          <a:stretch/>
        </p:blipFill>
        <p:spPr>
          <a:xfrm flipH="1">
            <a:off x="7529030" y="1312013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03" name="Resim 302"/>
          <p:cNvPicPr preferRelativeResize="0">
            <a:picLocks/>
          </p:cNvPicPr>
          <p:nvPr/>
        </p:nvPicPr>
        <p:blipFill>
          <a:blip r:embed="rId40"/>
          <a:stretch>
            <a:fillRect/>
          </a:stretch>
        </p:blipFill>
        <p:spPr>
          <a:xfrm>
            <a:off x="7529030" y="2284982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04" name="Resim 303"/>
          <p:cNvPicPr preferRelativeResize="0">
            <a:picLocks/>
          </p:cNvPicPr>
          <p:nvPr/>
        </p:nvPicPr>
        <p:blipFill>
          <a:blip r:embed="rId41"/>
          <a:stretch>
            <a:fillRect/>
          </a:stretch>
        </p:blipFill>
        <p:spPr>
          <a:xfrm>
            <a:off x="7529030" y="2490526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05" name="Resim 304"/>
          <p:cNvPicPr preferRelativeResize="0">
            <a:picLocks/>
          </p:cNvPicPr>
          <p:nvPr/>
        </p:nvPicPr>
        <p:blipFill>
          <a:blip r:embed="rId42"/>
          <a:stretch>
            <a:fillRect/>
          </a:stretch>
        </p:blipFill>
        <p:spPr>
          <a:xfrm>
            <a:off x="7529030" y="2696070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06" name="Resim 305"/>
          <p:cNvPicPr preferRelativeResize="0">
            <a:picLocks/>
          </p:cNvPicPr>
          <p:nvPr/>
        </p:nvPicPr>
        <p:blipFill>
          <a:blip r:embed="rId43"/>
          <a:stretch>
            <a:fillRect/>
          </a:stretch>
        </p:blipFill>
        <p:spPr>
          <a:xfrm>
            <a:off x="7529030" y="2901614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07" name="Resim 45">
            <a:extLst>
              <a:ext uri="{FF2B5EF4-FFF2-40B4-BE49-F238E27FC236}">
                <a16:creationId xmlns:a16="http://schemas.microsoft.com/office/drawing/2014/main" xmlns="" id="{F642EFF7-A8A0-DE42-9A68-803A869B1CB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4"/>
          <a:srcRect l="26033" t="22752" r="57325" b="71178"/>
          <a:stretch/>
        </p:blipFill>
        <p:spPr>
          <a:xfrm flipH="1">
            <a:off x="9423763" y="1312013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08" name="Resim 46">
            <a:extLst>
              <a:ext uri="{FF2B5EF4-FFF2-40B4-BE49-F238E27FC236}">
                <a16:creationId xmlns:a16="http://schemas.microsoft.com/office/drawing/2014/main" xmlns="" id="{48DFF940-A4D4-AD48-B283-E81609D58AC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5"/>
          <a:srcRect l="27513" t="11664" r="55476" b="77274"/>
          <a:stretch/>
        </p:blipFill>
        <p:spPr>
          <a:xfrm flipH="1">
            <a:off x="9423763" y="1517557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09" name="Resim 47">
            <a:extLst>
              <a:ext uri="{FF2B5EF4-FFF2-40B4-BE49-F238E27FC236}">
                <a16:creationId xmlns:a16="http://schemas.microsoft.com/office/drawing/2014/main" xmlns="" id="{A74E78DF-73B0-5E4F-94C4-45A71000912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4"/>
          <a:srcRect l="50289" t="22752" r="31918" b="70177"/>
          <a:stretch/>
        </p:blipFill>
        <p:spPr>
          <a:xfrm>
            <a:off x="9423763" y="1723101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10" name="Resim 48">
            <a:extLst>
              <a:ext uri="{FF2B5EF4-FFF2-40B4-BE49-F238E27FC236}">
                <a16:creationId xmlns:a16="http://schemas.microsoft.com/office/drawing/2014/main" xmlns="" id="{A3365026-0F6A-434E-9317-7FD2F2E2C1D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5"/>
          <a:srcRect l="26834" t="11786" r="56155" b="76415"/>
          <a:stretch/>
        </p:blipFill>
        <p:spPr>
          <a:xfrm flipH="1">
            <a:off x="9423763" y="1928645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11" name="Resim 51">
            <a:extLst>
              <a:ext uri="{FF2B5EF4-FFF2-40B4-BE49-F238E27FC236}">
                <a16:creationId xmlns:a16="http://schemas.microsoft.com/office/drawing/2014/main" xmlns="" id="{393278FA-508F-8649-A584-4811400DDEC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6"/>
          <a:srcRect l="70302" t="31952" r="12531" b="62165"/>
          <a:stretch/>
        </p:blipFill>
        <p:spPr>
          <a:xfrm>
            <a:off x="9423763" y="2696070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12" name="Resim 52">
            <a:extLst>
              <a:ext uri="{FF2B5EF4-FFF2-40B4-BE49-F238E27FC236}">
                <a16:creationId xmlns:a16="http://schemas.microsoft.com/office/drawing/2014/main" xmlns="" id="{D442FEDC-9EA7-A744-8CB3-1C2DEC6174F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6"/>
          <a:srcRect l="54420" t="27333" r="29797" b="65173"/>
          <a:stretch/>
        </p:blipFill>
        <p:spPr>
          <a:xfrm>
            <a:off x="9423763" y="2284982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13" name="Resim 53">
            <a:extLst>
              <a:ext uri="{FF2B5EF4-FFF2-40B4-BE49-F238E27FC236}">
                <a16:creationId xmlns:a16="http://schemas.microsoft.com/office/drawing/2014/main" xmlns="" id="{D891EDD8-3045-2440-AB81-6D984D3FD82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7"/>
          <a:srcRect l="12582" t="15821" r="69490" b="76102"/>
          <a:stretch/>
        </p:blipFill>
        <p:spPr>
          <a:xfrm flipH="1">
            <a:off x="9423763" y="2490526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14" name="Resim 54">
            <a:extLst>
              <a:ext uri="{FF2B5EF4-FFF2-40B4-BE49-F238E27FC236}">
                <a16:creationId xmlns:a16="http://schemas.microsoft.com/office/drawing/2014/main" xmlns="" id="{1849F31D-D4A8-744E-BD6C-55902D810C6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8"/>
          <a:srcRect l="69948" t="14039" r="13769" b="77138"/>
          <a:stretch/>
        </p:blipFill>
        <p:spPr>
          <a:xfrm>
            <a:off x="9423763" y="2901614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15" name="Resim 314"/>
          <p:cNvPicPr preferRelativeResize="0">
            <a:picLocks/>
          </p:cNvPicPr>
          <p:nvPr/>
        </p:nvPicPr>
        <p:blipFill>
          <a:blip r:embed="rId49"/>
          <a:stretch>
            <a:fillRect/>
          </a:stretch>
        </p:blipFill>
        <p:spPr>
          <a:xfrm>
            <a:off x="9423763" y="3263142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16" name="Resim 315"/>
          <p:cNvPicPr preferRelativeResize="0">
            <a:picLocks/>
          </p:cNvPicPr>
          <p:nvPr/>
        </p:nvPicPr>
        <p:blipFill>
          <a:blip r:embed="rId50"/>
          <a:stretch>
            <a:fillRect/>
          </a:stretch>
        </p:blipFill>
        <p:spPr>
          <a:xfrm>
            <a:off x="9423763" y="3468686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17" name="Resim 316"/>
          <p:cNvPicPr preferRelativeResize="0">
            <a:picLocks/>
          </p:cNvPicPr>
          <p:nvPr/>
        </p:nvPicPr>
        <p:blipFill>
          <a:blip r:embed="rId51"/>
          <a:stretch>
            <a:fillRect/>
          </a:stretch>
        </p:blipFill>
        <p:spPr>
          <a:xfrm>
            <a:off x="9423763" y="3674230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18" name="Resim 317"/>
          <p:cNvPicPr preferRelativeResize="0">
            <a:picLocks/>
          </p:cNvPicPr>
          <p:nvPr/>
        </p:nvPicPr>
        <p:blipFill>
          <a:blip r:embed="rId52"/>
          <a:stretch>
            <a:fillRect/>
          </a:stretch>
        </p:blipFill>
        <p:spPr>
          <a:xfrm>
            <a:off x="9423763" y="3879774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19" name="Resim 318"/>
          <p:cNvPicPr preferRelativeResize="0">
            <a:picLocks/>
          </p:cNvPicPr>
          <p:nvPr/>
        </p:nvPicPr>
        <p:blipFill>
          <a:blip r:embed="rId53"/>
          <a:stretch>
            <a:fillRect/>
          </a:stretch>
        </p:blipFill>
        <p:spPr>
          <a:xfrm>
            <a:off x="9423763" y="4237472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20" name="Resim 319"/>
          <p:cNvPicPr preferRelativeResize="0">
            <a:picLocks/>
          </p:cNvPicPr>
          <p:nvPr/>
        </p:nvPicPr>
        <p:blipFill>
          <a:blip r:embed="rId54"/>
          <a:stretch>
            <a:fillRect/>
          </a:stretch>
        </p:blipFill>
        <p:spPr>
          <a:xfrm>
            <a:off x="9423763" y="4443016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21" name="Resim 320"/>
          <p:cNvPicPr preferRelativeResize="0">
            <a:picLocks/>
          </p:cNvPicPr>
          <p:nvPr/>
        </p:nvPicPr>
        <p:blipFill>
          <a:blip r:embed="rId55"/>
          <a:stretch>
            <a:fillRect/>
          </a:stretch>
        </p:blipFill>
        <p:spPr>
          <a:xfrm>
            <a:off x="9423763" y="4648560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22" name="Resim 321"/>
          <p:cNvPicPr preferRelativeResize="0">
            <a:picLocks/>
          </p:cNvPicPr>
          <p:nvPr/>
        </p:nvPicPr>
        <p:blipFill>
          <a:blip r:embed="rId56"/>
          <a:stretch>
            <a:fillRect/>
          </a:stretch>
        </p:blipFill>
        <p:spPr>
          <a:xfrm>
            <a:off x="9423763" y="4854104"/>
            <a:ext cx="720000" cy="144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153" name="Dikdörtgen 3">
            <a:extLst>
              <a:ext uri="{FF2B5EF4-FFF2-40B4-BE49-F238E27FC236}">
                <a16:creationId xmlns:a16="http://schemas.microsoft.com/office/drawing/2014/main" xmlns="" id="{27DFD9DE-2B54-A34B-88A4-BA16AC5D8285}"/>
              </a:ext>
            </a:extLst>
          </p:cNvPr>
          <p:cNvSpPr/>
          <p:nvPr/>
        </p:nvSpPr>
        <p:spPr>
          <a:xfrm>
            <a:off x="-6394" y="0"/>
            <a:ext cx="1458554" cy="4201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Figure </a:t>
            </a:r>
            <a:r>
              <a:rPr lang="en-PH" sz="12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</a:t>
            </a:r>
            <a:r>
              <a:rPr lang="tr-TR" sz="12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5</a:t>
            </a:r>
            <a:r>
              <a:rPr lang="tr-TR" sz="12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sz="120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438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/>
          <p:cNvGrpSpPr/>
          <p:nvPr/>
        </p:nvGrpSpPr>
        <p:grpSpPr>
          <a:xfrm>
            <a:off x="250517" y="618770"/>
            <a:ext cx="4032000" cy="3096000"/>
            <a:chOff x="838198" y="1650214"/>
            <a:chExt cx="4341953" cy="3225000"/>
          </a:xfrm>
        </p:grpSpPr>
        <p:sp>
          <p:nvSpPr>
            <p:cNvPr id="159" name="Dikdörtgen 7"/>
            <p:cNvSpPr/>
            <p:nvPr/>
          </p:nvSpPr>
          <p:spPr>
            <a:xfrm>
              <a:off x="838198" y="3262714"/>
              <a:ext cx="4341953" cy="16125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Dikdörtgen 34"/>
            <p:cNvSpPr/>
            <p:nvPr/>
          </p:nvSpPr>
          <p:spPr>
            <a:xfrm>
              <a:off x="838200" y="1650216"/>
              <a:ext cx="144000" cy="144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" tIns="18000" rIns="18000" bIns="18000" rtlCol="0" anchor="ctr"/>
            <a:lstStyle/>
            <a:p>
              <a:pPr algn="ctr"/>
              <a:r>
                <a:rPr lang="tr-TR" sz="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en-US" sz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3" name="Dikdörtgen 7"/>
            <p:cNvSpPr/>
            <p:nvPr/>
          </p:nvSpPr>
          <p:spPr>
            <a:xfrm>
              <a:off x="838198" y="1650214"/>
              <a:ext cx="4341953" cy="3225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Dikdörtgen 34"/>
            <p:cNvSpPr/>
            <p:nvPr/>
          </p:nvSpPr>
          <p:spPr>
            <a:xfrm>
              <a:off x="838200" y="3262714"/>
              <a:ext cx="143999" cy="144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" tIns="18000" rIns="18000" bIns="18000" rtlCol="0" anchor="ctr"/>
            <a:lstStyle/>
            <a:p>
              <a:pPr algn="ctr"/>
              <a:r>
                <a:rPr lang="tr-TR" sz="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en-US" sz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17" name="Straight Connector 21"/>
          <p:cNvCxnSpPr/>
          <p:nvPr/>
        </p:nvCxnSpPr>
        <p:spPr>
          <a:xfrm>
            <a:off x="812379" y="887150"/>
            <a:ext cx="24629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22"/>
          <p:cNvSpPr txBox="1"/>
          <p:nvPr/>
        </p:nvSpPr>
        <p:spPr>
          <a:xfrm>
            <a:off x="1870278" y="731083"/>
            <a:ext cx="347186" cy="184662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tr-TR" sz="600" b="1" dirty="0">
                <a:latin typeface="Arial" charset="0"/>
                <a:ea typeface="Arial" charset="0"/>
                <a:cs typeface="Arial" charset="0"/>
              </a:rPr>
              <a:t>MCF-7</a:t>
            </a:r>
          </a:p>
        </p:txBody>
      </p:sp>
      <p:sp>
        <p:nvSpPr>
          <p:cNvPr id="119" name="Text Box 20"/>
          <p:cNvSpPr txBox="1"/>
          <p:nvPr/>
        </p:nvSpPr>
        <p:spPr>
          <a:xfrm rot="16200000">
            <a:off x="-179747" y="1552315"/>
            <a:ext cx="1152000" cy="193294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tr-TR" sz="500" dirty="0" err="1">
                <a:effectLst/>
                <a:latin typeface="Arial" charset="0"/>
                <a:ea typeface="Arial" charset="0"/>
                <a:cs typeface="Arial" charset="0"/>
              </a:rPr>
              <a:t>Relative</a:t>
            </a:r>
            <a:r>
              <a:rPr lang="tr-TR" sz="500" dirty="0">
                <a:effectLst/>
                <a:latin typeface="Arial" charset="0"/>
                <a:ea typeface="Arial" charset="0"/>
                <a:cs typeface="Arial" charset="0"/>
              </a:rPr>
              <a:t> </a:t>
            </a:r>
            <a:r>
              <a:rPr lang="tr-TR" sz="500" dirty="0" err="1">
                <a:effectLst/>
                <a:latin typeface="Arial" charset="0"/>
                <a:ea typeface="Arial" charset="0"/>
                <a:cs typeface="Arial" charset="0"/>
              </a:rPr>
              <a:t>Expression</a:t>
            </a:r>
            <a:r>
              <a:rPr lang="tr-TR" sz="500" dirty="0">
                <a:effectLst/>
                <a:latin typeface="Arial" charset="0"/>
                <a:ea typeface="Arial" charset="0"/>
                <a:cs typeface="Arial" charset="0"/>
              </a:rPr>
              <a:t> </a:t>
            </a:r>
            <a:r>
              <a:rPr lang="tr-TR" sz="500" dirty="0" err="1">
                <a:effectLst/>
                <a:latin typeface="Arial" charset="0"/>
                <a:ea typeface="Arial" charset="0"/>
                <a:cs typeface="Arial" charset="0"/>
              </a:rPr>
              <a:t>Levels</a:t>
            </a:r>
            <a:endParaRPr lang="en-GB" sz="500" dirty="0">
              <a:effectLst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0" name="Text Box 20"/>
          <p:cNvSpPr txBox="1"/>
          <p:nvPr/>
        </p:nvSpPr>
        <p:spPr>
          <a:xfrm rot="16200000">
            <a:off x="675365" y="1552315"/>
            <a:ext cx="1152000" cy="193294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tr-TR" sz="500" dirty="0" err="1">
                <a:effectLst/>
                <a:latin typeface="Arial" charset="0"/>
                <a:ea typeface="Arial" charset="0"/>
                <a:cs typeface="Arial" charset="0"/>
              </a:rPr>
              <a:t>Relative</a:t>
            </a:r>
            <a:r>
              <a:rPr lang="tr-TR" sz="500" dirty="0">
                <a:effectLst/>
                <a:latin typeface="Arial" charset="0"/>
                <a:ea typeface="Arial" charset="0"/>
                <a:cs typeface="Arial" charset="0"/>
              </a:rPr>
              <a:t> </a:t>
            </a:r>
            <a:r>
              <a:rPr lang="tr-TR" sz="500" dirty="0" err="1">
                <a:effectLst/>
                <a:latin typeface="Arial" charset="0"/>
                <a:ea typeface="Arial" charset="0"/>
                <a:cs typeface="Arial" charset="0"/>
              </a:rPr>
              <a:t>Expression</a:t>
            </a:r>
            <a:r>
              <a:rPr lang="tr-TR" sz="500" dirty="0">
                <a:effectLst/>
                <a:latin typeface="Arial" charset="0"/>
                <a:ea typeface="Arial" charset="0"/>
                <a:cs typeface="Arial" charset="0"/>
              </a:rPr>
              <a:t> </a:t>
            </a:r>
            <a:r>
              <a:rPr lang="tr-TR" sz="500" dirty="0" err="1">
                <a:effectLst/>
                <a:latin typeface="Arial" charset="0"/>
                <a:ea typeface="Arial" charset="0"/>
                <a:cs typeface="Arial" charset="0"/>
              </a:rPr>
              <a:t>Levels</a:t>
            </a:r>
            <a:endParaRPr lang="en-GB" sz="500" dirty="0">
              <a:effectLst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1" name="Text Box 20"/>
          <p:cNvSpPr txBox="1"/>
          <p:nvPr/>
        </p:nvSpPr>
        <p:spPr>
          <a:xfrm rot="16200000">
            <a:off x="1537682" y="1552315"/>
            <a:ext cx="1152000" cy="193294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tr-TR" sz="500" dirty="0" err="1">
                <a:effectLst/>
                <a:latin typeface="Arial" charset="0"/>
                <a:ea typeface="Arial" charset="0"/>
                <a:cs typeface="Arial" charset="0"/>
              </a:rPr>
              <a:t>Relative</a:t>
            </a:r>
            <a:r>
              <a:rPr lang="tr-TR" sz="500" dirty="0">
                <a:effectLst/>
                <a:latin typeface="Arial" charset="0"/>
                <a:ea typeface="Arial" charset="0"/>
                <a:cs typeface="Arial" charset="0"/>
              </a:rPr>
              <a:t> </a:t>
            </a:r>
            <a:r>
              <a:rPr lang="tr-TR" sz="500" dirty="0" err="1">
                <a:effectLst/>
                <a:latin typeface="Arial" charset="0"/>
                <a:ea typeface="Arial" charset="0"/>
                <a:cs typeface="Arial" charset="0"/>
              </a:rPr>
              <a:t>Expression</a:t>
            </a:r>
            <a:r>
              <a:rPr lang="tr-TR" sz="500" dirty="0">
                <a:effectLst/>
                <a:latin typeface="Arial" charset="0"/>
                <a:ea typeface="Arial" charset="0"/>
                <a:cs typeface="Arial" charset="0"/>
              </a:rPr>
              <a:t> </a:t>
            </a:r>
            <a:r>
              <a:rPr lang="tr-TR" sz="500" dirty="0" err="1">
                <a:effectLst/>
                <a:latin typeface="Arial" charset="0"/>
                <a:ea typeface="Arial" charset="0"/>
                <a:cs typeface="Arial" charset="0"/>
              </a:rPr>
              <a:t>Levels</a:t>
            </a:r>
            <a:endParaRPr lang="en-GB" sz="500" dirty="0">
              <a:effectLst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2" name="Text Box 20"/>
          <p:cNvSpPr txBox="1"/>
          <p:nvPr/>
        </p:nvSpPr>
        <p:spPr>
          <a:xfrm rot="16200000">
            <a:off x="2365762" y="1552315"/>
            <a:ext cx="1152000" cy="193294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tr-TR" sz="500" dirty="0" err="1">
                <a:effectLst/>
                <a:latin typeface="Arial" charset="0"/>
                <a:ea typeface="Arial" charset="0"/>
                <a:cs typeface="Arial" charset="0"/>
              </a:rPr>
              <a:t>Relative</a:t>
            </a:r>
            <a:r>
              <a:rPr lang="tr-TR" sz="500" dirty="0">
                <a:effectLst/>
                <a:latin typeface="Arial" charset="0"/>
                <a:ea typeface="Arial" charset="0"/>
                <a:cs typeface="Arial" charset="0"/>
              </a:rPr>
              <a:t> </a:t>
            </a:r>
            <a:r>
              <a:rPr lang="tr-TR" sz="500" dirty="0" err="1">
                <a:effectLst/>
                <a:latin typeface="Arial" charset="0"/>
                <a:ea typeface="Arial" charset="0"/>
                <a:cs typeface="Arial" charset="0"/>
              </a:rPr>
              <a:t>Expression</a:t>
            </a:r>
            <a:r>
              <a:rPr lang="tr-TR" sz="500" dirty="0">
                <a:effectLst/>
                <a:latin typeface="Arial" charset="0"/>
                <a:ea typeface="Arial" charset="0"/>
                <a:cs typeface="Arial" charset="0"/>
              </a:rPr>
              <a:t> </a:t>
            </a:r>
            <a:r>
              <a:rPr lang="tr-TR" sz="500" dirty="0" err="1">
                <a:effectLst/>
                <a:latin typeface="Arial" charset="0"/>
                <a:ea typeface="Arial" charset="0"/>
                <a:cs typeface="Arial" charset="0"/>
              </a:rPr>
              <a:t>Levels</a:t>
            </a:r>
            <a:endParaRPr lang="en-GB" sz="500" dirty="0">
              <a:effectLst/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23" name="Grup 122"/>
          <p:cNvGrpSpPr/>
          <p:nvPr/>
        </p:nvGrpSpPr>
        <p:grpSpPr>
          <a:xfrm>
            <a:off x="397955" y="1059618"/>
            <a:ext cx="3291833" cy="1002515"/>
            <a:chOff x="5924078" y="2258529"/>
            <a:chExt cx="3291833" cy="1002515"/>
          </a:xfrm>
        </p:grpSpPr>
        <p:pic>
          <p:nvPicPr>
            <p:cNvPr id="191" name="Picture 1"/>
            <p:cNvPicPr>
              <a:picLocks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28" t="36541" r="31437" b="18453"/>
            <a:stretch/>
          </p:blipFill>
          <p:spPr>
            <a:xfrm>
              <a:off x="5924078" y="2471858"/>
              <a:ext cx="759600" cy="777600"/>
            </a:xfrm>
            <a:prstGeom prst="rect">
              <a:avLst/>
            </a:prstGeom>
          </p:spPr>
        </p:pic>
        <p:pic>
          <p:nvPicPr>
            <p:cNvPr id="192" name="Picture 2"/>
            <p:cNvPicPr>
              <a:picLocks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28" t="37360" r="31624" b="18539"/>
            <a:stretch/>
          </p:blipFill>
          <p:spPr>
            <a:xfrm>
              <a:off x="6771999" y="2481619"/>
              <a:ext cx="763200" cy="763200"/>
            </a:xfrm>
            <a:prstGeom prst="rect">
              <a:avLst/>
            </a:prstGeom>
          </p:spPr>
        </p:pic>
        <p:pic>
          <p:nvPicPr>
            <p:cNvPr id="195" name="Picture 3"/>
            <p:cNvPicPr>
              <a:picLocks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33" t="37360" r="31624" b="17977"/>
            <a:stretch/>
          </p:blipFill>
          <p:spPr>
            <a:xfrm>
              <a:off x="7659610" y="2483444"/>
              <a:ext cx="712800" cy="777600"/>
            </a:xfrm>
            <a:prstGeom prst="rect">
              <a:avLst/>
            </a:prstGeom>
          </p:spPr>
        </p:pic>
        <p:pic>
          <p:nvPicPr>
            <p:cNvPr id="196" name="Picture 12"/>
            <p:cNvPicPr>
              <a:picLocks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515" t="37556" r="32143" b="18062"/>
            <a:stretch/>
          </p:blipFill>
          <p:spPr>
            <a:xfrm>
              <a:off x="8467111" y="2481233"/>
              <a:ext cx="748800" cy="770400"/>
            </a:xfrm>
            <a:prstGeom prst="rect">
              <a:avLst/>
            </a:prstGeom>
          </p:spPr>
        </p:pic>
        <p:sp>
          <p:nvSpPr>
            <p:cNvPr id="199" name="TextBox 38"/>
            <p:cNvSpPr txBox="1"/>
            <p:nvPr/>
          </p:nvSpPr>
          <p:spPr>
            <a:xfrm>
              <a:off x="6173642" y="2258529"/>
              <a:ext cx="348439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500" dirty="0" err="1">
                  <a:latin typeface="Arial" charset="0"/>
                  <a:ea typeface="Arial" charset="0"/>
                  <a:cs typeface="Arial" charset="0"/>
                </a:rPr>
                <a:t>Bad</a:t>
              </a:r>
              <a:endParaRPr lang="en-US" sz="500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11" name="TextBox 38"/>
            <p:cNvSpPr txBox="1"/>
            <p:nvPr/>
          </p:nvSpPr>
          <p:spPr>
            <a:xfrm>
              <a:off x="6963152" y="2258529"/>
              <a:ext cx="540000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500" dirty="0">
                  <a:latin typeface="Arial" charset="0"/>
                  <a:ea typeface="Arial" charset="0"/>
                  <a:cs typeface="Arial" charset="0"/>
                </a:rPr>
                <a:t>p-</a:t>
              </a:r>
              <a:r>
                <a:rPr lang="tr-TR" sz="500" dirty="0" err="1">
                  <a:latin typeface="Arial" charset="0"/>
                  <a:ea typeface="Arial" charset="0"/>
                  <a:cs typeface="Arial" charset="0"/>
                </a:rPr>
                <a:t>Bad</a:t>
              </a:r>
              <a:r>
                <a:rPr lang="tr-TR" sz="300" dirty="0"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tr-TR" sz="500" baseline="30000" dirty="0">
                  <a:latin typeface="Arial" charset="0"/>
                  <a:ea typeface="Arial" charset="0"/>
                  <a:cs typeface="Arial" charset="0"/>
                </a:rPr>
                <a:t>S112</a:t>
              </a:r>
              <a:endParaRPr lang="en-US" sz="500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12" name="TextBox 38"/>
            <p:cNvSpPr txBox="1"/>
            <p:nvPr/>
          </p:nvSpPr>
          <p:spPr>
            <a:xfrm>
              <a:off x="7858700" y="2258529"/>
              <a:ext cx="468000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500" dirty="0">
                  <a:latin typeface="Arial" charset="0"/>
                  <a:ea typeface="Arial" charset="0"/>
                  <a:cs typeface="Arial" charset="0"/>
                </a:rPr>
                <a:t>p-</a:t>
              </a:r>
              <a:r>
                <a:rPr lang="tr-TR" sz="500" dirty="0" err="1">
                  <a:latin typeface="Arial" charset="0"/>
                  <a:ea typeface="Arial" charset="0"/>
                  <a:cs typeface="Arial" charset="0"/>
                </a:rPr>
                <a:t>Bad</a:t>
              </a:r>
              <a:r>
                <a:rPr lang="tr-TR" sz="300" dirty="0"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tr-TR" sz="500" baseline="30000" dirty="0">
                  <a:latin typeface="Arial" charset="0"/>
                  <a:ea typeface="Arial" charset="0"/>
                  <a:cs typeface="Arial" charset="0"/>
                </a:rPr>
                <a:t>S136</a:t>
              </a:r>
              <a:endParaRPr lang="en-US" sz="500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13" name="TextBox 38"/>
            <p:cNvSpPr txBox="1"/>
            <p:nvPr/>
          </p:nvSpPr>
          <p:spPr>
            <a:xfrm>
              <a:off x="8659834" y="2258529"/>
              <a:ext cx="540000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500" dirty="0">
                  <a:latin typeface="Arial" charset="0"/>
                  <a:ea typeface="Arial" charset="0"/>
                  <a:cs typeface="Arial" charset="0"/>
                </a:rPr>
                <a:t>14-3-3</a:t>
              </a:r>
              <a:endParaRPr lang="en-US" sz="500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grpSp>
        <p:nvGrpSpPr>
          <p:cNvPr id="132" name="Grup 131"/>
          <p:cNvGrpSpPr/>
          <p:nvPr/>
        </p:nvGrpSpPr>
        <p:grpSpPr>
          <a:xfrm>
            <a:off x="3727285" y="1424412"/>
            <a:ext cx="526046" cy="442843"/>
            <a:chOff x="9253408" y="2623323"/>
            <a:chExt cx="526046" cy="442843"/>
          </a:xfrm>
        </p:grpSpPr>
        <p:pic>
          <p:nvPicPr>
            <p:cNvPr id="164" name="Picture 41"/>
            <p:cNvPicPr preferRelativeResize="0">
              <a:picLocks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622" t="41061" r="25805" b="57235"/>
            <a:stretch/>
          </p:blipFill>
          <p:spPr>
            <a:xfrm>
              <a:off x="9253408" y="2719021"/>
              <a:ext cx="72000" cy="36000"/>
            </a:xfrm>
            <a:prstGeom prst="rect">
              <a:avLst/>
            </a:prstGeom>
          </p:spPr>
        </p:pic>
        <p:pic>
          <p:nvPicPr>
            <p:cNvPr id="165" name="Picture 42"/>
            <p:cNvPicPr preferRelativeResize="0">
              <a:picLocks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577" t="45616" r="25858" b="52593"/>
            <a:stretch/>
          </p:blipFill>
          <p:spPr>
            <a:xfrm>
              <a:off x="9254132" y="2806990"/>
              <a:ext cx="72000" cy="36000"/>
            </a:xfrm>
            <a:prstGeom prst="rect">
              <a:avLst/>
            </a:prstGeom>
          </p:spPr>
        </p:pic>
        <p:pic>
          <p:nvPicPr>
            <p:cNvPr id="166" name="Picture 43"/>
            <p:cNvPicPr preferRelativeResize="0">
              <a:picLocks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636" t="50296" r="25798" b="47912"/>
            <a:stretch/>
          </p:blipFill>
          <p:spPr>
            <a:xfrm>
              <a:off x="9254132" y="2897340"/>
              <a:ext cx="72000" cy="36000"/>
            </a:xfrm>
            <a:prstGeom prst="rect">
              <a:avLst/>
            </a:prstGeom>
          </p:spPr>
        </p:pic>
        <p:pic>
          <p:nvPicPr>
            <p:cNvPr id="167" name="Picture 44"/>
            <p:cNvPicPr preferRelativeResize="0">
              <a:picLocks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594" t="54996" r="25760" b="43266"/>
            <a:stretch/>
          </p:blipFill>
          <p:spPr>
            <a:xfrm>
              <a:off x="9254132" y="2983918"/>
              <a:ext cx="75600" cy="36000"/>
            </a:xfrm>
            <a:prstGeom prst="rect">
              <a:avLst/>
            </a:prstGeom>
          </p:spPr>
        </p:pic>
        <p:sp>
          <p:nvSpPr>
            <p:cNvPr id="175" name="Metin kutusu 1"/>
            <p:cNvSpPr txBox="1"/>
            <p:nvPr/>
          </p:nvSpPr>
          <p:spPr bwMode="auto">
            <a:xfrm>
              <a:off x="9364402" y="2623323"/>
              <a:ext cx="396000" cy="180000"/>
            </a:xfrm>
            <a:prstGeom prst="rect">
              <a:avLst/>
            </a:prstGeom>
            <a:noFill/>
          </p:spPr>
          <p:txBody>
            <a:bodyPr wrap="square" lIns="0" tIns="0" rIns="0" bIns="0" anchor="ctr"/>
            <a:lstStyle/>
            <a:p>
              <a:pPr>
                <a:lnSpc>
                  <a:spcPct val="225000"/>
                </a:lnSpc>
                <a:defRPr/>
              </a:pPr>
              <a:r>
                <a:rPr lang="tr-TR" sz="5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untransfected</a:t>
              </a:r>
            </a:p>
          </p:txBody>
        </p:sp>
        <p:sp>
          <p:nvSpPr>
            <p:cNvPr id="176" name="Metin kutusu 1"/>
            <p:cNvSpPr txBox="1"/>
            <p:nvPr/>
          </p:nvSpPr>
          <p:spPr bwMode="auto">
            <a:xfrm>
              <a:off x="9383454" y="2712105"/>
              <a:ext cx="396000" cy="180000"/>
            </a:xfrm>
            <a:prstGeom prst="rect">
              <a:avLst/>
            </a:prstGeom>
            <a:noFill/>
          </p:spPr>
          <p:txBody>
            <a:bodyPr wrap="square" lIns="0" tIns="0" rIns="0" bIns="0" anchor="ctr"/>
            <a:lstStyle/>
            <a:p>
              <a:pPr>
                <a:lnSpc>
                  <a:spcPct val="225000"/>
                </a:lnSpc>
                <a:defRPr/>
              </a:pPr>
              <a:r>
                <a:rPr lang="tr-TR" sz="5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Bag-1:TAP</a:t>
              </a:r>
            </a:p>
          </p:txBody>
        </p:sp>
        <p:sp>
          <p:nvSpPr>
            <p:cNvPr id="177" name="Metin kutusu 1"/>
            <p:cNvSpPr txBox="1"/>
            <p:nvPr/>
          </p:nvSpPr>
          <p:spPr bwMode="auto">
            <a:xfrm>
              <a:off x="9364402" y="2799847"/>
              <a:ext cx="360000" cy="180000"/>
            </a:xfrm>
            <a:prstGeom prst="rect">
              <a:avLst/>
            </a:prstGeom>
            <a:noFill/>
          </p:spPr>
          <p:txBody>
            <a:bodyPr wrap="square" lIns="0" tIns="0" rIns="0" bIns="0" anchor="ctr"/>
            <a:lstStyle/>
            <a:p>
              <a:pPr>
                <a:lnSpc>
                  <a:spcPct val="225000"/>
                </a:lnSpc>
                <a:defRPr/>
              </a:pPr>
              <a:r>
                <a:rPr lang="tr-TR" sz="5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24h siBag-1 </a:t>
              </a:r>
            </a:p>
          </p:txBody>
        </p:sp>
        <p:sp>
          <p:nvSpPr>
            <p:cNvPr id="178" name="Metin kutusu 1"/>
            <p:cNvSpPr txBox="1"/>
            <p:nvPr/>
          </p:nvSpPr>
          <p:spPr bwMode="auto">
            <a:xfrm>
              <a:off x="9364402" y="2886166"/>
              <a:ext cx="396000" cy="180000"/>
            </a:xfrm>
            <a:prstGeom prst="rect">
              <a:avLst/>
            </a:prstGeom>
            <a:noFill/>
          </p:spPr>
          <p:txBody>
            <a:bodyPr wrap="square" lIns="0" tIns="0" rIns="0" bIns="0" anchor="ctr"/>
            <a:lstStyle/>
            <a:p>
              <a:pPr>
                <a:lnSpc>
                  <a:spcPct val="225000"/>
                </a:lnSpc>
                <a:defRPr/>
              </a:pPr>
              <a:r>
                <a:rPr lang="tr-TR" sz="5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48h siBag-1 </a:t>
              </a:r>
            </a:p>
          </p:txBody>
        </p:sp>
      </p:grpSp>
      <p:grpSp>
        <p:nvGrpSpPr>
          <p:cNvPr id="9" name="Grup 8"/>
          <p:cNvGrpSpPr/>
          <p:nvPr/>
        </p:nvGrpSpPr>
        <p:grpSpPr>
          <a:xfrm>
            <a:off x="299606" y="2284945"/>
            <a:ext cx="3953725" cy="1493879"/>
            <a:chOff x="1021501" y="3366584"/>
            <a:chExt cx="3953725" cy="1493879"/>
          </a:xfrm>
        </p:grpSpPr>
        <p:pic>
          <p:nvPicPr>
            <p:cNvPr id="105" name="Picture 13"/>
            <p:cNvPicPr>
              <a:picLocks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28" t="37823" r="31624" b="16905"/>
            <a:stretch/>
          </p:blipFill>
          <p:spPr>
            <a:xfrm>
              <a:off x="1118447" y="3915794"/>
              <a:ext cx="752400" cy="766800"/>
            </a:xfrm>
            <a:prstGeom prst="rect">
              <a:avLst/>
            </a:prstGeom>
          </p:spPr>
        </p:pic>
        <p:pic>
          <p:nvPicPr>
            <p:cNvPr id="106" name="Picture 14"/>
            <p:cNvPicPr preferRelativeResize="0">
              <a:picLocks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28" t="38109" r="31657" b="15870"/>
            <a:stretch/>
          </p:blipFill>
          <p:spPr>
            <a:xfrm>
              <a:off x="1968883" y="3916597"/>
              <a:ext cx="763200" cy="784800"/>
            </a:xfrm>
            <a:prstGeom prst="rect">
              <a:avLst/>
            </a:prstGeom>
          </p:spPr>
        </p:pic>
        <p:pic>
          <p:nvPicPr>
            <p:cNvPr id="107" name="Picture 15"/>
            <p:cNvPicPr preferRelativeResize="0">
              <a:picLocks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28" t="38109" r="31460" b="16927"/>
            <a:stretch/>
          </p:blipFill>
          <p:spPr>
            <a:xfrm>
              <a:off x="2801400" y="3917651"/>
              <a:ext cx="774000" cy="766800"/>
            </a:xfrm>
            <a:prstGeom prst="rect">
              <a:avLst/>
            </a:prstGeom>
          </p:spPr>
        </p:pic>
        <p:pic>
          <p:nvPicPr>
            <p:cNvPr id="116" name="Picture 16"/>
            <p:cNvPicPr preferRelativeResize="0">
              <a:picLocks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94" t="37165" r="31854" b="17978"/>
            <a:stretch/>
          </p:blipFill>
          <p:spPr>
            <a:xfrm>
              <a:off x="3688670" y="3915287"/>
              <a:ext cx="727200" cy="774000"/>
            </a:xfrm>
            <a:prstGeom prst="rect">
              <a:avLst/>
            </a:prstGeom>
          </p:spPr>
        </p:pic>
        <p:grpSp>
          <p:nvGrpSpPr>
            <p:cNvPr id="133" name="Grup 132"/>
            <p:cNvGrpSpPr/>
            <p:nvPr/>
          </p:nvGrpSpPr>
          <p:grpSpPr>
            <a:xfrm>
              <a:off x="1021501" y="3366584"/>
              <a:ext cx="3953725" cy="1493879"/>
              <a:chOff x="5978129" y="2082394"/>
              <a:chExt cx="3953725" cy="1493879"/>
            </a:xfrm>
          </p:grpSpPr>
          <p:cxnSp>
            <p:nvCxnSpPr>
              <p:cNvPr id="134" name="Straight Connector 21"/>
              <p:cNvCxnSpPr/>
              <p:nvPr/>
            </p:nvCxnSpPr>
            <p:spPr>
              <a:xfrm>
                <a:off x="6490902" y="2238461"/>
                <a:ext cx="2462984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5" name="TextBox 22"/>
              <p:cNvSpPr txBox="1"/>
              <p:nvPr/>
            </p:nvSpPr>
            <p:spPr>
              <a:xfrm>
                <a:off x="7391218" y="2082394"/>
                <a:ext cx="662353" cy="184662"/>
              </a:xfrm>
              <a:prstGeom prst="rect">
                <a:avLst/>
              </a:prstGeom>
              <a:noFill/>
            </p:spPr>
            <p:txBody>
              <a:bodyPr wrap="none" lIns="91436" tIns="45718" rIns="91436" bIns="45718" rtlCol="0">
                <a:spAutoFit/>
              </a:bodyPr>
              <a:lstStyle/>
              <a:p>
                <a:r>
                  <a:rPr lang="tr-TR" sz="600" b="1" dirty="0">
                    <a:latin typeface="Arial" charset="0"/>
                    <a:ea typeface="Arial" charset="0"/>
                    <a:cs typeface="Arial" charset="0"/>
                  </a:rPr>
                  <a:t>MDA-MB-231</a:t>
                </a:r>
              </a:p>
            </p:txBody>
          </p:sp>
          <p:sp>
            <p:nvSpPr>
              <p:cNvPr id="136" name="Text Box 20"/>
              <p:cNvSpPr txBox="1"/>
              <p:nvPr/>
            </p:nvSpPr>
            <p:spPr>
              <a:xfrm rot="16200000">
                <a:off x="5498776" y="2903626"/>
                <a:ext cx="1152000" cy="1932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ma14="http://schemas.microsoft.com/office/mac/drawingml/2011/main" xmlns="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tr-TR" sz="500" dirty="0" err="1">
                    <a:effectLst/>
                    <a:latin typeface="Arial" charset="0"/>
                    <a:ea typeface="Arial" charset="0"/>
                    <a:cs typeface="Arial" charset="0"/>
                  </a:rPr>
                  <a:t>Relative</a:t>
                </a:r>
                <a:r>
                  <a:rPr lang="tr-TR" sz="500" dirty="0">
                    <a:effectLst/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tr-TR" sz="500" dirty="0" err="1">
                    <a:effectLst/>
                    <a:latin typeface="Arial" charset="0"/>
                    <a:ea typeface="Arial" charset="0"/>
                    <a:cs typeface="Arial" charset="0"/>
                  </a:rPr>
                  <a:t>Expression</a:t>
                </a:r>
                <a:r>
                  <a:rPr lang="tr-TR" sz="500" dirty="0">
                    <a:effectLst/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tr-TR" sz="500" dirty="0" err="1">
                    <a:effectLst/>
                    <a:latin typeface="Arial" charset="0"/>
                    <a:ea typeface="Arial" charset="0"/>
                    <a:cs typeface="Arial" charset="0"/>
                  </a:rPr>
                  <a:t>Levels</a:t>
                </a:r>
                <a:endParaRPr lang="en-GB" sz="500" dirty="0">
                  <a:effectLst/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37" name="Text Box 20"/>
              <p:cNvSpPr txBox="1"/>
              <p:nvPr/>
            </p:nvSpPr>
            <p:spPr>
              <a:xfrm rot="16200000">
                <a:off x="6353888" y="2903626"/>
                <a:ext cx="1152000" cy="1932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ma14="http://schemas.microsoft.com/office/mac/drawingml/2011/main" xmlns="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tr-TR" sz="500" dirty="0" err="1">
                    <a:effectLst/>
                    <a:latin typeface="Arial" charset="0"/>
                    <a:ea typeface="Arial" charset="0"/>
                    <a:cs typeface="Arial" charset="0"/>
                  </a:rPr>
                  <a:t>Relative</a:t>
                </a:r>
                <a:r>
                  <a:rPr lang="tr-TR" sz="500" dirty="0">
                    <a:effectLst/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tr-TR" sz="500" dirty="0" err="1">
                    <a:effectLst/>
                    <a:latin typeface="Arial" charset="0"/>
                    <a:ea typeface="Arial" charset="0"/>
                    <a:cs typeface="Arial" charset="0"/>
                  </a:rPr>
                  <a:t>Expression</a:t>
                </a:r>
                <a:r>
                  <a:rPr lang="tr-TR" sz="500" dirty="0">
                    <a:effectLst/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tr-TR" sz="500" dirty="0" err="1">
                    <a:effectLst/>
                    <a:latin typeface="Arial" charset="0"/>
                    <a:ea typeface="Arial" charset="0"/>
                    <a:cs typeface="Arial" charset="0"/>
                  </a:rPr>
                  <a:t>Levels</a:t>
                </a:r>
                <a:endParaRPr lang="en-GB" sz="500" dirty="0">
                  <a:effectLst/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38" name="Text Box 20"/>
              <p:cNvSpPr txBox="1"/>
              <p:nvPr/>
            </p:nvSpPr>
            <p:spPr>
              <a:xfrm rot="16200000">
                <a:off x="7216205" y="2903626"/>
                <a:ext cx="1152000" cy="1932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ma14="http://schemas.microsoft.com/office/mac/drawingml/2011/main" xmlns="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tr-TR" sz="500" dirty="0" err="1">
                    <a:effectLst/>
                    <a:latin typeface="Arial" charset="0"/>
                    <a:ea typeface="Arial" charset="0"/>
                    <a:cs typeface="Arial" charset="0"/>
                  </a:rPr>
                  <a:t>Relative</a:t>
                </a:r>
                <a:r>
                  <a:rPr lang="tr-TR" sz="500" dirty="0">
                    <a:effectLst/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tr-TR" sz="500" dirty="0" err="1">
                    <a:effectLst/>
                    <a:latin typeface="Arial" charset="0"/>
                    <a:ea typeface="Arial" charset="0"/>
                    <a:cs typeface="Arial" charset="0"/>
                  </a:rPr>
                  <a:t>Expression</a:t>
                </a:r>
                <a:r>
                  <a:rPr lang="tr-TR" sz="500" dirty="0">
                    <a:effectLst/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tr-TR" sz="500" dirty="0" err="1">
                    <a:effectLst/>
                    <a:latin typeface="Arial" charset="0"/>
                    <a:ea typeface="Arial" charset="0"/>
                    <a:cs typeface="Arial" charset="0"/>
                  </a:rPr>
                  <a:t>Levels</a:t>
                </a:r>
                <a:endParaRPr lang="en-GB" sz="500" dirty="0">
                  <a:effectLst/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39" name="Text Box 20"/>
              <p:cNvSpPr txBox="1"/>
              <p:nvPr/>
            </p:nvSpPr>
            <p:spPr>
              <a:xfrm rot="16200000">
                <a:off x="8044285" y="2903626"/>
                <a:ext cx="1152000" cy="1932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ma14="http://schemas.microsoft.com/office/mac/drawingml/2011/main" xmlns="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tr-TR" sz="500" dirty="0" err="1">
                    <a:effectLst/>
                    <a:latin typeface="Arial" charset="0"/>
                    <a:ea typeface="Arial" charset="0"/>
                    <a:cs typeface="Arial" charset="0"/>
                  </a:rPr>
                  <a:t>Relative</a:t>
                </a:r>
                <a:r>
                  <a:rPr lang="tr-TR" sz="500" dirty="0">
                    <a:effectLst/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tr-TR" sz="500" dirty="0" err="1">
                    <a:effectLst/>
                    <a:latin typeface="Arial" charset="0"/>
                    <a:ea typeface="Arial" charset="0"/>
                    <a:cs typeface="Arial" charset="0"/>
                  </a:rPr>
                  <a:t>Expression</a:t>
                </a:r>
                <a:r>
                  <a:rPr lang="tr-TR" sz="500" dirty="0">
                    <a:effectLst/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tr-TR" sz="500" dirty="0" err="1">
                    <a:effectLst/>
                    <a:latin typeface="Arial" charset="0"/>
                    <a:ea typeface="Arial" charset="0"/>
                    <a:cs typeface="Arial" charset="0"/>
                  </a:rPr>
                  <a:t>Levels</a:t>
                </a:r>
                <a:endParaRPr lang="en-GB" sz="500" dirty="0">
                  <a:effectLst/>
                  <a:latin typeface="Arial" charset="0"/>
                  <a:ea typeface="Arial" charset="0"/>
                  <a:cs typeface="Arial" charset="0"/>
                </a:endParaRPr>
              </a:p>
            </p:txBody>
          </p:sp>
          <p:grpSp>
            <p:nvGrpSpPr>
              <p:cNvPr id="148" name="Grup 147"/>
              <p:cNvGrpSpPr/>
              <p:nvPr/>
            </p:nvGrpSpPr>
            <p:grpSpPr>
              <a:xfrm>
                <a:off x="6326042" y="2410929"/>
                <a:ext cx="3026192" cy="169277"/>
                <a:chOff x="6173642" y="2258529"/>
                <a:chExt cx="3026192" cy="169277"/>
              </a:xfrm>
            </p:grpSpPr>
            <p:sp>
              <p:nvSpPr>
                <p:cNvPr id="158" name="TextBox 38"/>
                <p:cNvSpPr txBox="1"/>
                <p:nvPr/>
              </p:nvSpPr>
              <p:spPr>
                <a:xfrm>
                  <a:off x="6173642" y="2258529"/>
                  <a:ext cx="348439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500" dirty="0" err="1">
                      <a:latin typeface="Arial" charset="0"/>
                      <a:ea typeface="Arial" charset="0"/>
                      <a:cs typeface="Arial" charset="0"/>
                    </a:rPr>
                    <a:t>Bad</a:t>
                  </a:r>
                  <a:endParaRPr lang="en-US" sz="5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161" name="TextBox 38"/>
                <p:cNvSpPr txBox="1"/>
                <p:nvPr/>
              </p:nvSpPr>
              <p:spPr>
                <a:xfrm>
                  <a:off x="6963152" y="2258529"/>
                  <a:ext cx="540000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500" dirty="0">
                      <a:latin typeface="Arial" charset="0"/>
                      <a:ea typeface="Arial" charset="0"/>
                      <a:cs typeface="Arial" charset="0"/>
                    </a:rPr>
                    <a:t>p-</a:t>
                  </a:r>
                  <a:r>
                    <a:rPr lang="tr-TR" sz="500" dirty="0" err="1">
                      <a:latin typeface="Arial" charset="0"/>
                      <a:ea typeface="Arial" charset="0"/>
                      <a:cs typeface="Arial" charset="0"/>
                    </a:rPr>
                    <a:t>Bad</a:t>
                  </a:r>
                  <a:r>
                    <a:rPr lang="tr-TR" sz="300" dirty="0">
                      <a:latin typeface="Arial" charset="0"/>
                      <a:ea typeface="Arial" charset="0"/>
                      <a:cs typeface="Arial" charset="0"/>
                    </a:rPr>
                    <a:t> </a:t>
                  </a:r>
                  <a:r>
                    <a:rPr lang="tr-TR" sz="500" baseline="30000" dirty="0">
                      <a:latin typeface="Arial" charset="0"/>
                      <a:ea typeface="Arial" charset="0"/>
                      <a:cs typeface="Arial" charset="0"/>
                    </a:rPr>
                    <a:t>S112</a:t>
                  </a:r>
                  <a:endParaRPr lang="en-US" sz="5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162" name="TextBox 38"/>
                <p:cNvSpPr txBox="1"/>
                <p:nvPr/>
              </p:nvSpPr>
              <p:spPr>
                <a:xfrm>
                  <a:off x="7858700" y="2258529"/>
                  <a:ext cx="468000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500" dirty="0">
                      <a:latin typeface="Arial" charset="0"/>
                      <a:ea typeface="Arial" charset="0"/>
                      <a:cs typeface="Arial" charset="0"/>
                    </a:rPr>
                    <a:t>p-</a:t>
                  </a:r>
                  <a:r>
                    <a:rPr lang="tr-TR" sz="500" dirty="0" err="1">
                      <a:latin typeface="Arial" charset="0"/>
                      <a:ea typeface="Arial" charset="0"/>
                      <a:cs typeface="Arial" charset="0"/>
                    </a:rPr>
                    <a:t>Bad</a:t>
                  </a:r>
                  <a:r>
                    <a:rPr lang="tr-TR" sz="300" dirty="0">
                      <a:latin typeface="Arial" charset="0"/>
                      <a:ea typeface="Arial" charset="0"/>
                      <a:cs typeface="Arial" charset="0"/>
                    </a:rPr>
                    <a:t> </a:t>
                  </a:r>
                  <a:r>
                    <a:rPr lang="tr-TR" sz="500" baseline="30000" dirty="0">
                      <a:latin typeface="Arial" charset="0"/>
                      <a:ea typeface="Arial" charset="0"/>
                      <a:cs typeface="Arial" charset="0"/>
                    </a:rPr>
                    <a:t>S136</a:t>
                  </a:r>
                  <a:endParaRPr lang="en-US" sz="5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163" name="TextBox 38"/>
                <p:cNvSpPr txBox="1"/>
                <p:nvPr/>
              </p:nvSpPr>
              <p:spPr>
                <a:xfrm>
                  <a:off x="8659834" y="2258529"/>
                  <a:ext cx="540000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500" dirty="0">
                      <a:latin typeface="Arial" charset="0"/>
                      <a:ea typeface="Arial" charset="0"/>
                      <a:cs typeface="Arial" charset="0"/>
                    </a:rPr>
                    <a:t>14-3-3</a:t>
                  </a:r>
                  <a:endParaRPr lang="en-US" sz="5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</p:grpSp>
          <p:grpSp>
            <p:nvGrpSpPr>
              <p:cNvPr id="149" name="Grup 148"/>
              <p:cNvGrpSpPr/>
              <p:nvPr/>
            </p:nvGrpSpPr>
            <p:grpSpPr>
              <a:xfrm>
                <a:off x="9405808" y="2775723"/>
                <a:ext cx="526046" cy="442843"/>
                <a:chOff x="9253408" y="2623323"/>
                <a:chExt cx="526046" cy="442843"/>
              </a:xfrm>
            </p:grpSpPr>
            <p:pic>
              <p:nvPicPr>
                <p:cNvPr id="150" name="Picture 41"/>
                <p:cNvPicPr preferRelativeResize="0">
                  <a:picLocks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0622" t="41061" r="25805" b="57235"/>
                <a:stretch/>
              </p:blipFill>
              <p:spPr>
                <a:xfrm>
                  <a:off x="9253408" y="2719021"/>
                  <a:ext cx="72000" cy="36000"/>
                </a:xfrm>
                <a:prstGeom prst="rect">
                  <a:avLst/>
                </a:prstGeom>
              </p:spPr>
            </p:pic>
            <p:pic>
              <p:nvPicPr>
                <p:cNvPr id="151" name="Picture 42"/>
                <p:cNvPicPr preferRelativeResize="0">
                  <a:picLocks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0577" t="45616" r="25858" b="52593"/>
                <a:stretch/>
              </p:blipFill>
              <p:spPr>
                <a:xfrm>
                  <a:off x="9254132" y="2806990"/>
                  <a:ext cx="72000" cy="36000"/>
                </a:xfrm>
                <a:prstGeom prst="rect">
                  <a:avLst/>
                </a:prstGeom>
              </p:spPr>
            </p:pic>
            <p:pic>
              <p:nvPicPr>
                <p:cNvPr id="152" name="Picture 43"/>
                <p:cNvPicPr preferRelativeResize="0">
                  <a:picLocks/>
                </p:cNvPicPr>
                <p:nvPr/>
              </p:nvPicPr>
              <p:blipFill rotWithShape="1"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0636" t="50296" r="25798" b="47912"/>
                <a:stretch/>
              </p:blipFill>
              <p:spPr>
                <a:xfrm>
                  <a:off x="9254132" y="2897340"/>
                  <a:ext cx="72000" cy="36000"/>
                </a:xfrm>
                <a:prstGeom prst="rect">
                  <a:avLst/>
                </a:prstGeom>
              </p:spPr>
            </p:pic>
            <p:pic>
              <p:nvPicPr>
                <p:cNvPr id="153" name="Picture 44"/>
                <p:cNvPicPr preferRelativeResize="0">
                  <a:picLocks/>
                </p:cNvPicPr>
                <p:nvPr/>
              </p:nvPicPr>
              <p:blipFill rotWithShape="1"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0594" t="54996" r="25760" b="43266"/>
                <a:stretch/>
              </p:blipFill>
              <p:spPr>
                <a:xfrm>
                  <a:off x="9254132" y="2983918"/>
                  <a:ext cx="75600" cy="36000"/>
                </a:xfrm>
                <a:prstGeom prst="rect">
                  <a:avLst/>
                </a:prstGeom>
              </p:spPr>
            </p:pic>
            <p:sp>
              <p:nvSpPr>
                <p:cNvPr id="154" name="Metin kutusu 1"/>
                <p:cNvSpPr txBox="1"/>
                <p:nvPr/>
              </p:nvSpPr>
              <p:spPr bwMode="auto">
                <a:xfrm>
                  <a:off x="9364402" y="2623323"/>
                  <a:ext cx="396000" cy="18000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/>
                <a:lstStyle/>
                <a:p>
                  <a:pPr>
                    <a:lnSpc>
                      <a:spcPct val="225000"/>
                    </a:lnSpc>
                    <a:defRPr/>
                  </a:pPr>
                  <a:r>
                    <a:rPr lang="tr-TR" sz="500" dirty="0">
                      <a:solidFill>
                        <a:srgbClr val="000000"/>
                      </a:solidFill>
                      <a:latin typeface="Arial" charset="0"/>
                      <a:ea typeface="Arial" charset="0"/>
                      <a:cs typeface="Arial" charset="0"/>
                    </a:rPr>
                    <a:t>untransfected</a:t>
                  </a:r>
                </a:p>
              </p:txBody>
            </p:sp>
            <p:sp>
              <p:nvSpPr>
                <p:cNvPr id="155" name="Metin kutusu 1"/>
                <p:cNvSpPr txBox="1"/>
                <p:nvPr/>
              </p:nvSpPr>
              <p:spPr bwMode="auto">
                <a:xfrm>
                  <a:off x="9383454" y="2712105"/>
                  <a:ext cx="396000" cy="18000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/>
                <a:lstStyle/>
                <a:p>
                  <a:pPr>
                    <a:lnSpc>
                      <a:spcPct val="225000"/>
                    </a:lnSpc>
                    <a:defRPr/>
                  </a:pPr>
                  <a:r>
                    <a:rPr lang="tr-TR" sz="500" dirty="0">
                      <a:solidFill>
                        <a:srgbClr val="000000"/>
                      </a:solidFill>
                      <a:latin typeface="Arial" charset="0"/>
                      <a:ea typeface="Arial" charset="0"/>
                      <a:cs typeface="Arial" charset="0"/>
                    </a:rPr>
                    <a:t>Bag-1:TAP</a:t>
                  </a:r>
                </a:p>
              </p:txBody>
            </p:sp>
            <p:sp>
              <p:nvSpPr>
                <p:cNvPr id="156" name="Metin kutusu 1"/>
                <p:cNvSpPr txBox="1"/>
                <p:nvPr/>
              </p:nvSpPr>
              <p:spPr bwMode="auto">
                <a:xfrm>
                  <a:off x="9364402" y="2799847"/>
                  <a:ext cx="360000" cy="18000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/>
                <a:lstStyle/>
                <a:p>
                  <a:pPr>
                    <a:lnSpc>
                      <a:spcPct val="225000"/>
                    </a:lnSpc>
                    <a:defRPr/>
                  </a:pPr>
                  <a:r>
                    <a:rPr lang="tr-TR" sz="500" dirty="0">
                      <a:solidFill>
                        <a:srgbClr val="000000"/>
                      </a:solidFill>
                      <a:latin typeface="Arial" charset="0"/>
                      <a:ea typeface="Arial" charset="0"/>
                      <a:cs typeface="Arial" charset="0"/>
                    </a:rPr>
                    <a:t>24h siBag-1 </a:t>
                  </a:r>
                </a:p>
              </p:txBody>
            </p:sp>
            <p:sp>
              <p:nvSpPr>
                <p:cNvPr id="157" name="Metin kutusu 1"/>
                <p:cNvSpPr txBox="1"/>
                <p:nvPr/>
              </p:nvSpPr>
              <p:spPr bwMode="auto">
                <a:xfrm>
                  <a:off x="9364402" y="2886166"/>
                  <a:ext cx="396000" cy="18000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/>
                <a:lstStyle/>
                <a:p>
                  <a:pPr>
                    <a:lnSpc>
                      <a:spcPct val="225000"/>
                    </a:lnSpc>
                    <a:defRPr/>
                  </a:pPr>
                  <a:r>
                    <a:rPr lang="tr-TR" sz="500" dirty="0">
                      <a:solidFill>
                        <a:srgbClr val="000000"/>
                      </a:solidFill>
                      <a:latin typeface="Arial" charset="0"/>
                      <a:ea typeface="Arial" charset="0"/>
                      <a:cs typeface="Arial" charset="0"/>
                    </a:rPr>
                    <a:t>48h siBag-1 </a:t>
                  </a:r>
                </a:p>
              </p:txBody>
            </p:sp>
          </p:grpSp>
        </p:grpSp>
      </p:grpSp>
      <p:sp>
        <p:nvSpPr>
          <p:cNvPr id="60" name="Dikdörtgen 3"/>
          <p:cNvSpPr/>
          <p:nvPr/>
        </p:nvSpPr>
        <p:spPr>
          <a:xfrm>
            <a:off x="92461" y="0"/>
            <a:ext cx="1458554" cy="4201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Figure </a:t>
            </a:r>
            <a:r>
              <a:rPr lang="en-PH" sz="12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</a:t>
            </a:r>
            <a:r>
              <a:rPr lang="tr-TR" sz="12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6</a:t>
            </a:r>
            <a:r>
              <a:rPr lang="tr-TR" sz="12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sz="120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81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/>
          <p:cNvGrpSpPr/>
          <p:nvPr/>
        </p:nvGrpSpPr>
        <p:grpSpPr>
          <a:xfrm>
            <a:off x="255104" y="591436"/>
            <a:ext cx="2880000" cy="2700000"/>
            <a:chOff x="838200" y="1650215"/>
            <a:chExt cx="2880000" cy="2700000"/>
          </a:xfrm>
        </p:grpSpPr>
        <p:sp>
          <p:nvSpPr>
            <p:cNvPr id="159" name="Dikdörtgen 7"/>
            <p:cNvSpPr/>
            <p:nvPr/>
          </p:nvSpPr>
          <p:spPr>
            <a:xfrm>
              <a:off x="838200" y="3000215"/>
              <a:ext cx="2880000" cy="135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Dikdörtgen 34"/>
            <p:cNvSpPr/>
            <p:nvPr/>
          </p:nvSpPr>
          <p:spPr>
            <a:xfrm>
              <a:off x="838200" y="1650216"/>
              <a:ext cx="144000" cy="144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" tIns="18000" rIns="18000" bIns="18000" rtlCol="0" anchor="ctr"/>
            <a:lstStyle/>
            <a:p>
              <a:pPr algn="ctr"/>
              <a:r>
                <a:rPr lang="tr-TR" sz="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en-US" sz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3" name="Dikdörtgen 7"/>
            <p:cNvSpPr/>
            <p:nvPr/>
          </p:nvSpPr>
          <p:spPr>
            <a:xfrm>
              <a:off x="838200" y="1650215"/>
              <a:ext cx="2880000" cy="270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Dikdörtgen 34"/>
            <p:cNvSpPr/>
            <p:nvPr/>
          </p:nvSpPr>
          <p:spPr>
            <a:xfrm>
              <a:off x="838200" y="3000215"/>
              <a:ext cx="144000" cy="144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" tIns="18000" rIns="18000" bIns="18000" rtlCol="0" anchor="ctr"/>
            <a:lstStyle/>
            <a:p>
              <a:pPr algn="ctr"/>
              <a:r>
                <a:rPr lang="tr-TR" sz="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en-US" sz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5" name="Grup 194"/>
          <p:cNvGrpSpPr/>
          <p:nvPr/>
        </p:nvGrpSpPr>
        <p:grpSpPr>
          <a:xfrm>
            <a:off x="221582" y="683718"/>
            <a:ext cx="3061345" cy="2466561"/>
            <a:chOff x="5822241" y="2207681"/>
            <a:chExt cx="3061345" cy="2466561"/>
          </a:xfrm>
        </p:grpSpPr>
        <p:pic>
          <p:nvPicPr>
            <p:cNvPr id="196" name="Picture 8"/>
            <p:cNvPicPr preferRelativeResize="0">
              <a:picLocks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9" t="5928" r="726" b="5876"/>
            <a:stretch/>
          </p:blipFill>
          <p:spPr bwMode="auto">
            <a:xfrm>
              <a:off x="6442419" y="3035249"/>
              <a:ext cx="828000" cy="108000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7" name="Picture 2"/>
            <p:cNvPicPr preferRelativeResize="0"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0419" y="2556236"/>
              <a:ext cx="828000" cy="108000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8" name="Picture 6"/>
            <p:cNvPicPr preferRelativeResize="0">
              <a:picLocks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0419" y="2875578"/>
              <a:ext cx="828000" cy="108000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9" name="Picture 7"/>
            <p:cNvPicPr preferRelativeResize="0"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0419" y="3194920"/>
              <a:ext cx="828000" cy="108000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0" name="Picture 9"/>
            <p:cNvPicPr preferRelativeResize="0"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2419" y="2556236"/>
              <a:ext cx="828000" cy="108000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1" name="Picture 13"/>
            <p:cNvPicPr preferRelativeResize="0">
              <a:picLocks noChangeArrowheads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49"/>
            <a:stretch/>
          </p:blipFill>
          <p:spPr bwMode="auto">
            <a:xfrm>
              <a:off x="6442419" y="2875578"/>
              <a:ext cx="828000" cy="108000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2" name="Picture 14"/>
            <p:cNvPicPr preferRelativeResize="0"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2419" y="3194920"/>
              <a:ext cx="828000" cy="108000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3" name="Picture 2"/>
            <p:cNvPicPr preferRelativeResize="0">
              <a:picLocks noChangeArrowheads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-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450419" y="2715907"/>
              <a:ext cx="828000" cy="108000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4" name="Picture 3"/>
            <p:cNvPicPr preferRelativeResize="0">
              <a:picLocks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0419" y="3035249"/>
              <a:ext cx="828000" cy="108000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" name="Picture 4"/>
            <p:cNvPicPr preferRelativeResize="0">
              <a:picLocks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2419" y="2715907"/>
              <a:ext cx="828000" cy="108000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6" name="Picture 2"/>
            <p:cNvPicPr preferRelativeResize="0">
              <a:picLocks noChangeArrowheads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sharpenSoften amount="-50000"/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382" r="11165"/>
            <a:stretch/>
          </p:blipFill>
          <p:spPr bwMode="auto">
            <a:xfrm>
              <a:off x="6442419" y="3927558"/>
              <a:ext cx="828000" cy="108000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7" name="Picture 3"/>
            <p:cNvPicPr preferRelativeResize="0">
              <a:picLocks noChangeArrowheads="1"/>
            </p:cNvPicPr>
            <p:nvPr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500" r="5879" b="28475"/>
            <a:stretch/>
          </p:blipFill>
          <p:spPr bwMode="auto">
            <a:xfrm>
              <a:off x="6442419" y="4566242"/>
              <a:ext cx="828000" cy="108000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8" name="Picture 4"/>
            <p:cNvPicPr preferRelativeResize="0">
              <a:picLocks noChangeArrowheads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0000"/>
            <a:stretch/>
          </p:blipFill>
          <p:spPr bwMode="auto">
            <a:xfrm>
              <a:off x="6442419" y="4087229"/>
              <a:ext cx="828000" cy="108000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9" name="Picture 6"/>
            <p:cNvPicPr preferRelativeResize="0">
              <a:picLocks noChangeArrowheads="1"/>
            </p:cNvPicPr>
            <p:nvPr/>
          </p:nvPicPr>
          <p:blipFill rotWithShape="1"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97" t="18351" b="31688"/>
            <a:stretch/>
          </p:blipFill>
          <p:spPr bwMode="auto">
            <a:xfrm>
              <a:off x="6442419" y="4406571"/>
              <a:ext cx="828000" cy="108000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0" name="Picture 8"/>
            <p:cNvPicPr preferRelativeResize="0">
              <a:picLocks noChangeArrowheads="1"/>
            </p:cNvPicPr>
            <p:nvPr/>
          </p:nvPicPr>
          <p:blipFill rotWithShape="1">
            <a:blip r:embed="rId22"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548" r="5140" b="17149"/>
            <a:stretch/>
          </p:blipFill>
          <p:spPr bwMode="auto">
            <a:xfrm>
              <a:off x="7450419" y="3927558"/>
              <a:ext cx="828000" cy="108000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1" name="Picture 2"/>
            <p:cNvPicPr preferRelativeResize="0">
              <a:picLocks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2419" y="4246900"/>
              <a:ext cx="828000" cy="108000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2" name="Picture 46"/>
            <p:cNvPicPr preferRelativeResize="0">
              <a:picLocks noChangeArrowheads="1"/>
            </p:cNvPicPr>
            <p:nvPr/>
          </p:nvPicPr>
          <p:blipFill>
            <a:blip r:embed="rId25" cstate="print"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brightnessContrast bright="-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0419" y="4087229"/>
              <a:ext cx="828000" cy="108000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3" name="Picture 47"/>
            <p:cNvPicPr preferRelativeResize="0">
              <a:picLocks noChangeArrowheads="1"/>
            </p:cNvPicPr>
            <p:nvPr/>
          </p:nvPicPr>
          <p:blipFill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0419" y="4566242"/>
              <a:ext cx="828000" cy="108000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4" name="Picture 48"/>
            <p:cNvPicPr preferRelativeResize="0">
              <a:picLocks noChangeArrowheads="1"/>
            </p:cNvPicPr>
            <p:nvPr/>
          </p:nvPicPr>
          <p:blipFill>
            <a:blip r:embed="rId29" cstate="print">
              <a:extLst>
                <a:ext uri="{BEBA8EAE-BF5A-486C-A8C5-ECC9F3942E4B}">
                  <a14:imgProps xmlns:a14="http://schemas.microsoft.com/office/drawing/2010/main">
                    <a14:imgLayer r:embed="rId30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0419" y="4406571"/>
              <a:ext cx="828000" cy="108000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5" name="Picture 50"/>
            <p:cNvPicPr preferRelativeResize="0">
              <a:picLocks noChangeArrowheads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0419" y="4246900"/>
              <a:ext cx="828000" cy="108000"/>
            </a:xfrm>
            <a:prstGeom prst="rect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16" name="Metin kutusu 1"/>
            <p:cNvSpPr txBox="1"/>
            <p:nvPr/>
          </p:nvSpPr>
          <p:spPr bwMode="auto">
            <a:xfrm>
              <a:off x="8216946" y="2477703"/>
              <a:ext cx="666640" cy="379435"/>
            </a:xfrm>
            <a:prstGeom prst="rect">
              <a:avLst/>
            </a:prstGeom>
            <a:noFill/>
          </p:spPr>
          <p:txBody>
            <a:bodyPr/>
            <a:lstStyle/>
            <a:p>
              <a:pPr>
                <a:lnSpc>
                  <a:spcPct val="170000"/>
                </a:lnSpc>
                <a:defRPr/>
              </a:pPr>
              <a:r>
                <a:rPr lang="tr-TR" sz="6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C-Raf</a:t>
              </a:r>
            </a:p>
            <a:p>
              <a:pPr>
                <a:lnSpc>
                  <a:spcPct val="170000"/>
                </a:lnSpc>
                <a:defRPr/>
              </a:pPr>
              <a:r>
                <a:rPr lang="tr-TR" sz="6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p-C-Raf</a:t>
              </a:r>
              <a:r>
                <a:rPr lang="tr-TR" sz="300" baseline="300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tr-TR" sz="600" baseline="300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S338</a:t>
              </a:r>
            </a:p>
            <a:p>
              <a:pPr>
                <a:lnSpc>
                  <a:spcPct val="170000"/>
                </a:lnSpc>
                <a:defRPr/>
              </a:pPr>
              <a:r>
                <a:rPr lang="tr-TR" sz="6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p-</a:t>
              </a:r>
              <a:r>
                <a:rPr lang="tr-TR" sz="600" dirty="0" err="1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Bad</a:t>
              </a:r>
              <a:r>
                <a:rPr lang="tr-TR" sz="300" baseline="300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tr-TR" sz="600" baseline="300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S112</a:t>
              </a:r>
            </a:p>
            <a:p>
              <a:pPr>
                <a:lnSpc>
                  <a:spcPct val="170000"/>
                </a:lnSpc>
                <a:defRPr/>
              </a:pPr>
              <a:r>
                <a:rPr lang="tr-TR" sz="6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p-</a:t>
              </a:r>
              <a:r>
                <a:rPr lang="tr-TR" sz="600" dirty="0" err="1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Bad</a:t>
              </a:r>
              <a:r>
                <a:rPr lang="tr-TR" sz="300" baseline="300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tr-TR" sz="600" baseline="300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S136</a:t>
              </a:r>
              <a:endParaRPr lang="tr-TR" sz="60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endParaRPr>
            </a:p>
            <a:p>
              <a:pPr>
                <a:lnSpc>
                  <a:spcPct val="170000"/>
                </a:lnSpc>
                <a:defRPr/>
              </a:pPr>
              <a:r>
                <a:rPr lang="el-GR" sz="600" dirty="0">
                  <a:latin typeface="Arial" charset="0"/>
                  <a:ea typeface="Arial" charset="0"/>
                  <a:cs typeface="Arial" charset="0"/>
                </a:rPr>
                <a:t>β-</a:t>
              </a:r>
              <a:r>
                <a:rPr lang="tr-TR" sz="600" dirty="0" err="1">
                  <a:latin typeface="Arial" charset="0"/>
                  <a:ea typeface="Arial" charset="0"/>
                  <a:cs typeface="Arial" charset="0"/>
                </a:rPr>
                <a:t>actin</a:t>
              </a:r>
              <a:endParaRPr lang="tr-TR" sz="60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endParaRPr>
            </a:p>
            <a:p>
              <a:pPr>
                <a:lnSpc>
                  <a:spcPct val="170000"/>
                </a:lnSpc>
                <a:defRPr/>
              </a:pPr>
              <a:endParaRPr lang="tr-TR" sz="60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17" name="TextBox 44"/>
            <p:cNvSpPr txBox="1"/>
            <p:nvPr/>
          </p:nvSpPr>
          <p:spPr>
            <a:xfrm>
              <a:off x="6646269" y="2207681"/>
              <a:ext cx="420300" cy="184662"/>
            </a:xfrm>
            <a:prstGeom prst="rect">
              <a:avLst/>
            </a:prstGeom>
            <a:noFill/>
          </p:spPr>
          <p:txBody>
            <a:bodyPr wrap="none" lIns="91436" tIns="45718" rIns="91436" bIns="45718" rtlCol="0">
              <a:spAutoFit/>
            </a:bodyPr>
            <a:lstStyle/>
            <a:p>
              <a:r>
                <a:rPr lang="tr-TR" sz="600" b="1" dirty="0">
                  <a:latin typeface="Arial" charset="0"/>
                  <a:ea typeface="Arial" charset="0"/>
                  <a:cs typeface="Arial" charset="0"/>
                </a:rPr>
                <a:t>MCF-7</a:t>
              </a:r>
            </a:p>
          </p:txBody>
        </p:sp>
        <p:sp>
          <p:nvSpPr>
            <p:cNvPr id="218" name="TextBox 45"/>
            <p:cNvSpPr txBox="1"/>
            <p:nvPr/>
          </p:nvSpPr>
          <p:spPr>
            <a:xfrm>
              <a:off x="7533242" y="2207681"/>
              <a:ext cx="662353" cy="184662"/>
            </a:xfrm>
            <a:prstGeom prst="rect">
              <a:avLst/>
            </a:prstGeom>
            <a:noFill/>
          </p:spPr>
          <p:txBody>
            <a:bodyPr wrap="none" lIns="91436" tIns="45718" rIns="91436" bIns="45718" rtlCol="0">
              <a:spAutoFit/>
            </a:bodyPr>
            <a:lstStyle/>
            <a:p>
              <a:r>
                <a:rPr lang="tr-TR" sz="600" b="1" dirty="0">
                  <a:latin typeface="Arial" charset="0"/>
                  <a:ea typeface="Arial" charset="0"/>
                  <a:cs typeface="Arial" charset="0"/>
                </a:rPr>
                <a:t>MDA-MB-231</a:t>
              </a:r>
            </a:p>
          </p:txBody>
        </p:sp>
        <p:sp>
          <p:nvSpPr>
            <p:cNvPr id="219" name="TextBox 43"/>
            <p:cNvSpPr txBox="1">
              <a:spLocks noChangeArrowheads="1"/>
            </p:cNvSpPr>
            <p:nvPr/>
          </p:nvSpPr>
          <p:spPr bwMode="auto">
            <a:xfrm>
              <a:off x="5822241" y="2397007"/>
              <a:ext cx="69602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b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algn="r" eaLnBrk="1" hangingPunct="1"/>
              <a:r>
                <a:rPr lang="tr-TR" sz="600" dirty="0">
                  <a:latin typeface="Arial" charset="0"/>
                  <a:ea typeface="Arial" charset="0"/>
                  <a:cs typeface="Arial" charset="0"/>
                </a:rPr>
                <a:t>GW-5074 (µM)</a:t>
              </a:r>
            </a:p>
          </p:txBody>
        </p:sp>
        <p:sp>
          <p:nvSpPr>
            <p:cNvPr id="220" name="TextBox 43"/>
            <p:cNvSpPr txBox="1">
              <a:spLocks noChangeArrowheads="1"/>
            </p:cNvSpPr>
            <p:nvPr/>
          </p:nvSpPr>
          <p:spPr bwMode="auto">
            <a:xfrm>
              <a:off x="6435345" y="2397007"/>
              <a:ext cx="880369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b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algn="ctr" eaLnBrk="1" hangingPunct="1"/>
              <a:r>
                <a:rPr lang="tr-TR" sz="600" dirty="0">
                  <a:latin typeface="Arial" charset="0"/>
                  <a:ea typeface="Arial" charset="0"/>
                  <a:cs typeface="Arial" charset="0"/>
                </a:rPr>
                <a:t>0      </a:t>
              </a:r>
              <a:r>
                <a:rPr lang="tr-TR" sz="500" dirty="0"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tr-TR" sz="600" dirty="0">
                  <a:latin typeface="Arial" charset="0"/>
                  <a:ea typeface="Arial" charset="0"/>
                  <a:cs typeface="Arial" charset="0"/>
                </a:rPr>
                <a:t>10      25      50</a:t>
              </a:r>
            </a:p>
          </p:txBody>
        </p:sp>
        <p:sp>
          <p:nvSpPr>
            <p:cNvPr id="221" name="TextBox 43"/>
            <p:cNvSpPr txBox="1">
              <a:spLocks noChangeArrowheads="1"/>
            </p:cNvSpPr>
            <p:nvPr/>
          </p:nvSpPr>
          <p:spPr bwMode="auto">
            <a:xfrm>
              <a:off x="7432607" y="2397007"/>
              <a:ext cx="880369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b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algn="ctr" eaLnBrk="1" hangingPunct="1"/>
              <a:r>
                <a:rPr lang="tr-TR" sz="600" dirty="0">
                  <a:latin typeface="Arial" charset="0"/>
                  <a:ea typeface="Arial" charset="0"/>
                  <a:cs typeface="Arial" charset="0"/>
                </a:rPr>
                <a:t>0      </a:t>
              </a:r>
              <a:r>
                <a:rPr lang="tr-TR" sz="500" dirty="0"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tr-TR" sz="600" dirty="0">
                  <a:latin typeface="Arial" charset="0"/>
                  <a:ea typeface="Arial" charset="0"/>
                  <a:cs typeface="Arial" charset="0"/>
                </a:rPr>
                <a:t>10      25      50</a:t>
              </a:r>
            </a:p>
          </p:txBody>
        </p:sp>
        <p:sp>
          <p:nvSpPr>
            <p:cNvPr id="222" name="Metin kutusu 1"/>
            <p:cNvSpPr txBox="1"/>
            <p:nvPr/>
          </p:nvSpPr>
          <p:spPr bwMode="auto">
            <a:xfrm>
              <a:off x="8216946" y="3849025"/>
              <a:ext cx="666640" cy="379435"/>
            </a:xfrm>
            <a:prstGeom prst="rect">
              <a:avLst/>
            </a:prstGeom>
            <a:noFill/>
          </p:spPr>
          <p:txBody>
            <a:bodyPr/>
            <a:lstStyle/>
            <a:p>
              <a:pPr>
                <a:lnSpc>
                  <a:spcPct val="170000"/>
                </a:lnSpc>
                <a:defRPr/>
              </a:pPr>
              <a:r>
                <a:rPr lang="tr-TR" sz="6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Akt</a:t>
              </a:r>
            </a:p>
            <a:p>
              <a:pPr>
                <a:lnSpc>
                  <a:spcPct val="170000"/>
                </a:lnSpc>
                <a:defRPr/>
              </a:pPr>
              <a:r>
                <a:rPr lang="tr-TR" sz="6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p-Akt</a:t>
              </a:r>
              <a:r>
                <a:rPr lang="tr-TR" sz="300" baseline="300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tr-TR" sz="600" baseline="300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S473</a:t>
              </a:r>
            </a:p>
            <a:p>
              <a:pPr>
                <a:lnSpc>
                  <a:spcPct val="170000"/>
                </a:lnSpc>
                <a:defRPr/>
              </a:pPr>
              <a:r>
                <a:rPr lang="tr-TR" sz="6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p-</a:t>
              </a:r>
              <a:r>
                <a:rPr lang="tr-TR" sz="600" dirty="0" err="1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Bad</a:t>
              </a:r>
              <a:r>
                <a:rPr lang="tr-TR" sz="300" baseline="300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tr-TR" sz="600" baseline="300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S112</a:t>
              </a:r>
            </a:p>
            <a:p>
              <a:pPr>
                <a:lnSpc>
                  <a:spcPct val="170000"/>
                </a:lnSpc>
                <a:defRPr/>
              </a:pPr>
              <a:r>
                <a:rPr lang="tr-TR" sz="6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p-</a:t>
              </a:r>
              <a:r>
                <a:rPr lang="tr-TR" sz="600" dirty="0" err="1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Bad</a:t>
              </a:r>
              <a:r>
                <a:rPr lang="tr-TR" sz="300" baseline="300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tr-TR" sz="600" baseline="30000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</a:rPr>
                <a:t>S136</a:t>
              </a:r>
              <a:endParaRPr lang="tr-TR" sz="60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endParaRPr>
            </a:p>
            <a:p>
              <a:pPr>
                <a:lnSpc>
                  <a:spcPct val="170000"/>
                </a:lnSpc>
                <a:defRPr/>
              </a:pPr>
              <a:r>
                <a:rPr lang="el-GR" sz="600" dirty="0">
                  <a:latin typeface="Arial" charset="0"/>
                  <a:ea typeface="Arial" charset="0"/>
                  <a:cs typeface="Arial" charset="0"/>
                </a:rPr>
                <a:t>β-</a:t>
              </a:r>
              <a:r>
                <a:rPr lang="tr-TR" sz="600" dirty="0" err="1">
                  <a:latin typeface="Arial" charset="0"/>
                  <a:ea typeface="Arial" charset="0"/>
                  <a:cs typeface="Arial" charset="0"/>
                </a:rPr>
                <a:t>actin</a:t>
              </a:r>
              <a:endParaRPr lang="tr-TR" sz="60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endParaRPr>
            </a:p>
            <a:p>
              <a:pPr>
                <a:lnSpc>
                  <a:spcPct val="170000"/>
                </a:lnSpc>
                <a:defRPr/>
              </a:pPr>
              <a:endParaRPr lang="tr-TR" sz="60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23" name="TextBox 44"/>
            <p:cNvSpPr txBox="1"/>
            <p:nvPr/>
          </p:nvSpPr>
          <p:spPr>
            <a:xfrm>
              <a:off x="6646269" y="3579003"/>
              <a:ext cx="420300" cy="184662"/>
            </a:xfrm>
            <a:prstGeom prst="rect">
              <a:avLst/>
            </a:prstGeom>
            <a:noFill/>
          </p:spPr>
          <p:txBody>
            <a:bodyPr wrap="none" lIns="91436" tIns="45718" rIns="91436" bIns="45718" rtlCol="0">
              <a:spAutoFit/>
            </a:bodyPr>
            <a:lstStyle/>
            <a:p>
              <a:r>
                <a:rPr lang="tr-TR" sz="600" b="1" dirty="0">
                  <a:latin typeface="Arial" charset="0"/>
                  <a:ea typeface="Arial" charset="0"/>
                  <a:cs typeface="Arial" charset="0"/>
                </a:rPr>
                <a:t>MCF-7</a:t>
              </a:r>
            </a:p>
          </p:txBody>
        </p:sp>
        <p:sp>
          <p:nvSpPr>
            <p:cNvPr id="224" name="TextBox 45"/>
            <p:cNvSpPr txBox="1"/>
            <p:nvPr/>
          </p:nvSpPr>
          <p:spPr>
            <a:xfrm>
              <a:off x="7533242" y="3579003"/>
              <a:ext cx="662353" cy="184662"/>
            </a:xfrm>
            <a:prstGeom prst="rect">
              <a:avLst/>
            </a:prstGeom>
            <a:noFill/>
          </p:spPr>
          <p:txBody>
            <a:bodyPr wrap="none" lIns="91436" tIns="45718" rIns="91436" bIns="45718" rtlCol="0">
              <a:spAutoFit/>
            </a:bodyPr>
            <a:lstStyle/>
            <a:p>
              <a:r>
                <a:rPr lang="tr-TR" sz="600" b="1" dirty="0">
                  <a:latin typeface="Arial" charset="0"/>
                  <a:ea typeface="Arial" charset="0"/>
                  <a:cs typeface="Arial" charset="0"/>
                </a:rPr>
                <a:t>MDA-MB-231</a:t>
              </a:r>
            </a:p>
          </p:txBody>
        </p:sp>
        <p:sp>
          <p:nvSpPr>
            <p:cNvPr id="225" name="TextBox 43"/>
            <p:cNvSpPr txBox="1">
              <a:spLocks noChangeArrowheads="1"/>
            </p:cNvSpPr>
            <p:nvPr/>
          </p:nvSpPr>
          <p:spPr bwMode="auto">
            <a:xfrm>
              <a:off x="5839874" y="3768329"/>
              <a:ext cx="67839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b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algn="r" eaLnBrk="1" hangingPunct="1"/>
              <a:r>
                <a:rPr lang="tr-TR" sz="600" dirty="0">
                  <a:latin typeface="Arial" charset="0"/>
                  <a:ea typeface="Arial" charset="0"/>
                  <a:cs typeface="Arial" charset="0"/>
                </a:rPr>
                <a:t>MK-2206 (</a:t>
              </a:r>
              <a:r>
                <a:rPr lang="tr-TR" sz="600" dirty="0" err="1">
                  <a:latin typeface="Arial" charset="0"/>
                  <a:ea typeface="Arial" charset="0"/>
                  <a:cs typeface="Arial" charset="0"/>
                </a:rPr>
                <a:t>nM</a:t>
              </a:r>
              <a:r>
                <a:rPr lang="tr-TR" sz="600" dirty="0">
                  <a:latin typeface="Arial" charset="0"/>
                  <a:ea typeface="Arial" charset="0"/>
                  <a:cs typeface="Arial" charset="0"/>
                </a:rPr>
                <a:t>)</a:t>
              </a:r>
            </a:p>
          </p:txBody>
        </p:sp>
        <p:sp>
          <p:nvSpPr>
            <p:cNvPr id="226" name="TextBox 43"/>
            <p:cNvSpPr txBox="1">
              <a:spLocks noChangeArrowheads="1"/>
            </p:cNvSpPr>
            <p:nvPr/>
          </p:nvSpPr>
          <p:spPr bwMode="auto">
            <a:xfrm>
              <a:off x="6437286" y="3768329"/>
              <a:ext cx="883575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b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algn="ctr" eaLnBrk="1" hangingPunct="1"/>
              <a:r>
                <a:rPr lang="tr-TR" sz="600" dirty="0">
                  <a:latin typeface="Arial" charset="0"/>
                  <a:ea typeface="Arial" charset="0"/>
                  <a:cs typeface="Arial" charset="0"/>
                </a:rPr>
                <a:t>0     </a:t>
              </a:r>
              <a:r>
                <a:rPr lang="tr-TR" sz="500" dirty="0"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tr-TR" sz="600" dirty="0">
                  <a:latin typeface="Arial" charset="0"/>
                  <a:ea typeface="Arial" charset="0"/>
                  <a:cs typeface="Arial" charset="0"/>
                </a:rPr>
                <a:t>10     150    500</a:t>
              </a:r>
            </a:p>
          </p:txBody>
        </p:sp>
        <p:sp>
          <p:nvSpPr>
            <p:cNvPr id="227" name="TextBox 43"/>
            <p:cNvSpPr txBox="1">
              <a:spLocks noChangeArrowheads="1"/>
            </p:cNvSpPr>
            <p:nvPr/>
          </p:nvSpPr>
          <p:spPr bwMode="auto">
            <a:xfrm>
              <a:off x="7432607" y="3768329"/>
              <a:ext cx="883575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b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algn="ctr" eaLnBrk="1" hangingPunct="1"/>
              <a:r>
                <a:rPr lang="tr-TR" sz="600" dirty="0">
                  <a:latin typeface="Arial" charset="0"/>
                  <a:ea typeface="Arial" charset="0"/>
                  <a:cs typeface="Arial" charset="0"/>
                </a:rPr>
                <a:t>0     </a:t>
              </a:r>
              <a:r>
                <a:rPr lang="tr-TR" sz="500" dirty="0"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tr-TR" sz="600" dirty="0">
                  <a:latin typeface="Arial" charset="0"/>
                  <a:ea typeface="Arial" charset="0"/>
                  <a:cs typeface="Arial" charset="0"/>
                </a:rPr>
                <a:t>10     150    500</a:t>
              </a:r>
            </a:p>
          </p:txBody>
        </p:sp>
      </p:grpSp>
      <p:sp>
        <p:nvSpPr>
          <p:cNvPr id="43" name="Dikdörtgen 3"/>
          <p:cNvSpPr/>
          <p:nvPr/>
        </p:nvSpPr>
        <p:spPr>
          <a:xfrm>
            <a:off x="0" y="0"/>
            <a:ext cx="1458554" cy="4201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Figure </a:t>
            </a:r>
            <a:r>
              <a:rPr lang="en-PH" sz="12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</a:t>
            </a:r>
            <a:r>
              <a:rPr lang="tr-TR" sz="12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7</a:t>
            </a:r>
            <a:r>
              <a:rPr lang="tr-TR" sz="12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sz="120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920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69E967FE-A800-3A46-AFF2-66EAE6DF97F5}"/>
              </a:ext>
            </a:extLst>
          </p:cNvPr>
          <p:cNvSpPr/>
          <p:nvPr/>
        </p:nvSpPr>
        <p:spPr>
          <a:xfrm>
            <a:off x="0" y="0"/>
            <a:ext cx="1458554" cy="4201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Figure </a:t>
            </a:r>
            <a:r>
              <a:rPr lang="en-PH" sz="12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</a:t>
            </a:r>
            <a:r>
              <a:rPr lang="tr-TR" sz="1200" b="1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8</a:t>
            </a:r>
            <a:r>
              <a:rPr lang="tr-TR" sz="12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sz="120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C22212F-0C5E-DB47-BB1C-741872CDD183}"/>
              </a:ext>
            </a:extLst>
          </p:cNvPr>
          <p:cNvSpPr txBox="1"/>
          <p:nvPr/>
        </p:nvSpPr>
        <p:spPr>
          <a:xfrm rot="16200000">
            <a:off x="-301846" y="1804202"/>
            <a:ext cx="17878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050" b="1" dirty="0" err="1">
                <a:latin typeface="Arial" panose="020B0604020202020204" pitchFamily="34" charset="0"/>
                <a:cs typeface="Arial" panose="020B0604020202020204" pitchFamily="34" charset="0"/>
              </a:rPr>
              <a:t>Pearson’s</a:t>
            </a:r>
            <a:r>
              <a:rPr lang="tr-TR" sz="10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224DD86C-70E3-904C-8A11-6791C75221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629" y="856075"/>
            <a:ext cx="2988000" cy="266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6386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16367</TotalTime>
  <Words>918</Words>
  <Application>Microsoft Office PowerPoint</Application>
  <PresentationFormat>Custom</PresentationFormat>
  <Paragraphs>567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Anti-apoptotic BAG­1 plays a role in the phosphorylation of BAD to mediate cell survival in breast cancer cells</dc:title>
  <dc:creator>Microsoft Office User</dc:creator>
  <cp:lastModifiedBy>RTORRES</cp:lastModifiedBy>
  <cp:revision>316</cp:revision>
  <dcterms:created xsi:type="dcterms:W3CDTF">2018-08-06T20:23:50Z</dcterms:created>
  <dcterms:modified xsi:type="dcterms:W3CDTF">2019-12-19T05:51:40Z</dcterms:modified>
</cp:coreProperties>
</file>