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CBC"/>
    <a:srgbClr val="EA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1"/>
  </p:normalViewPr>
  <p:slideViewPr>
    <p:cSldViewPr snapToGrid="0" snapToObjects="1">
      <p:cViewPr>
        <p:scale>
          <a:sx n="100" d="100"/>
          <a:sy n="100" d="100"/>
        </p:scale>
        <p:origin x="87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1EE95-64F9-1C4B-931A-A02CD78E8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10237-324D-FA4B-88AD-C433AD5233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44F52-8D93-9449-85AE-701A5D13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C0CB2-2673-A74D-8B96-649A12F5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3CC8F-E643-1C44-A68B-0C62FF7F3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8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DBC1C-703E-964D-A876-F06A27CB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FF7501-200D-2B4C-B648-7C21149F9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E7F94-13F8-1C47-8C69-6E5D9A664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24726-B387-1845-A510-9F8CE7BF4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098DA-AD36-C348-AAB2-9964A86B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0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FDE802-CC95-7242-9CAE-4063106B6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64AA8-1324-7146-A370-7F91F3D63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3838F-2CB7-E648-B599-4883F68A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028B6-B983-AC4F-827D-A8D9990B1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638F8-6E0E-D141-8987-67B7429A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6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DC177-4E19-1745-A0D8-3BC9520F1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57434-BDA0-8C4C-A5F0-F0F6AB16C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BC7E6-3AE3-9E42-A0E4-B55C587B1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1D892-29C2-8C46-B2CF-BCACABAD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A389D-1C33-B44E-947B-B604A59F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40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0320B-656E-FC49-A2E2-B42F2658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65CB5-ED09-7343-8BB4-28E14C35B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83BF5-E134-4941-9135-F853696B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5B577-CF21-9847-ACF6-BEBEDBD9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12819-1A61-3842-8BBA-B2249695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3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F822-53AD-B747-99CC-12C8CA4E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932DA-92CD-4E49-BECF-F6F343D3A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98C9C-6EA2-C445-B9A9-80C6A7C67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26E24-2A2A-954E-844E-4CB845E7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371BD-86A7-094D-89FC-34B3E6FD0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A31B5-F68F-5C46-8FCA-DA07085E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2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FB873-B0F6-6F4B-BFE3-1130B755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0875B-17AF-594A-B9E4-C2DA0BD3E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2DDA0-C966-5649-9F5B-F819DBAC1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4585D-5688-C645-86B8-6FF5BA0CA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93222-F753-0646-81D1-ECAB0362C6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02162F-84E6-9843-8A06-3A4E4F697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110F7A-9E0D-1B45-963D-2C0330508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34D1F-3A60-214B-B613-A21C7CD4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5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0A84-C496-D748-B343-96EEDCE77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D4D236-4FE0-F84E-AD5A-96CE8B42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5382-5014-744D-A63B-314C7CF0D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EAF204-425A-8F45-84D1-4A02D951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0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A5057A-CE93-2B48-9CF9-A47587CEB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9DD33-F7A2-A146-99C3-26E70E59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FA204-EA73-5D47-9C0B-69616761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5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BD77-7C83-A743-85AE-D9771CE6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F985E-46B7-6041-A838-6EB23FEE1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5A976-9920-5D4C-9E5B-6B1E6ABB2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957F2-ACC2-0D48-BD58-00C14DBB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310BF-E121-BD45-AEDA-47CE1CD9B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7CA101-08C2-494A-B407-7BE88971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5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8753-B77B-924C-8DB8-BF135D848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C23BDA-1046-6F49-A1F2-3D71BF6A0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966C9-AA55-6942-949B-E8EB8BD3A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70184-EA44-F041-B749-0CBC7C16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4CF44-A7ED-224E-9BEF-86546603C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F44C1-B213-6D46-AF70-5292DF80A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4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A9DE6D-07E1-9F4B-B927-2DB3193CB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9D6D4-EC19-EC45-94BF-3B381D827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75862-31EF-2241-901A-0D83EB4D2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3830-9BA5-E743-B6F4-64DA56D70233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C8AA8-AEBA-024D-A5D1-2F8A0286F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CC5A5-B89D-6542-8FBB-938501697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1DB60-DCB0-834A-B59B-A7FC0E5B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19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5" name="Group 1154"/>
          <p:cNvGrpSpPr/>
          <p:nvPr/>
        </p:nvGrpSpPr>
        <p:grpSpPr>
          <a:xfrm>
            <a:off x="1396509" y="657850"/>
            <a:ext cx="9473184" cy="5596720"/>
            <a:chOff x="1335024" y="663846"/>
            <a:chExt cx="9473184" cy="559672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03016D6-5BEA-884E-9420-13C28DCA0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51" t="20755" r="2951" b="4300"/>
            <a:stretch/>
          </p:blipFill>
          <p:spPr>
            <a:xfrm>
              <a:off x="1513740" y="1479310"/>
              <a:ext cx="9126418" cy="4781256"/>
            </a:xfrm>
            <a:prstGeom prst="rect">
              <a:avLst/>
            </a:prstGeom>
          </p:spPr>
        </p:pic>
        <p:sp>
          <p:nvSpPr>
            <p:cNvPr id="1173" name="Rectangle 1172"/>
            <p:cNvSpPr/>
            <p:nvPr/>
          </p:nvSpPr>
          <p:spPr>
            <a:xfrm>
              <a:off x="1513740" y="1125415"/>
              <a:ext cx="9088316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AF2F3"/>
                </a:solidFill>
              </a:endParaRPr>
            </a:p>
          </p:txBody>
        </p:sp>
        <p:sp>
          <p:nvSpPr>
            <p:cNvPr id="1174" name="Rectangle 1173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Rectangle 1174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TextBox 1175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1532791" y="1556205"/>
              <a:ext cx="9313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ID</a:t>
              </a:r>
            </a:p>
          </p:txBody>
        </p:sp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7804637" y="1556204"/>
              <a:ext cx="14976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Incidence Rate (95% CI)</a:t>
              </a:r>
            </a:p>
          </p:txBody>
        </p:sp>
        <p:sp>
          <p:nvSpPr>
            <p:cNvPr id="1178" name="TextBox 1177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9568472" y="1556238"/>
              <a:ext cx="7900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Weight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1335024" y="857250"/>
              <a:ext cx="9473184" cy="54033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32791" y="2023769"/>
              <a:ext cx="3240377" cy="3757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1900"/>
                </a:spcAft>
              </a:pPr>
              <a:r>
                <a:rPr lang="en-US" sz="1100" dirty="0" smtClean="0"/>
                <a:t>Boyce (2016)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Cress (2006)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Crosbie (2018)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Garcia (2018)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Giddings (2012)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Siegel (2017)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Troeung (2017)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Overall (I-squared=38.3%, p=0.137)</a:t>
              </a:r>
            </a:p>
            <a:p>
              <a:pPr>
                <a:spcBef>
                  <a:spcPts val="1500"/>
                </a:spcBef>
                <a:spcAft>
                  <a:spcPts val="1900"/>
                </a:spcAft>
              </a:pPr>
              <a:r>
                <a:rPr lang="en-US" sz="900" dirty="0" smtClean="0"/>
                <a:t>NOTE: Weights are from random effects analysis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04636" y="2029682"/>
              <a:ext cx="2553923" cy="3203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1900"/>
                </a:spcAft>
              </a:pPr>
              <a:r>
                <a:rPr lang="en-US" sz="1100" dirty="0" smtClean="0"/>
                <a:t>11.80 (6.90, 18.40) 	10.85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5.50 (2.80, 10.20) 	18.70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9.60 (5.50, 15.80) 	12.64</a:t>
              </a:r>
            </a:p>
            <a:p>
              <a:pPr>
                <a:spcAft>
                  <a:spcPts val="1900"/>
                </a:spcAft>
              </a:pPr>
              <a:r>
                <a:rPr lang="en-US" sz="1100" dirty="0" smtClean="0"/>
                <a:t>12.20 (7.70, 19.70) 	10.20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10.10 (6.20, 17.10) 	11.70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7.20 (4.10, 13.10) 	15.02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4.80 (2.20, 10.27) 	20.88</a:t>
              </a:r>
            </a:p>
            <a:p>
              <a:pPr>
                <a:spcBef>
                  <a:spcPts val="100"/>
                </a:spcBef>
                <a:spcAft>
                  <a:spcPts val="1900"/>
                </a:spcAft>
              </a:pPr>
              <a:r>
                <a:rPr lang="en-US" sz="1100" dirty="0" smtClean="0"/>
                <a:t>8.03 (5.79, 10.27) 	100.00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532791" y="1562699"/>
              <a:ext cx="8905201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Study ID						                        Incidence Rate (95% CI)               % Weight</a:t>
              </a:r>
              <a:endParaRPr lang="en-US" sz="11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396509" y="5902681"/>
              <a:ext cx="9341829" cy="3372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396509" y="1479310"/>
              <a:ext cx="136281" cy="46837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968868" y="5945555"/>
              <a:ext cx="4523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-19.7</a:t>
              </a:r>
              <a:endParaRPr lang="en-US" sz="1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88294" y="5955171"/>
              <a:ext cx="4138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19.7</a:t>
              </a:r>
              <a:endParaRPr lang="en-US" sz="1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379570" y="594457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0</a:t>
              </a:r>
              <a:endParaRPr lang="en-US" sz="1000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3209120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499054" y="1856096"/>
              <a:ext cx="0" cy="413037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778171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5723953" y="980385"/>
              <a:ext cx="823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Overall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45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335024" y="663846"/>
            <a:ext cx="9473184" cy="5606407"/>
            <a:chOff x="1335024" y="663846"/>
            <a:chExt cx="9473184" cy="5606407"/>
          </a:xfrm>
        </p:grpSpPr>
        <p:sp>
          <p:nvSpPr>
            <p:cNvPr id="4" name="Rectangle 3"/>
            <p:cNvSpPr/>
            <p:nvPr/>
          </p:nvSpPr>
          <p:spPr>
            <a:xfrm>
              <a:off x="1532791" y="1125415"/>
              <a:ext cx="9088316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7787053" y="1670500"/>
              <a:ext cx="14976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Incidence Rate (95% CI)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9550888" y="1670534"/>
              <a:ext cx="7900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Weight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5725420" y="964677"/>
              <a:ext cx="823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Women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2C6A7E8-5B9C-0841-A166-9041D68FD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78" t="29538" r="2773" b="5270"/>
            <a:stretch/>
          </p:blipFill>
          <p:spPr>
            <a:xfrm>
              <a:off x="1513740" y="1816029"/>
              <a:ext cx="9205548" cy="445422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35024" y="885824"/>
              <a:ext cx="9473184" cy="53747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13740" y="1980006"/>
              <a:ext cx="3240377" cy="38933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1100" dirty="0"/>
                <a:t>Cress (2006)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/>
                <a:t>Crosbie (2018)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/>
                <a:t>Giddings (2012)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Polednak (1994)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/>
                <a:t>Troeung (2017)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Wu (2012)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Overall (I-squared=76.3.3%, p=0.001)</a:t>
              </a:r>
            </a:p>
            <a:p>
              <a:pPr>
                <a:lnSpc>
                  <a:spcPct val="250000"/>
                </a:lnSpc>
                <a:spcBef>
                  <a:spcPts val="500"/>
                </a:spcBef>
                <a:spcAft>
                  <a:spcPts val="1900"/>
                </a:spcAft>
              </a:pPr>
              <a:r>
                <a:rPr lang="en-US" sz="900" dirty="0" smtClean="0"/>
                <a:t>NOTE: Weights are from random effects analysis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03288" y="2017807"/>
              <a:ext cx="2553923" cy="31624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1100" dirty="0" smtClean="0"/>
                <a:t>5.10 (2.80, 10.20) 	15.33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8.90 (2.70, 9.10) 	24.80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9.30 (5.50, 15.80) 	11.28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4.20 (2.20, 8.80) 	16.63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4.70 (2.20, 8.80) 	16.63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5.50 (2.80, 10.20) 	15.33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6.36 (4.02, 8.70) 	100.00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85165" y="1556238"/>
              <a:ext cx="8905201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Study ID						                           Incidence Rate (95% CI)              % Weight</a:t>
              </a:r>
              <a:endParaRPr lang="en-US" sz="11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06034" y="5913313"/>
              <a:ext cx="9341829" cy="3372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396509" y="1479310"/>
              <a:ext cx="136281" cy="46837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68868" y="5945555"/>
              <a:ext cx="4523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-15.8</a:t>
              </a:r>
              <a:endParaRPr lang="en-US" sz="1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588294" y="5955171"/>
              <a:ext cx="4138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15.8</a:t>
              </a:r>
              <a:endParaRPr 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27195" y="594457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0</a:t>
              </a:r>
              <a:endParaRPr lang="en-US" sz="1000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209120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556204" y="1817848"/>
              <a:ext cx="0" cy="416862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778171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513740" y="5887329"/>
              <a:ext cx="908831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513740" y="1816327"/>
              <a:ext cx="9088316" cy="0"/>
            </a:xfrm>
            <a:prstGeom prst="line">
              <a:avLst/>
            </a:prstGeom>
            <a:ln>
              <a:solidFill>
                <a:srgbClr val="BCBCBC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2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335024" y="663846"/>
            <a:ext cx="9534669" cy="5741109"/>
            <a:chOff x="1335024" y="663846"/>
            <a:chExt cx="9534669" cy="5741109"/>
          </a:xfrm>
        </p:grpSpPr>
        <p:sp>
          <p:nvSpPr>
            <p:cNvPr id="4" name="Rectangle 3"/>
            <p:cNvSpPr/>
            <p:nvPr/>
          </p:nvSpPr>
          <p:spPr>
            <a:xfrm>
              <a:off x="1453661" y="1125415"/>
              <a:ext cx="9088316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1532791" y="1732051"/>
              <a:ext cx="9313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ID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7804637" y="1732050"/>
              <a:ext cx="14976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Incidence Rate (95% CI)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9568472" y="1732084"/>
              <a:ext cx="7900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Weight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9A083F3-6321-A546-9B23-DE47147C3D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712" t="28528" r="2712" b="4766"/>
            <a:stretch/>
          </p:blipFill>
          <p:spPr>
            <a:xfrm>
              <a:off x="1485165" y="1827662"/>
              <a:ext cx="9284678" cy="4506936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532791" y="1125415"/>
              <a:ext cx="9088316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7787053" y="1670500"/>
              <a:ext cx="14976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Incidence Rate (95% CI)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9550888" y="1670534"/>
              <a:ext cx="7900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Weight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302261" y="694592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32791" y="663846"/>
              <a:ext cx="1436077" cy="430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38584" y="2039281"/>
              <a:ext cx="3240377" cy="38933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1100" dirty="0"/>
                <a:t>Cress (2006)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/>
                <a:t>Crosbie (2018)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/>
                <a:t>Giddings (2012)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Polednak (1994)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/>
                <a:t>Troeung (2017)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Wu (2012)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Overall (I-squared=88.3%, p=0.000)</a:t>
              </a:r>
            </a:p>
            <a:p>
              <a:pPr>
                <a:lnSpc>
                  <a:spcPct val="250000"/>
                </a:lnSpc>
                <a:spcBef>
                  <a:spcPts val="500"/>
                </a:spcBef>
                <a:spcAft>
                  <a:spcPts val="1900"/>
                </a:spcAft>
              </a:pPr>
              <a:r>
                <a:rPr lang="en-US" sz="900" dirty="0" smtClean="0"/>
                <a:t>NOTE: Weights are from random effects analysis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06034" y="5913313"/>
              <a:ext cx="9463659" cy="4916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87553" y="2048662"/>
              <a:ext cx="2553923" cy="31624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1100" dirty="0" smtClean="0"/>
                <a:t>5.90 (2.80, 10.20) 	16.51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10.30 (10.10, 10.50) 	20.95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11.10 (6.90, 20.00) 	11.36</a:t>
              </a:r>
            </a:p>
            <a:p>
              <a:pPr>
                <a:spcAft>
                  <a:spcPts val="2400"/>
                </a:spcAft>
              </a:pPr>
              <a:r>
                <a:rPr lang="en-US" sz="1100" dirty="0" smtClean="0"/>
                <a:t>3.40 (1.60, 7.20) 	18.16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4.80 (2.20, 8.80) 	17.26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6.20 (3.50, 11.70) 	15.75</a:t>
              </a:r>
            </a:p>
            <a:p>
              <a:pPr>
                <a:spcBef>
                  <a:spcPts val="100"/>
                </a:spcBef>
                <a:spcAft>
                  <a:spcPts val="2400"/>
                </a:spcAft>
              </a:pPr>
              <a:r>
                <a:rPr lang="en-US" sz="1100" dirty="0" smtClean="0"/>
                <a:t>6.82 (3.55, 10.08) 	100.00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85165" y="1613388"/>
              <a:ext cx="8905201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Study ID						                           Incidence Rate (95% CI)              % Weight</a:t>
              </a:r>
              <a:endParaRPr lang="en-US" sz="11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396509" y="1479310"/>
              <a:ext cx="136281" cy="46837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16493" y="5945555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-20</a:t>
              </a:r>
              <a:endParaRPr lang="en-US" sz="1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635919" y="5955171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</a:t>
              </a:r>
              <a:endParaRPr 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27195" y="594457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0</a:t>
              </a:r>
              <a:endParaRPr lang="en-US" sz="1000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209120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546679" y="1916721"/>
              <a:ext cx="0" cy="406975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778171" y="5887329"/>
              <a:ext cx="0" cy="978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513740" y="5887329"/>
              <a:ext cx="908831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513740" y="1883002"/>
              <a:ext cx="9088316" cy="0"/>
            </a:xfrm>
            <a:prstGeom prst="line">
              <a:avLst/>
            </a:prstGeom>
            <a:ln>
              <a:solidFill>
                <a:srgbClr val="BCBCBC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335024" y="1094669"/>
              <a:ext cx="9473184" cy="516589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B59A3A-6CFD-4942-8626-8C6944F95EF4}"/>
                </a:ext>
              </a:extLst>
            </p:cNvPr>
            <p:cNvSpPr txBox="1"/>
            <p:nvPr/>
          </p:nvSpPr>
          <p:spPr>
            <a:xfrm>
              <a:off x="5778823" y="1171533"/>
              <a:ext cx="5581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248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197</Words>
  <Application>Microsoft Office PowerPoint</Application>
  <PresentationFormat>Widescreen</PresentationFormat>
  <Paragraphs>72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Khalid Saad</dc:creator>
  <cp:lastModifiedBy>Dau, Hallie</cp:lastModifiedBy>
  <cp:revision>17</cp:revision>
  <dcterms:created xsi:type="dcterms:W3CDTF">2019-04-08T20:30:51Z</dcterms:created>
  <dcterms:modified xsi:type="dcterms:W3CDTF">2019-06-25T21:14:54Z</dcterms:modified>
</cp:coreProperties>
</file>