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8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40">
          <p15:clr>
            <a:srgbClr val="A4A3A4"/>
          </p15:clr>
        </p15:guide>
        <p15:guide id="2" pos="1936">
          <p15:clr>
            <a:srgbClr val="A4A3A4"/>
          </p15:clr>
        </p15:guide>
        <p15:guide id="3" pos="3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tier, Stephanie" initials="FS" lastIdx="4" clrIdx="0">
    <p:extLst/>
  </p:cmAuthor>
  <p:cmAuthor id="2" name="Andrew Stiff" initials="" lastIdx="0" clrIdx="1"/>
  <p:cmAuthor id="3" name="Sobrina Wesolowski" initials="SW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3" autoAdjust="0"/>
    <p:restoredTop sz="93918" autoAdjust="0"/>
  </p:normalViewPr>
  <p:slideViewPr>
    <p:cSldViewPr snapToGrid="0">
      <p:cViewPr varScale="1">
        <p:scale>
          <a:sx n="48" d="100"/>
          <a:sy n="48" d="100"/>
        </p:scale>
        <p:origin x="-3108" y="-120"/>
      </p:cViewPr>
      <p:guideLst>
        <p:guide orient="horz" pos="3840"/>
        <p:guide pos="1936"/>
        <p:guide pos="3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B1863-6C78-4199-A00B-2F07DD958D56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6DA3-EA64-413C-AC60-7E90D2A0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2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0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73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2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8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0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6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4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4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5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5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4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3692" y="213229"/>
            <a:ext cx="585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Additional file 1. Neo-adjuvant chemotherapy regimens 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469178"/>
              </p:ext>
            </p:extLst>
          </p:nvPr>
        </p:nvGraphicFramePr>
        <p:xfrm>
          <a:off x="326102" y="529912"/>
          <a:ext cx="6297981" cy="7076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32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34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3256">
                  <a:extLst>
                    <a:ext uri="{9D8B030D-6E8A-4147-A177-3AD203B41FA5}">
                      <a16:colId xmlns:a16="http://schemas.microsoft.com/office/drawing/2014/main" xmlns="" val="1440511572"/>
                    </a:ext>
                  </a:extLst>
                </a:gridCol>
                <a:gridCol w="808074">
                  <a:extLst>
                    <a:ext uri="{9D8B030D-6E8A-4147-A177-3AD203B41FA5}">
                      <a16:colId xmlns:a16="http://schemas.microsoft.com/office/drawing/2014/main" xmlns="" val="1377574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/>
                          <a:cs typeface="Arial"/>
                        </a:rPr>
                        <a:t>Chemotherapy Regimen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/>
                          <a:cs typeface="Arial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pCR (% of cohort)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RCB median (range)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/>
                          <a:cs typeface="Arial"/>
                        </a:rPr>
                        <a:t>All</a:t>
                      </a:r>
                      <a:r>
                        <a:rPr lang="en-US" sz="1400" b="1" baseline="0" dirty="0">
                          <a:latin typeface="Arial"/>
                          <a:cs typeface="Arial"/>
                        </a:rPr>
                        <a:t> Patients</a:t>
                      </a:r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"/>
                          <a:cs typeface="Arial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12 (41.7%)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(0-3)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4 cycles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 of dose dense doxorubicin (60 mg/m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) and cyclophosphamide (600 mg/m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#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 followed by 12 weekly courses of paclitaxel (80 mg/m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##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 (37.5%)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(0-3)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/>
                          <a:cs typeface="Arial"/>
                        </a:rPr>
                        <a:t>4 cycles of dose dense doxorubicin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 (60 mg/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) and cyclophosphamide (600 mg/m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#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 followed by 12 weekly courses of paclitaxel (80 mg/m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##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latin typeface="Arial"/>
                          <a:cs typeface="Arial"/>
                        </a:rPr>
                        <a:t>and trastuzumab*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(50%)</a:t>
                      </a:r>
                    </a:p>
                    <a:p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(0-2)</a:t>
                      </a:r>
                    </a:p>
                    <a:p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/>
                          <a:cs typeface="Arial"/>
                        </a:rPr>
                        <a:t>4 cycles of dose dense doxorubicin (60 mg/m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) and cyclophosphamide (600 mg/m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 #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 followed by 4 cycles paclitaxel (175 mg/m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##</a:t>
                      </a:r>
                      <a:r>
                        <a:rPr lang="en-US" sz="1400" baseline="0" dirty="0">
                          <a:latin typeface="Arial"/>
                          <a:cs typeface="Arial"/>
                        </a:rPr>
                        <a:t> 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(50%)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(0-2)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4 cycles of dose dense doxorubicin (60 mg/m</a:t>
                      </a:r>
                      <a:r>
                        <a:rPr lang="en-US" sz="1400" b="0" i="0" u="none" strike="noStrike" kern="1200" baseline="300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) and cyclophosphamide (600 mg/m</a:t>
                      </a:r>
                      <a:r>
                        <a:rPr lang="en-US" sz="1400" b="0" i="0" u="none" strike="noStrike" kern="1200" baseline="300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#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followed by weekly paclitaxel (80 mg/m</a:t>
                      </a:r>
                      <a:r>
                        <a:rPr lang="en-US" sz="1400" b="0" i="0" u="none" strike="noStrike" kern="1200" baseline="300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##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x12, weekly trastuzumab* x 12, and 4 cycles of pertuzumab**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 (0%)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4 cycles of dose dense doxorubicin (60 mg/m</a:t>
                      </a:r>
                      <a:r>
                        <a:rPr lang="en-US" sz="1400" b="0" i="0" u="none" strike="noStrike" kern="1200" baseline="300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) and cyclophosphamide (600 mg/m</a:t>
                      </a:r>
                      <a:r>
                        <a:rPr lang="en-US" sz="1400" b="0" i="0" u="none" strike="noStrike" kern="1200" baseline="300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#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followed by 12 weekly courses of paclitaxel (80 mg/m</a:t>
                      </a:r>
                      <a:r>
                        <a:rPr lang="en-US" sz="1400" b="0" i="0" u="none" strike="noStrike" kern="1200" baseline="300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##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, trastuzumab* and lapatinib (750 mg daily)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(100%)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Lapatinib (750 mg daily), 12 weekly courses of paclitaxel (80 mg/m</a:t>
                      </a:r>
                      <a:r>
                        <a:rPr lang="en-US" sz="1400" b="0" i="0" u="none" strike="noStrike" kern="1200" baseline="300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##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, and trastuzumab*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0 (0%)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Bevacizumab (10 mg/kg IV every 2 weeks), carboplatin (AUC every 3 weeks), paclitaxel (80 mg/m</a:t>
                      </a:r>
                      <a:r>
                        <a:rPr lang="en-US" sz="1400" b="0" i="0" u="none" strike="noStrike" kern="1200" baseline="300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weekly)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##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 x 12 weeks followed by 4 cycles of dose dense doxorubicin (60 mg/m</a:t>
                      </a:r>
                      <a:r>
                        <a:rPr lang="en-US" sz="1400" b="0" i="0" u="none" strike="noStrike" kern="1200" baseline="300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) and cyclophosphamide (600 mg/m</a:t>
                      </a:r>
                      <a:r>
                        <a:rPr lang="en-US" sz="1400" b="0" i="0" u="none" strike="noStrike" kern="1200" baseline="300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)</a:t>
                      </a:r>
                      <a:r>
                        <a:rPr lang="en-US" sz="1400" baseline="30000" dirty="0">
                          <a:latin typeface="Arial"/>
                          <a:cs typeface="Arial"/>
                        </a:rPr>
                        <a:t>#</a:t>
                      </a:r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(100%)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3510" y="7858761"/>
            <a:ext cx="6223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* 4mg/kg loading dose, 2 mg/kg weekly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** 840 mg loading dose, 420 mg every 3 weeks</a:t>
            </a:r>
          </a:p>
          <a:p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All doxorubicin/cyclophosphamide treatment regimens included administration of oral </a:t>
            </a: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dexamethasone </a:t>
            </a:r>
            <a:r>
              <a:rPr lang="en-US" sz="1100" smtClean="0">
                <a:latin typeface="Arial" panose="020B0604020202020204" pitchFamily="34" charset="0"/>
                <a:cs typeface="Arial" panose="020B0604020202020204" pitchFamily="34" charset="0"/>
              </a:rPr>
              <a:t>12 mg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as a pre-medication 30 minutes prior to chemotherapy, followed by daily oral </a:t>
            </a:r>
            <a:r>
              <a:rPr lang="en-US" sz="1100">
                <a:latin typeface="Arial" panose="020B0604020202020204" pitchFamily="34" charset="0"/>
                <a:cs typeface="Arial" panose="020B0604020202020204" pitchFamily="34" charset="0"/>
              </a:rPr>
              <a:t>dexamethasone </a:t>
            </a:r>
            <a:r>
              <a:rPr lang="en-US" sz="1100" smtClean="0">
                <a:latin typeface="Arial" panose="020B0604020202020204" pitchFamily="34" charset="0"/>
                <a:cs typeface="Arial" panose="020B0604020202020204" pitchFamily="34" charset="0"/>
              </a:rPr>
              <a:t>8 mg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for three days after receiving chemotherapy</a:t>
            </a:r>
          </a:p>
          <a:p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##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All paclitaxel containing regimens included administration of intravenous dexamethasone (10mg for bevacizumab/carboplatin/paclitaxel, 20mg for all others) as a pre-medication 30 minutes prior to chemotherapy</a:t>
            </a:r>
            <a:endParaRPr lang="en-US" sz="11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039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13928</TotalTime>
  <Words>381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Ohio State University Wexner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Stiff, Andrew</dc:creator>
  <cp:lastModifiedBy>MPABLEO</cp:lastModifiedBy>
  <cp:revision>188</cp:revision>
  <dcterms:created xsi:type="dcterms:W3CDTF">2018-09-28T15:43:32Z</dcterms:created>
  <dcterms:modified xsi:type="dcterms:W3CDTF">2020-05-13T11:08:39Z</dcterms:modified>
</cp:coreProperties>
</file>