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72" r:id="rId2"/>
  </p:sldIdLst>
  <p:sldSz cx="6858000" cy="12192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840">
          <p15:clr>
            <a:srgbClr val="A4A3A4"/>
          </p15:clr>
        </p15:guide>
        <p15:guide id="2" pos="1936">
          <p15:clr>
            <a:srgbClr val="A4A3A4"/>
          </p15:clr>
        </p15:guide>
        <p15:guide id="3" pos="34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ortier, Stephanie" initials="FS" lastIdx="4" clrIdx="0">
    <p:extLst/>
  </p:cmAuthor>
  <p:cmAuthor id="2" name="Andrew Stiff" initials="" lastIdx="0" clrIdx="1"/>
  <p:cmAuthor id="3" name="Sobrina Wesolowski" initials="SW" lastIdx="1" clrIdx="2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03" autoAdjust="0"/>
    <p:restoredTop sz="93918" autoAdjust="0"/>
  </p:normalViewPr>
  <p:slideViewPr>
    <p:cSldViewPr snapToGrid="0">
      <p:cViewPr varScale="1">
        <p:scale>
          <a:sx n="48" d="100"/>
          <a:sy n="48" d="100"/>
        </p:scale>
        <p:origin x="-3108" y="-120"/>
      </p:cViewPr>
      <p:guideLst>
        <p:guide orient="horz" pos="3840"/>
        <p:guide pos="1936"/>
        <p:guide pos="3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BB1863-6C78-4199-A00B-2F07DD958D56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426DA3-EA64-413C-AC60-7E90D2A03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821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07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273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722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786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509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666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45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743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645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550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053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443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3813860"/>
              </p:ext>
            </p:extLst>
          </p:nvPr>
        </p:nvGraphicFramePr>
        <p:xfrm>
          <a:off x="244549" y="1132666"/>
          <a:ext cx="6507126" cy="729041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9240">
                  <a:extLst>
                    <a:ext uri="{9D8B030D-6E8A-4147-A177-3AD203B41FA5}">
                      <a16:colId xmlns:a16="http://schemas.microsoft.com/office/drawing/2014/main" xmlns="" val="538729835"/>
                    </a:ext>
                  </a:extLst>
                </a:gridCol>
                <a:gridCol w="17074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9915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77311">
                  <a:extLst>
                    <a:ext uri="{9D8B030D-6E8A-4147-A177-3AD203B41FA5}">
                      <a16:colId xmlns:a16="http://schemas.microsoft.com/office/drawing/2014/main" xmlns="" val="2680922805"/>
                    </a:ext>
                  </a:extLst>
                </a:gridCol>
                <a:gridCol w="71316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70785">
                  <a:extLst>
                    <a:ext uri="{9D8B030D-6E8A-4147-A177-3AD203B41FA5}">
                      <a16:colId xmlns:a16="http://schemas.microsoft.com/office/drawing/2014/main" xmlns="" val="1295131219"/>
                    </a:ext>
                  </a:extLst>
                </a:gridCol>
                <a:gridCol w="839973">
                  <a:extLst>
                    <a:ext uri="{9D8B030D-6E8A-4147-A177-3AD203B41FA5}">
                      <a16:colId xmlns:a16="http://schemas.microsoft.com/office/drawing/2014/main" xmlns="" val="1108653980"/>
                    </a:ext>
                  </a:extLst>
                </a:gridCol>
              </a:tblGrid>
              <a:tr h="345260">
                <a:tc rowSpan="2" gridSpan="2"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 positive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 negative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p-value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7714">
                <a:tc gridSpan="2" v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</a:t>
                      </a:r>
                      <a:endParaRPr lang="en-US" sz="1400" b="1" baseline="30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SD</a:t>
                      </a:r>
                      <a:endParaRPr lang="en-US" sz="1400" b="1" baseline="30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</a:t>
                      </a:r>
                      <a:endParaRPr lang="en-US" sz="1400" b="1" baseline="30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SD</a:t>
                      </a:r>
                      <a:endParaRPr lang="en-US" sz="1400" b="1" baseline="30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baseline="30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242567296"/>
                  </a:ext>
                </a:extLst>
              </a:tr>
              <a:tr h="332118">
                <a:tc rowSpan="5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Pre-NAC</a:t>
                      </a:r>
                      <a:endParaRPr lang="en-US" sz="1400" b="0" baseline="30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CD4+ T cells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CTLA4+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30.29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28.59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5.66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0.4498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2118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Lag3+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33.25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3.64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32.33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2.49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0.4876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953843220"/>
                  </a:ext>
                </a:extLst>
              </a:tr>
              <a:tr h="3321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OX40+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17.02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8.94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15.56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3.83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0.5962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1932488495"/>
                  </a:ext>
                </a:extLst>
              </a:tr>
              <a:tr h="332118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PD1+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20.82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5.82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22.42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6.70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0.5770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1344560836"/>
                  </a:ext>
                </a:extLst>
              </a:tr>
              <a:tr h="332118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Tim3+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15.08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7.37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18.13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7.49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0.3736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682801712"/>
                  </a:ext>
                </a:extLst>
              </a:tr>
              <a:tr h="331234">
                <a:tc rowSpan="5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Post-NAC</a:t>
                      </a:r>
                      <a:endParaRPr lang="en-US" sz="1400" b="0" baseline="30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CD4+ T cells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CTLA4+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24.39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5.20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22.84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2.54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0.3696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1156766006"/>
                  </a:ext>
                </a:extLst>
              </a:tr>
              <a:tr h="32476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Lag3+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24.78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4.25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26.21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2.91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0.3584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4020587007"/>
                  </a:ext>
                </a:extLst>
              </a:tr>
              <a:tr h="33123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OX40+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8.08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7.73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2.57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0.7426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2257079666"/>
                  </a:ext>
                </a:extLst>
              </a:tr>
              <a:tr h="33123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PD1+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12.23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5.64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12.25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6.08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0.9934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2135161066"/>
                  </a:ext>
                </a:extLst>
              </a:tr>
              <a:tr h="33123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Tim3+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12.10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6.91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14.29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7.46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0.5095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318631953"/>
                  </a:ext>
                </a:extLst>
              </a:tr>
              <a:tr h="263649">
                <a:tc rowSpan="5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Pre-NAC</a:t>
                      </a:r>
                      <a:endParaRPr lang="en-US" sz="1400" b="0" baseline="30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CD8+ T cells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CTLA4+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35.30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2.57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32.82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3.01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0.0688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2535162925"/>
                  </a:ext>
                </a:extLst>
              </a:tr>
              <a:tr h="33476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Lag3+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35.53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1.38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35.63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0.9318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2581980012"/>
                  </a:ext>
                </a:extLst>
              </a:tr>
              <a:tr h="33477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OX40+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15.98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2.73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15.61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0.7878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1557972939"/>
                  </a:ext>
                </a:extLst>
              </a:tr>
              <a:tr h="33476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PD1+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27.18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8.92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32.43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10.77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0.2572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1919492204"/>
                  </a:ext>
                </a:extLst>
              </a:tr>
              <a:tr h="33476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Tim3+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9.19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17.53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6.74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0.0035</a:t>
                      </a:r>
                    </a:p>
                  </a:txBody>
                  <a:tcPr anchor="b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3951859"/>
                  </a:ext>
                </a:extLst>
              </a:tr>
              <a:tr h="332118">
                <a:tc rowSpan="5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Post-NAC</a:t>
                      </a:r>
                      <a:endParaRPr lang="en-US" sz="1400" b="0" baseline="30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CD8+ T cells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CTLA4+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36.42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3.27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36.84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2.81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0.7618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3983687065"/>
                  </a:ext>
                </a:extLst>
              </a:tr>
              <a:tr h="332118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Lag3+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37.70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4.18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39.11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0.3170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2352678447"/>
                  </a:ext>
                </a:extLst>
              </a:tr>
              <a:tr h="28249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OX40+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21.80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21.61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3.97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0.9021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2011297306"/>
                  </a:ext>
                </a:extLst>
              </a:tr>
              <a:tr h="332118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PD1+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34.94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12.21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36.48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11.28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0.7677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238548013"/>
                  </a:ext>
                </a:extLst>
              </a:tr>
              <a:tr h="332118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Tim3+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16.26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0.96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17.11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2.84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0.4304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225805902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996" y="512172"/>
            <a:ext cx="56466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Additional file 4. ICP expression differences between HR positive and HR negative breast cancer patients</a:t>
            </a:r>
          </a:p>
          <a:p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6734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13928</TotalTime>
  <Words>185</Words>
  <Application>Microsoft Office PowerPoint</Application>
  <PresentationFormat>Custom</PresentationFormat>
  <Paragraphs>136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The Ohio State University Wexner Medical Center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Stiff, Andrew</dc:creator>
  <cp:lastModifiedBy>MPABLEO</cp:lastModifiedBy>
  <cp:revision>188</cp:revision>
  <dcterms:created xsi:type="dcterms:W3CDTF">2018-09-28T15:43:32Z</dcterms:created>
  <dcterms:modified xsi:type="dcterms:W3CDTF">2020-05-13T11:10:42Z</dcterms:modified>
</cp:coreProperties>
</file>