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312" r:id="rId4"/>
    <p:sldId id="304" r:id="rId5"/>
    <p:sldId id="280" r:id="rId6"/>
    <p:sldId id="281" r:id="rId7"/>
    <p:sldId id="282" r:id="rId8"/>
    <p:sldId id="272" r:id="rId9"/>
    <p:sldId id="268" r:id="rId10"/>
    <p:sldId id="277" r:id="rId11"/>
    <p:sldId id="260" r:id="rId12"/>
    <p:sldId id="261" r:id="rId13"/>
    <p:sldId id="262" r:id="rId14"/>
    <p:sldId id="283" r:id="rId15"/>
    <p:sldId id="275" r:id="rId16"/>
    <p:sldId id="276" r:id="rId17"/>
    <p:sldId id="284" r:id="rId18"/>
    <p:sldId id="257" r:id="rId19"/>
    <p:sldId id="267" r:id="rId20"/>
  </p:sldIdLst>
  <p:sldSz cx="6858000" cy="9144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4660"/>
  </p:normalViewPr>
  <p:slideViewPr>
    <p:cSldViewPr snapToGrid="0">
      <p:cViewPr varScale="1">
        <p:scale>
          <a:sx n="86" d="100"/>
          <a:sy n="86" d="100"/>
        </p:scale>
        <p:origin x="204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582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589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762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785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14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066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94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28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6456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68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764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B2CBB-CC95-450E-8FAF-3A48D0C8899E}" type="datetimeFigureOut">
              <a:rPr kumimoji="1" lang="ja-JP" altLang="en-US" smtClean="0"/>
              <a:t>2020/5/1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D0230-6A94-4731-9F30-EA93A11883D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81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-kosaka@md.okayama-u.ac.jp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"/><Relationship Id="rId2" Type="http://schemas.openxmlformats.org/officeDocument/2006/relationships/image" Target="../media/image32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TIF"/><Relationship Id="rId2" Type="http://schemas.openxmlformats.org/officeDocument/2006/relationships/image" Target="../media/image35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"/><Relationship Id="rId2" Type="http://schemas.openxmlformats.org/officeDocument/2006/relationships/image" Target="../media/image37.T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T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4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5.jpg"/><Relationship Id="rId4" Type="http://schemas.openxmlformats.org/officeDocument/2006/relationships/image" Target="../media/image4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jpg"/><Relationship Id="rId7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microsoft.com/office/2007/relationships/hdphoto" Target="../media/hdphoto1.wdp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.xlsx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microsoft.com/office/2007/relationships/hdphoto" Target="../media/hdphoto5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73FAA46-60E3-462A-9381-6A1770B908F2}"/>
              </a:ext>
            </a:extLst>
          </p:cNvPr>
          <p:cNvSpPr/>
          <p:nvPr/>
        </p:nvSpPr>
        <p:spPr>
          <a:xfrm>
            <a:off x="477298" y="1909423"/>
            <a:ext cx="6251944" cy="7045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Prognostic value of </a:t>
            </a:r>
            <a:r>
              <a:rPr lang="en-GB" altLang="ja-JP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OCT4A</a:t>
            </a:r>
            <a:r>
              <a:rPr lang="en-GB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GB" altLang="ja-JP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SPP1C</a:t>
            </a:r>
            <a:r>
              <a:rPr lang="en-GB" altLang="ja-JP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transcript variant co-expression in early-stage lung adenocarcinoma</a:t>
            </a:r>
          </a:p>
          <a:p>
            <a:pPr>
              <a:lnSpc>
                <a:spcPct val="200000"/>
              </a:lnSpc>
            </a:pPr>
            <a:endParaRPr lang="ja-JP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Seijiro Koshimune</a:t>
            </a: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Mitsuko Kosaka</a:t>
            </a: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*, Nobuhiko Mizuno</a:t>
            </a: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Hiromasa Yamamoto</a:t>
            </a: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>
              <a:lnSpc>
                <a:spcPct val="200000"/>
              </a:lnSpc>
            </a:pP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Tomoyuki Miyamoto</a:t>
            </a: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1,3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Kohta Ebisui</a:t>
            </a: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Shinichi Toyooka</a:t>
            </a: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Aiji Ohtsuka</a:t>
            </a: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  <a:p>
            <a:pPr>
              <a:lnSpc>
                <a:spcPct val="200000"/>
              </a:lnSpc>
            </a:pPr>
            <a:endParaRPr lang="en-GB" altLang="ja-JP" sz="1050" baseline="30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Human Morphology, Okayama University Graduate School of Medicine, Dentistry and Pharmaceutical Sciences, 2-5-1, Shikata-cho, Kita-ku, Okayama 700-8558, Japan</a:t>
            </a:r>
            <a:endParaRPr lang="ja-JP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General Thoracic Surgery and Breast and Endocrinological Surgery, Okayama University Graduate School of Medicine, Dentistry and Pharmaceutical Sciences, Okayama, Japan</a:t>
            </a:r>
            <a:endParaRPr lang="ja-JP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baseline="30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Medical Life Science, Kyushu University of Health and Welfare/Cancer</a:t>
            </a:r>
            <a:endParaRPr lang="ja-JP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 Institute of Kyushu University of Health and Welfare, Yoshino, Nobeoka, Miyazaki, Japan</a:t>
            </a:r>
          </a:p>
          <a:p>
            <a:pPr>
              <a:lnSpc>
                <a:spcPct val="200000"/>
              </a:lnSpc>
            </a:pPr>
            <a:endParaRPr lang="en-GB" altLang="ja-JP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GB" altLang="ja-JP" sz="105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Mitsuko Kosaka*: Corresponding author</a:t>
            </a:r>
          </a:p>
          <a:p>
            <a:pPr>
              <a:lnSpc>
                <a:spcPct val="200000"/>
              </a:lnSpc>
            </a:pP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Human Morphology, Okayama University Graduate School of Medicine, Dentistry and Pharmaceutical Sciences, 2-5-1, Shikata-cho, Kita-ku, Okayama 700-8558, Japan. </a:t>
            </a:r>
            <a:endParaRPr lang="ja-JP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Tel: 81-86-235-7092, ext. 7092</a:t>
            </a:r>
            <a:endParaRPr lang="ja-JP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Fax: 81-86-235-7095</a:t>
            </a:r>
            <a:endParaRPr lang="ja-JP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r>
              <a:rPr lang="en-GB" altLang="ja-JP" sz="105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E-mail: </a:t>
            </a:r>
            <a:r>
              <a:rPr lang="en-GB" altLang="ja-JP" sz="1050" u="sng" dirty="0">
                <a:solidFill>
                  <a:srgbClr val="0563C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m-kosaka@md.okayama-u.ac.jp</a:t>
            </a:r>
            <a:endParaRPr lang="en-GB" altLang="ja-JP" sz="1050" u="sng" dirty="0">
              <a:solidFill>
                <a:srgbClr val="0563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GB" altLang="ja-JP" sz="1050" u="sng" dirty="0">
              <a:solidFill>
                <a:srgbClr val="0563C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US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200000"/>
              </a:lnSpc>
            </a:pPr>
            <a:endParaRPr lang="en-US" altLang="ja-JP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9ED53D7-96BC-4B01-8AAD-619B5E4BA0A8}"/>
              </a:ext>
            </a:extLst>
          </p:cNvPr>
          <p:cNvSpPr/>
          <p:nvPr/>
        </p:nvSpPr>
        <p:spPr>
          <a:xfrm>
            <a:off x="1982714" y="490654"/>
            <a:ext cx="2342244" cy="4576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Figures S1-S8</a:t>
            </a:r>
            <a:endParaRPr lang="ja-JP" altLang="ja-JP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953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屋内, モニター, コンピュータ, ブラック が含まれている画像&#10;&#10;自動的に生成された説明">
            <a:extLst>
              <a:ext uri="{FF2B5EF4-FFF2-40B4-BE49-F238E27FC236}">
                <a16:creationId xmlns:a16="http://schemas.microsoft.com/office/drawing/2014/main" id="{0FCF6B2D-30AA-4384-AB03-63C43C5D18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" t="22064" r="4589"/>
          <a:stretch/>
        </p:blipFill>
        <p:spPr>
          <a:xfrm>
            <a:off x="1364402" y="967102"/>
            <a:ext cx="3889907" cy="243164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9B71DA-B6D7-4524-8475-C60EF95AB862}"/>
              </a:ext>
            </a:extLst>
          </p:cNvPr>
          <p:cNvSpPr txBox="1"/>
          <p:nvPr/>
        </p:nvSpPr>
        <p:spPr>
          <a:xfrm>
            <a:off x="1888753" y="3338018"/>
            <a:ext cx="65594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i="1" dirty="0">
                <a:latin typeface="Arial" panose="020B0604020202020204" pitchFamily="34" charset="0"/>
                <a:cs typeface="Arial" panose="020B0604020202020204" pitchFamily="34" charset="0"/>
              </a:rPr>
              <a:t>OCT4A</a:t>
            </a:r>
            <a:endParaRPr kumimoji="1" lang="ja-JP" alt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34B233D-3964-4AF4-B03A-2B04F49A316B}"/>
              </a:ext>
            </a:extLst>
          </p:cNvPr>
          <p:cNvSpPr txBox="1"/>
          <p:nvPr/>
        </p:nvSpPr>
        <p:spPr>
          <a:xfrm>
            <a:off x="3922121" y="3338018"/>
            <a:ext cx="7264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i="1" dirty="0">
                <a:latin typeface="Arial" panose="020B0604020202020204" pitchFamily="34" charset="0"/>
                <a:cs typeface="Arial" panose="020B0604020202020204" pitchFamily="34" charset="0"/>
              </a:rPr>
              <a:t>OCT4Bv</a:t>
            </a:r>
            <a:endParaRPr kumimoji="1" lang="ja-JP" alt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6CBCBDD-90DC-45CD-9AD1-3BCEFB36D1D2}"/>
              </a:ext>
            </a:extLst>
          </p:cNvPr>
          <p:cNvSpPr txBox="1"/>
          <p:nvPr/>
        </p:nvSpPr>
        <p:spPr>
          <a:xfrm rot="16200000">
            <a:off x="1843069" y="-12245"/>
            <a:ext cx="873957" cy="12179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PA-1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MDAMB231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Ishikawa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HEC50B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1E7CCE2-86BE-4F6C-B0CC-2D344C4D5071}"/>
              </a:ext>
            </a:extLst>
          </p:cNvPr>
          <p:cNvSpPr txBox="1"/>
          <p:nvPr/>
        </p:nvSpPr>
        <p:spPr>
          <a:xfrm rot="16200000">
            <a:off x="3692668" y="-12244"/>
            <a:ext cx="873957" cy="12179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PA-1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MCF7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MDAMB231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Ishikawa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HEC50B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図 15" descr="モニター, コンピュータ, 座る, ブラック が含まれている画像&#10;&#10;自動的に生成された説明">
            <a:extLst>
              <a:ext uri="{FF2B5EF4-FFF2-40B4-BE49-F238E27FC236}">
                <a16:creationId xmlns:a16="http://schemas.microsoft.com/office/drawing/2014/main" id="{9ACDF89D-D057-448A-8B65-0469762B3F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" t="16961" r="4458"/>
          <a:stretch/>
        </p:blipFill>
        <p:spPr>
          <a:xfrm>
            <a:off x="1364402" y="3648082"/>
            <a:ext cx="3889907" cy="2589648"/>
          </a:xfrm>
          <a:prstGeom prst="rect">
            <a:avLst/>
          </a:prstGeom>
        </p:spPr>
      </p:pic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F7E3436-48F5-4C59-9CE6-036BD95785ED}"/>
              </a:ext>
            </a:extLst>
          </p:cNvPr>
          <p:cNvSpPr txBox="1"/>
          <p:nvPr/>
        </p:nvSpPr>
        <p:spPr>
          <a:xfrm>
            <a:off x="1949956" y="6223938"/>
            <a:ext cx="6495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i="1" dirty="0">
                <a:latin typeface="Arial" panose="020B0604020202020204" pitchFamily="34" charset="0"/>
                <a:cs typeface="Arial" panose="020B0604020202020204" pitchFamily="34" charset="0"/>
              </a:rPr>
              <a:t>SPP1C</a:t>
            </a:r>
            <a:endParaRPr kumimoji="1" lang="ja-JP" alt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98EA3F4-503A-49B7-A7D3-4585DF76240A}"/>
              </a:ext>
            </a:extLst>
          </p:cNvPr>
          <p:cNvSpPr txBox="1"/>
          <p:nvPr/>
        </p:nvSpPr>
        <p:spPr>
          <a:xfrm>
            <a:off x="4047248" y="6203252"/>
            <a:ext cx="6896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i="1" dirty="0">
                <a:latin typeface="Arial" panose="020B0604020202020204" pitchFamily="34" charset="0"/>
                <a:cs typeface="Arial" panose="020B0604020202020204" pitchFamily="34" charset="0"/>
              </a:rPr>
              <a:t>SPP1all</a:t>
            </a:r>
            <a:endParaRPr kumimoji="1" lang="ja-JP" alt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図 18" descr="コンピューターの画面&#10;&#10;自動的に生成された説明">
            <a:extLst>
              <a:ext uri="{FF2B5EF4-FFF2-40B4-BE49-F238E27FC236}">
                <a16:creationId xmlns:a16="http://schemas.microsoft.com/office/drawing/2014/main" id="{1F30700B-37A9-44B7-92F6-4F35383168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" t="19293" r="3030"/>
          <a:stretch/>
        </p:blipFill>
        <p:spPr>
          <a:xfrm>
            <a:off x="1364402" y="6487562"/>
            <a:ext cx="3889907" cy="246781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65D028E-3088-4441-A164-A65848CB18B9}"/>
              </a:ext>
            </a:extLst>
          </p:cNvPr>
          <p:cNvSpPr txBox="1"/>
          <p:nvPr/>
        </p:nvSpPr>
        <p:spPr>
          <a:xfrm>
            <a:off x="1692741" y="8912258"/>
            <a:ext cx="10903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i="1" dirty="0">
                <a:latin typeface="Arial" panose="020B0604020202020204" pitchFamily="34" charset="0"/>
                <a:cs typeface="Arial" panose="020B0604020202020204" pitchFamily="34" charset="0"/>
              </a:rPr>
              <a:t>GAPDH RT(+)</a:t>
            </a:r>
            <a:endParaRPr kumimoji="1" lang="ja-JP" alt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A641930-0C31-433B-9F43-6EBD2C56C308}"/>
              </a:ext>
            </a:extLst>
          </p:cNvPr>
          <p:cNvSpPr txBox="1"/>
          <p:nvPr/>
        </p:nvSpPr>
        <p:spPr>
          <a:xfrm>
            <a:off x="3934134" y="8912259"/>
            <a:ext cx="105509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i="1" dirty="0">
                <a:latin typeface="Arial" panose="020B0604020202020204" pitchFamily="34" charset="0"/>
                <a:cs typeface="Arial" panose="020B0604020202020204" pitchFamily="34" charset="0"/>
              </a:rPr>
              <a:t>GAPDH RT(-)</a:t>
            </a:r>
            <a:endParaRPr kumimoji="1" lang="ja-JP" altLang="en-US" sz="11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3267B23-C415-4FF9-8B14-49224C78F115}"/>
              </a:ext>
            </a:extLst>
          </p:cNvPr>
          <p:cNvSpPr/>
          <p:nvPr/>
        </p:nvSpPr>
        <p:spPr>
          <a:xfrm>
            <a:off x="1505750" y="1718290"/>
            <a:ext cx="1329594" cy="686478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5896000-614C-40F1-99C9-E67AD56E09F7}"/>
              </a:ext>
            </a:extLst>
          </p:cNvPr>
          <p:cNvSpPr/>
          <p:nvPr/>
        </p:nvSpPr>
        <p:spPr>
          <a:xfrm>
            <a:off x="3365989" y="1730006"/>
            <a:ext cx="1329594" cy="686478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0A86918-51E3-4DF3-AB06-83849F0A9873}"/>
              </a:ext>
            </a:extLst>
          </p:cNvPr>
          <p:cNvSpPr/>
          <p:nvPr/>
        </p:nvSpPr>
        <p:spPr>
          <a:xfrm>
            <a:off x="1438694" y="4479778"/>
            <a:ext cx="1737838" cy="81449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F1B4BCD-8743-42DC-A31B-52A4FD3D2FBD}"/>
              </a:ext>
            </a:extLst>
          </p:cNvPr>
          <p:cNvSpPr/>
          <p:nvPr/>
        </p:nvSpPr>
        <p:spPr>
          <a:xfrm>
            <a:off x="3521461" y="4603730"/>
            <a:ext cx="1713797" cy="76369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B1AF598-48A4-41AF-BC93-44A29E972E0E}"/>
              </a:ext>
            </a:extLst>
          </p:cNvPr>
          <p:cNvSpPr/>
          <p:nvPr/>
        </p:nvSpPr>
        <p:spPr>
          <a:xfrm>
            <a:off x="1525300" y="7524034"/>
            <a:ext cx="1310044" cy="35932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4728310-AEEB-45C9-B162-07DDDAC8F18A}"/>
              </a:ext>
            </a:extLst>
          </p:cNvPr>
          <p:cNvSpPr txBox="1"/>
          <p:nvPr/>
        </p:nvSpPr>
        <p:spPr>
          <a:xfrm>
            <a:off x="1107902" y="30874"/>
            <a:ext cx="4649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S5-2  Uncropped full-length gel images related to Figure 2b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5AE6A49-BE60-483A-A8FC-0744293AAC66}"/>
              </a:ext>
            </a:extLst>
          </p:cNvPr>
          <p:cNvSpPr txBox="1"/>
          <p:nvPr/>
        </p:nvSpPr>
        <p:spPr>
          <a:xfrm>
            <a:off x="979662" y="457804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FA596D9-015F-4B05-A2BD-18815E84EAAB}"/>
              </a:ext>
            </a:extLst>
          </p:cNvPr>
          <p:cNvSpPr txBox="1"/>
          <p:nvPr/>
        </p:nvSpPr>
        <p:spPr>
          <a:xfrm>
            <a:off x="979662" y="471551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FAEDA41-E08F-482E-9E5D-D018F07C1DEB}"/>
              </a:ext>
            </a:extLst>
          </p:cNvPr>
          <p:cNvSpPr txBox="1"/>
          <p:nvPr/>
        </p:nvSpPr>
        <p:spPr>
          <a:xfrm>
            <a:off x="1043782" y="4852622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2643EA6-07C3-4D16-8E9F-5004BA9C91F5}"/>
              </a:ext>
            </a:extLst>
          </p:cNvPr>
          <p:cNvSpPr txBox="1"/>
          <p:nvPr/>
        </p:nvSpPr>
        <p:spPr>
          <a:xfrm>
            <a:off x="1043782" y="5077284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34B8D7D-494C-414B-A06F-BB246D3F0BEF}"/>
              </a:ext>
            </a:extLst>
          </p:cNvPr>
          <p:cNvSpPr txBox="1"/>
          <p:nvPr/>
        </p:nvSpPr>
        <p:spPr>
          <a:xfrm>
            <a:off x="1107902" y="5178856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2F3DA43F-F6FF-465A-88C8-FE1258CBBD2A}"/>
              </a:ext>
            </a:extLst>
          </p:cNvPr>
          <p:cNvSpPr txBox="1"/>
          <p:nvPr/>
        </p:nvSpPr>
        <p:spPr>
          <a:xfrm>
            <a:off x="979662" y="4447517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2DD2278-44E2-44A0-A4CF-98FBF9A2560E}"/>
              </a:ext>
            </a:extLst>
          </p:cNvPr>
          <p:cNvSpPr txBox="1"/>
          <p:nvPr/>
        </p:nvSpPr>
        <p:spPr>
          <a:xfrm>
            <a:off x="983144" y="7221819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3BE0E93-10D8-4252-A75C-8CD81D256E69}"/>
              </a:ext>
            </a:extLst>
          </p:cNvPr>
          <p:cNvSpPr txBox="1"/>
          <p:nvPr/>
        </p:nvSpPr>
        <p:spPr>
          <a:xfrm>
            <a:off x="983144" y="7316250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8C19A36-29A2-4446-9C1E-5229D0EC35A1}"/>
              </a:ext>
            </a:extLst>
          </p:cNvPr>
          <p:cNvSpPr txBox="1"/>
          <p:nvPr/>
        </p:nvSpPr>
        <p:spPr>
          <a:xfrm>
            <a:off x="1047264" y="7469763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5140134-3E2E-48D8-B512-AFB312A87110}"/>
              </a:ext>
            </a:extLst>
          </p:cNvPr>
          <p:cNvSpPr txBox="1"/>
          <p:nvPr/>
        </p:nvSpPr>
        <p:spPr>
          <a:xfrm>
            <a:off x="1047264" y="7669627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00040FF-D0CD-4DA4-9CDF-78D5BE9519B6}"/>
              </a:ext>
            </a:extLst>
          </p:cNvPr>
          <p:cNvSpPr txBox="1"/>
          <p:nvPr/>
        </p:nvSpPr>
        <p:spPr>
          <a:xfrm>
            <a:off x="1109620" y="7868927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DEC8378-EBB2-46C1-9B27-226E4A8D6F18}"/>
              </a:ext>
            </a:extLst>
          </p:cNvPr>
          <p:cNvSpPr txBox="1"/>
          <p:nvPr/>
        </p:nvSpPr>
        <p:spPr>
          <a:xfrm>
            <a:off x="983144" y="708822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BD845AF-0E49-4285-831E-F58493831997}"/>
              </a:ext>
            </a:extLst>
          </p:cNvPr>
          <p:cNvSpPr txBox="1"/>
          <p:nvPr/>
        </p:nvSpPr>
        <p:spPr>
          <a:xfrm>
            <a:off x="966880" y="174264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643F238A-81BD-41EA-A51D-164074D667E7}"/>
              </a:ext>
            </a:extLst>
          </p:cNvPr>
          <p:cNvSpPr txBox="1"/>
          <p:nvPr/>
        </p:nvSpPr>
        <p:spPr>
          <a:xfrm>
            <a:off x="966880" y="1924854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B7BF10C-130A-4224-8312-E7335D7FD9B2}"/>
              </a:ext>
            </a:extLst>
          </p:cNvPr>
          <p:cNvSpPr txBox="1"/>
          <p:nvPr/>
        </p:nvSpPr>
        <p:spPr>
          <a:xfrm>
            <a:off x="966880" y="2039040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B07FCAE2-206A-4480-874B-E3CBB2D834D6}"/>
              </a:ext>
            </a:extLst>
          </p:cNvPr>
          <p:cNvSpPr txBox="1"/>
          <p:nvPr/>
        </p:nvSpPr>
        <p:spPr>
          <a:xfrm>
            <a:off x="1095120" y="2352808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0F41919-18E5-450D-BDDA-364C4AB1D627}"/>
              </a:ext>
            </a:extLst>
          </p:cNvPr>
          <p:cNvSpPr txBox="1"/>
          <p:nvPr/>
        </p:nvSpPr>
        <p:spPr>
          <a:xfrm>
            <a:off x="1031000" y="2154456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560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コンピューターの画面&#10;&#10;自動的に生成された説明">
            <a:extLst>
              <a:ext uri="{FF2B5EF4-FFF2-40B4-BE49-F238E27FC236}">
                <a16:creationId xmlns:a16="http://schemas.microsoft.com/office/drawing/2014/main" id="{FE591F7B-9810-4A80-ABF2-87BC154896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" t="16062" r="2338" b="5208"/>
          <a:stretch/>
        </p:blipFill>
        <p:spPr>
          <a:xfrm>
            <a:off x="1676399" y="1752000"/>
            <a:ext cx="4381501" cy="2692058"/>
          </a:xfrm>
          <a:prstGeom prst="rect">
            <a:avLst/>
          </a:prstGeom>
        </p:spPr>
      </p:pic>
      <p:pic>
        <p:nvPicPr>
          <p:cNvPr id="8" name="図 7" descr="座る, コンピュータ, ブラック, モニター が含まれている画像&#10;&#10;自動的に生成された説明">
            <a:extLst>
              <a:ext uri="{FF2B5EF4-FFF2-40B4-BE49-F238E27FC236}">
                <a16:creationId xmlns:a16="http://schemas.microsoft.com/office/drawing/2014/main" id="{B04A4D0A-360E-4279-8124-5655B68522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" t="4121" r="1948" b="11839"/>
          <a:stretch/>
        </p:blipFill>
        <p:spPr>
          <a:xfrm>
            <a:off x="1679676" y="5589269"/>
            <a:ext cx="4378224" cy="2871483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57EA4C7-B7D2-4D44-B22D-438EB1754D80}"/>
              </a:ext>
            </a:extLst>
          </p:cNvPr>
          <p:cNvSpPr txBox="1"/>
          <p:nvPr/>
        </p:nvSpPr>
        <p:spPr>
          <a:xfrm>
            <a:off x="462723" y="2862656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OCT4A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8F46855-2D2A-4F68-90BB-074430700078}"/>
              </a:ext>
            </a:extLst>
          </p:cNvPr>
          <p:cNvSpPr txBox="1"/>
          <p:nvPr/>
        </p:nvSpPr>
        <p:spPr>
          <a:xfrm>
            <a:off x="462723" y="6631866"/>
            <a:ext cx="7745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OCT4Bv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7A99CDC-163F-4773-BDC3-9499D401B3F6}"/>
              </a:ext>
            </a:extLst>
          </p:cNvPr>
          <p:cNvSpPr txBox="1"/>
          <p:nvPr/>
        </p:nvSpPr>
        <p:spPr>
          <a:xfrm rot="16200000">
            <a:off x="3156682" y="-294527"/>
            <a:ext cx="1066318" cy="31415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PA-1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GRH2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ARH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A549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HBEC-5KT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H1299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PC9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HCC4006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H1975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MSTO-211H</a:t>
            </a:r>
          </a:p>
          <a:p>
            <a:pPr>
              <a:lnSpc>
                <a:spcPct val="2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H2052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Met-5A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18B6422-8838-4E80-8108-D38A3D193854}"/>
              </a:ext>
            </a:extLst>
          </p:cNvPr>
          <p:cNvSpPr/>
          <p:nvPr/>
        </p:nvSpPr>
        <p:spPr>
          <a:xfrm>
            <a:off x="1841022" y="2409827"/>
            <a:ext cx="3419602" cy="899748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A6951CE-63F3-4FFD-8AE4-E6528765268D}"/>
              </a:ext>
            </a:extLst>
          </p:cNvPr>
          <p:cNvSpPr txBox="1"/>
          <p:nvPr/>
        </p:nvSpPr>
        <p:spPr>
          <a:xfrm rot="16200000">
            <a:off x="3185257" y="3540014"/>
            <a:ext cx="1066318" cy="31415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PA-1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GRH2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ARH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A549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HBEC-5KT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H1299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PC9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HCC4006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H1975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MSTO-211H</a:t>
            </a:r>
          </a:p>
          <a:p>
            <a:pPr>
              <a:lnSpc>
                <a:spcPct val="2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H2052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Met-5A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4CB0095-38CE-4AF6-8AB9-558853055EF9}"/>
              </a:ext>
            </a:extLst>
          </p:cNvPr>
          <p:cNvSpPr/>
          <p:nvPr/>
        </p:nvSpPr>
        <p:spPr>
          <a:xfrm>
            <a:off x="2061908" y="6234479"/>
            <a:ext cx="3419602" cy="899748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629E17A-018F-4654-B628-2BDD90AB3858}"/>
              </a:ext>
            </a:extLst>
          </p:cNvPr>
          <p:cNvSpPr txBox="1"/>
          <p:nvPr/>
        </p:nvSpPr>
        <p:spPr>
          <a:xfrm>
            <a:off x="677985" y="27392"/>
            <a:ext cx="5745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S5-3  Uncropped full-length gel images related to Figure 2c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OCT4A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OCT4Bv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84A8E18-FC6A-47A6-81DD-583D3080F869}"/>
              </a:ext>
            </a:extLst>
          </p:cNvPr>
          <p:cNvSpPr txBox="1"/>
          <p:nvPr/>
        </p:nvSpPr>
        <p:spPr>
          <a:xfrm>
            <a:off x="1281134" y="2529495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59B442E-FF68-46FF-B99F-6739971951CD}"/>
              </a:ext>
            </a:extLst>
          </p:cNvPr>
          <p:cNvSpPr txBox="1"/>
          <p:nvPr/>
        </p:nvSpPr>
        <p:spPr>
          <a:xfrm>
            <a:off x="1281134" y="2711701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FFD6567-8161-49EC-BDE0-575597AC0A95}"/>
              </a:ext>
            </a:extLst>
          </p:cNvPr>
          <p:cNvSpPr txBox="1"/>
          <p:nvPr/>
        </p:nvSpPr>
        <p:spPr>
          <a:xfrm>
            <a:off x="1281134" y="2825887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04A7962-2F83-4146-91E2-5B4B7B3BF6E4}"/>
              </a:ext>
            </a:extLst>
          </p:cNvPr>
          <p:cNvSpPr txBox="1"/>
          <p:nvPr/>
        </p:nvSpPr>
        <p:spPr>
          <a:xfrm>
            <a:off x="1281134" y="643535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8F00AA9-9830-4FBB-9D93-1041DBFDFD71}"/>
              </a:ext>
            </a:extLst>
          </p:cNvPr>
          <p:cNvSpPr txBox="1"/>
          <p:nvPr/>
        </p:nvSpPr>
        <p:spPr>
          <a:xfrm>
            <a:off x="1281134" y="660553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BAE0910-049D-400A-8E58-4061E695408A}"/>
              </a:ext>
            </a:extLst>
          </p:cNvPr>
          <p:cNvSpPr txBox="1"/>
          <p:nvPr/>
        </p:nvSpPr>
        <p:spPr>
          <a:xfrm>
            <a:off x="1281134" y="6731750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265C697-1FD1-431A-82BB-E807BBA21B86}"/>
              </a:ext>
            </a:extLst>
          </p:cNvPr>
          <p:cNvSpPr txBox="1"/>
          <p:nvPr/>
        </p:nvSpPr>
        <p:spPr>
          <a:xfrm>
            <a:off x="1409374" y="7027971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AD32CA9-5C17-4760-9CD2-91B4B3CDE03D}"/>
              </a:ext>
            </a:extLst>
          </p:cNvPr>
          <p:cNvSpPr txBox="1"/>
          <p:nvPr/>
        </p:nvSpPr>
        <p:spPr>
          <a:xfrm>
            <a:off x="1409374" y="3139655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666F789-5864-487B-B9F7-46D7920034DB}"/>
              </a:ext>
            </a:extLst>
          </p:cNvPr>
          <p:cNvSpPr txBox="1"/>
          <p:nvPr/>
        </p:nvSpPr>
        <p:spPr>
          <a:xfrm>
            <a:off x="1345254" y="2941303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BFD5C87-082E-4200-B4B2-E4ABAAEF46B3}"/>
              </a:ext>
            </a:extLst>
          </p:cNvPr>
          <p:cNvSpPr txBox="1"/>
          <p:nvPr/>
        </p:nvSpPr>
        <p:spPr>
          <a:xfrm>
            <a:off x="1345254" y="6835749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027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座る, 電子機器, コンピュータ, ノートパソコン が含まれている画像&#10;&#10;自動的に生成された説明">
            <a:extLst>
              <a:ext uri="{FF2B5EF4-FFF2-40B4-BE49-F238E27FC236}">
                <a16:creationId xmlns:a16="http://schemas.microsoft.com/office/drawing/2014/main" id="{80F7B2A7-BF3D-4D08-9446-226216E26D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2" r="3897" b="6594"/>
          <a:stretch/>
        </p:blipFill>
        <p:spPr>
          <a:xfrm>
            <a:off x="2056160" y="1796253"/>
            <a:ext cx="3906245" cy="2505628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57EA4C7-B7D2-4D44-B22D-438EB1754D80}"/>
              </a:ext>
            </a:extLst>
          </p:cNvPr>
          <p:cNvSpPr txBox="1"/>
          <p:nvPr/>
        </p:nvSpPr>
        <p:spPr>
          <a:xfrm>
            <a:off x="510965" y="2838213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SPP1all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CF0420F-504E-4A66-8520-EC5AE8F67ECC}"/>
              </a:ext>
            </a:extLst>
          </p:cNvPr>
          <p:cNvSpPr txBox="1"/>
          <p:nvPr/>
        </p:nvSpPr>
        <p:spPr>
          <a:xfrm>
            <a:off x="508310" y="6967465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SPP1C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02A07C3-B4DA-46CB-B8B8-CEAACE633BFF}"/>
              </a:ext>
            </a:extLst>
          </p:cNvPr>
          <p:cNvSpPr txBox="1"/>
          <p:nvPr/>
        </p:nvSpPr>
        <p:spPr>
          <a:xfrm rot="16200000">
            <a:off x="3470462" y="-307689"/>
            <a:ext cx="1066318" cy="31415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PA-1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GRH2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ARH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A549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HBEC-5KT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H1299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PC9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HCC4006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H1975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MSTO-211H</a:t>
            </a:r>
          </a:p>
          <a:p>
            <a:pPr>
              <a:lnSpc>
                <a:spcPct val="2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H2052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Met-5A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78120EE-3877-4568-8379-81FB0FF8F1E9}"/>
              </a:ext>
            </a:extLst>
          </p:cNvPr>
          <p:cNvSpPr/>
          <p:nvPr/>
        </p:nvSpPr>
        <p:spPr>
          <a:xfrm>
            <a:off x="2287479" y="2696955"/>
            <a:ext cx="3286925" cy="82078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3" name="図 12" descr="座る, コンピュータ, ホワイト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BFBB3C2C-7558-4EB0-AC3A-057BE38AD7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17" r="3896" b="3128"/>
          <a:stretch/>
        </p:blipFill>
        <p:spPr>
          <a:xfrm>
            <a:off x="2056159" y="6033753"/>
            <a:ext cx="3906245" cy="2626346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C39AB6E-6FCD-4715-8069-6C2F1BEAA4BB}"/>
              </a:ext>
            </a:extLst>
          </p:cNvPr>
          <p:cNvSpPr txBox="1"/>
          <p:nvPr/>
        </p:nvSpPr>
        <p:spPr>
          <a:xfrm rot="16200000">
            <a:off x="3435882" y="3899581"/>
            <a:ext cx="1066318" cy="31415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PA-1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GRH2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ARH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A549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HBEC-5KT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H1299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PC9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HCC4006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H1975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MSTO-211H</a:t>
            </a:r>
          </a:p>
          <a:p>
            <a:pPr>
              <a:lnSpc>
                <a:spcPct val="2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H2052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Met-5A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8EF4ECC-3564-4114-8422-D8877D551122}"/>
              </a:ext>
            </a:extLst>
          </p:cNvPr>
          <p:cNvSpPr/>
          <p:nvPr/>
        </p:nvSpPr>
        <p:spPr>
          <a:xfrm>
            <a:off x="2138599" y="6967465"/>
            <a:ext cx="3286925" cy="82078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260AADB-8BA8-477F-830D-05B69BBF69D3}"/>
              </a:ext>
            </a:extLst>
          </p:cNvPr>
          <p:cNvSpPr txBox="1"/>
          <p:nvPr/>
        </p:nvSpPr>
        <p:spPr>
          <a:xfrm>
            <a:off x="768874" y="89080"/>
            <a:ext cx="56703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S5-4  Uncropped full-length gel images related to Figure 2c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SPP1all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SPP1C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62E2255-3D36-4533-88F8-0F7F85CD66B2}"/>
              </a:ext>
            </a:extLst>
          </p:cNvPr>
          <p:cNvSpPr txBox="1"/>
          <p:nvPr/>
        </p:nvSpPr>
        <p:spPr>
          <a:xfrm>
            <a:off x="1659111" y="269105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753FAFB-D7F1-41D8-B3D4-2868B1C4D486}"/>
              </a:ext>
            </a:extLst>
          </p:cNvPr>
          <p:cNvSpPr txBox="1"/>
          <p:nvPr/>
        </p:nvSpPr>
        <p:spPr>
          <a:xfrm>
            <a:off x="1659111" y="2818665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0710456-D617-4457-9C5D-B5B7B952A6D7}"/>
              </a:ext>
            </a:extLst>
          </p:cNvPr>
          <p:cNvSpPr txBox="1"/>
          <p:nvPr/>
        </p:nvSpPr>
        <p:spPr>
          <a:xfrm>
            <a:off x="1723231" y="2979833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B8F7D8C-152D-4808-9AD5-1E6D70CD07A8}"/>
              </a:ext>
            </a:extLst>
          </p:cNvPr>
          <p:cNvSpPr txBox="1"/>
          <p:nvPr/>
        </p:nvSpPr>
        <p:spPr>
          <a:xfrm>
            <a:off x="1723231" y="3095249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BCFD117-8AAD-4F11-9808-610F6454156D}"/>
              </a:ext>
            </a:extLst>
          </p:cNvPr>
          <p:cNvSpPr txBox="1"/>
          <p:nvPr/>
        </p:nvSpPr>
        <p:spPr>
          <a:xfrm>
            <a:off x="1792313" y="3306067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371E14A-13BF-4898-A8F3-CC07D6172406}"/>
              </a:ext>
            </a:extLst>
          </p:cNvPr>
          <p:cNvSpPr txBox="1"/>
          <p:nvPr/>
        </p:nvSpPr>
        <p:spPr>
          <a:xfrm>
            <a:off x="1670835" y="6884417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E5654A9-F274-485A-BA4E-BB4665A65C34}"/>
              </a:ext>
            </a:extLst>
          </p:cNvPr>
          <p:cNvSpPr txBox="1"/>
          <p:nvPr/>
        </p:nvSpPr>
        <p:spPr>
          <a:xfrm>
            <a:off x="1670835" y="7021887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D0A4AEC-17DE-4D9D-8BAC-EA5129D78A87}"/>
              </a:ext>
            </a:extLst>
          </p:cNvPr>
          <p:cNvSpPr txBox="1"/>
          <p:nvPr/>
        </p:nvSpPr>
        <p:spPr>
          <a:xfrm>
            <a:off x="1734955" y="7158991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2B741F3-4EA1-4792-8366-0250BC33BBA8}"/>
              </a:ext>
            </a:extLst>
          </p:cNvPr>
          <p:cNvSpPr txBox="1"/>
          <p:nvPr/>
        </p:nvSpPr>
        <p:spPr>
          <a:xfrm>
            <a:off x="1734955" y="7274407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0E50821-06F9-4629-9B17-025969B4F66C}"/>
              </a:ext>
            </a:extLst>
          </p:cNvPr>
          <p:cNvSpPr txBox="1"/>
          <p:nvPr/>
        </p:nvSpPr>
        <p:spPr>
          <a:xfrm>
            <a:off x="1799075" y="7485225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A219525-F460-49F9-890E-3D4ACF2026FB}"/>
              </a:ext>
            </a:extLst>
          </p:cNvPr>
          <p:cNvSpPr txBox="1"/>
          <p:nvPr/>
        </p:nvSpPr>
        <p:spPr>
          <a:xfrm>
            <a:off x="1665873" y="2522680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D1E8D2A-B127-4ACE-8BDA-B7B2475CB44D}"/>
              </a:ext>
            </a:extLst>
          </p:cNvPr>
          <p:cNvSpPr txBox="1"/>
          <p:nvPr/>
        </p:nvSpPr>
        <p:spPr>
          <a:xfrm>
            <a:off x="1670835" y="6753886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</p:spTree>
    <p:extLst>
      <p:ext uri="{BB962C8B-B14F-4D97-AF65-F5344CB8AC3E}">
        <p14:creationId xmlns:p14="http://schemas.microsoft.com/office/powerpoint/2010/main" val="1351046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コンピューターの画面&#10;&#10;自動的に生成された説明">
            <a:extLst>
              <a:ext uri="{FF2B5EF4-FFF2-40B4-BE49-F238E27FC236}">
                <a16:creationId xmlns:a16="http://schemas.microsoft.com/office/drawing/2014/main" id="{D009FF02-E0E2-4520-A1B9-2000DE3DAE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4" t="10982" r="4242" b="6133"/>
          <a:stretch/>
        </p:blipFill>
        <p:spPr>
          <a:xfrm>
            <a:off x="1856085" y="1765908"/>
            <a:ext cx="4087516" cy="2722482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F510C95-1A1B-4731-A41D-4287CAD2F6D4}"/>
              </a:ext>
            </a:extLst>
          </p:cNvPr>
          <p:cNvSpPr txBox="1"/>
          <p:nvPr/>
        </p:nvSpPr>
        <p:spPr>
          <a:xfrm>
            <a:off x="266229" y="3030454"/>
            <a:ext cx="1169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GAPDH RT(+)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 descr="座る, モニター, コンピュータ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465BD284-C6EA-4DD2-A198-1B62462DDE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36" b="10191"/>
          <a:stretch/>
        </p:blipFill>
        <p:spPr>
          <a:xfrm>
            <a:off x="1826113" y="5368945"/>
            <a:ext cx="4067502" cy="2489735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7D14149-18CC-47F8-B325-A9610921710C}"/>
              </a:ext>
            </a:extLst>
          </p:cNvPr>
          <p:cNvSpPr txBox="1"/>
          <p:nvPr/>
        </p:nvSpPr>
        <p:spPr>
          <a:xfrm>
            <a:off x="334672" y="6328786"/>
            <a:ext cx="1130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GAPDH RT(-)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40585C13-3D9D-4F89-8C40-A4E3893DAB9E}"/>
              </a:ext>
            </a:extLst>
          </p:cNvPr>
          <p:cNvSpPr txBox="1"/>
          <p:nvPr/>
        </p:nvSpPr>
        <p:spPr>
          <a:xfrm rot="16200000">
            <a:off x="3284410" y="-303942"/>
            <a:ext cx="1066318" cy="31415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PA-1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GRH2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HCC827 ARH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A549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HBEC-5KT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H1299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PC9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HCC4006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H1975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MSTO-211H</a:t>
            </a:r>
          </a:p>
          <a:p>
            <a:pPr>
              <a:lnSpc>
                <a:spcPct val="2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H2052</a:t>
            </a:r>
          </a:p>
          <a:p>
            <a:pPr>
              <a:lnSpc>
                <a:spcPct val="15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Met-5A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19C122A1-E40F-4DD0-84A8-5943C2E662B4}"/>
              </a:ext>
            </a:extLst>
          </p:cNvPr>
          <p:cNvSpPr/>
          <p:nvPr/>
        </p:nvSpPr>
        <p:spPr>
          <a:xfrm>
            <a:off x="2068404" y="2743200"/>
            <a:ext cx="3286925" cy="545203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E8D0148-5617-4DD4-9FDF-47816220E6E0}"/>
              </a:ext>
            </a:extLst>
          </p:cNvPr>
          <p:cNvSpPr txBox="1"/>
          <p:nvPr/>
        </p:nvSpPr>
        <p:spPr>
          <a:xfrm>
            <a:off x="987086" y="71207"/>
            <a:ext cx="5163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S5-5  Uncropped full-length gel images related to Figure 2c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BB5C488-7FC6-4170-8D9C-9FCED3496726}"/>
              </a:ext>
            </a:extLst>
          </p:cNvPr>
          <p:cNvSpPr txBox="1"/>
          <p:nvPr/>
        </p:nvSpPr>
        <p:spPr>
          <a:xfrm>
            <a:off x="1438132" y="2609801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CDFE94E-149B-4D41-818A-C93FE8404030}"/>
              </a:ext>
            </a:extLst>
          </p:cNvPr>
          <p:cNvSpPr txBox="1"/>
          <p:nvPr/>
        </p:nvSpPr>
        <p:spPr>
          <a:xfrm>
            <a:off x="1498071" y="6476569"/>
            <a:ext cx="37702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bp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02BAE7E-11F6-42D3-83A7-F1F3C2E20ACE}"/>
              </a:ext>
            </a:extLst>
          </p:cNvPr>
          <p:cNvSpPr txBox="1"/>
          <p:nvPr/>
        </p:nvSpPr>
        <p:spPr>
          <a:xfrm>
            <a:off x="1433951" y="6304984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ACDF0BB-F4C5-42E2-9AE5-359418DBCA1D}"/>
              </a:ext>
            </a:extLst>
          </p:cNvPr>
          <p:cNvSpPr txBox="1"/>
          <p:nvPr/>
        </p:nvSpPr>
        <p:spPr>
          <a:xfrm>
            <a:off x="1498070" y="2769237"/>
            <a:ext cx="3770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</a:p>
          <a:p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42F732B-3A08-4B11-9B60-1612140C8B8B}"/>
              </a:ext>
            </a:extLst>
          </p:cNvPr>
          <p:cNvSpPr txBox="1"/>
          <p:nvPr/>
        </p:nvSpPr>
        <p:spPr>
          <a:xfrm>
            <a:off x="1438132" y="2369979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AFF5F08-6973-4289-B990-4C42311764FF}"/>
              </a:ext>
            </a:extLst>
          </p:cNvPr>
          <p:cNvSpPr txBox="1"/>
          <p:nvPr/>
        </p:nvSpPr>
        <p:spPr>
          <a:xfrm>
            <a:off x="1433951" y="6111750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E45AC517-DA12-44E2-BD66-2454DE9BA432}"/>
              </a:ext>
            </a:extLst>
          </p:cNvPr>
          <p:cNvSpPr txBox="1"/>
          <p:nvPr/>
        </p:nvSpPr>
        <p:spPr>
          <a:xfrm>
            <a:off x="1438132" y="2494385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</p:spTree>
    <p:extLst>
      <p:ext uri="{BB962C8B-B14F-4D97-AF65-F5344CB8AC3E}">
        <p14:creationId xmlns:p14="http://schemas.microsoft.com/office/powerpoint/2010/main" val="931853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1A45AC-0DF2-4865-826C-814503161593}"/>
              </a:ext>
            </a:extLst>
          </p:cNvPr>
          <p:cNvSpPr txBox="1"/>
          <p:nvPr/>
        </p:nvSpPr>
        <p:spPr>
          <a:xfrm>
            <a:off x="1029818" y="15684"/>
            <a:ext cx="4577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S6-1 Uncropped full-length gel images related to Figure S1a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図 4" descr="モニター, 座る, 電子機器, 屋内 が含まれている画像&#10;&#10;自動的に生成された説明">
            <a:extLst>
              <a:ext uri="{FF2B5EF4-FFF2-40B4-BE49-F238E27FC236}">
                <a16:creationId xmlns:a16="http://schemas.microsoft.com/office/drawing/2014/main" id="{19D76FCB-EEB0-4574-A96B-0D40B2ECA1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" t="4026" r="1299" b="14416"/>
          <a:stretch/>
        </p:blipFill>
        <p:spPr>
          <a:xfrm>
            <a:off x="463998" y="1611501"/>
            <a:ext cx="3665966" cy="2062926"/>
          </a:xfrm>
          <a:prstGeom prst="rect">
            <a:avLst/>
          </a:prstGeom>
        </p:spPr>
      </p:pic>
      <p:pic>
        <p:nvPicPr>
          <p:cNvPr id="6" name="図 5" descr="屋内, ノートパソコン, 座る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8BEE7E69-B741-46B6-88BC-A2CE8BB038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7" t="8741" r="19221" b="9700"/>
          <a:stretch/>
        </p:blipFill>
        <p:spPr>
          <a:xfrm>
            <a:off x="4300862" y="1611876"/>
            <a:ext cx="2260679" cy="2016629"/>
          </a:xfrm>
          <a:prstGeom prst="rect">
            <a:avLst/>
          </a:prstGeom>
        </p:spPr>
      </p:pic>
      <p:pic>
        <p:nvPicPr>
          <p:cNvPr id="7" name="図 6" descr="モニター, 座る, 屋内, 電子レンジ が含まれている画像&#10;&#10;自動的に生成された説明">
            <a:extLst>
              <a:ext uri="{FF2B5EF4-FFF2-40B4-BE49-F238E27FC236}">
                <a16:creationId xmlns:a16="http://schemas.microsoft.com/office/drawing/2014/main" id="{7CFA4E57-E9E8-4195-B13F-6348488C4D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" t="6494" r="1818" b="13766"/>
          <a:stretch/>
        </p:blipFill>
        <p:spPr>
          <a:xfrm>
            <a:off x="463998" y="4213340"/>
            <a:ext cx="3665966" cy="2027841"/>
          </a:xfrm>
          <a:prstGeom prst="rect">
            <a:avLst/>
          </a:prstGeom>
        </p:spPr>
      </p:pic>
      <p:pic>
        <p:nvPicPr>
          <p:cNvPr id="8" name="図 7" descr="モニター画面に映る文字&#10;&#10;自動的に生成された説明">
            <a:extLst>
              <a:ext uri="{FF2B5EF4-FFF2-40B4-BE49-F238E27FC236}">
                <a16:creationId xmlns:a16="http://schemas.microsoft.com/office/drawing/2014/main" id="{984EB44C-6980-490A-B4EE-F9F80DF6809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4" r="11083" b="17013"/>
          <a:stretch/>
        </p:blipFill>
        <p:spPr>
          <a:xfrm>
            <a:off x="4300862" y="4278530"/>
            <a:ext cx="2311125" cy="1922928"/>
          </a:xfrm>
          <a:prstGeom prst="rect">
            <a:avLst/>
          </a:prstGeom>
        </p:spPr>
      </p:pic>
      <p:pic>
        <p:nvPicPr>
          <p:cNvPr id="9" name="図 8" descr="屋内, 座る, コンピュータ, ノートパソコン が含まれている画像&#10;&#10;自動的に生成された説明">
            <a:extLst>
              <a:ext uri="{FF2B5EF4-FFF2-40B4-BE49-F238E27FC236}">
                <a16:creationId xmlns:a16="http://schemas.microsoft.com/office/drawing/2014/main" id="{46B68180-BD70-4914-A835-413C7B9E874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1" b="5196"/>
          <a:stretch/>
        </p:blipFill>
        <p:spPr>
          <a:xfrm>
            <a:off x="476030" y="6606722"/>
            <a:ext cx="3653934" cy="2106943"/>
          </a:xfrm>
          <a:prstGeom prst="rect">
            <a:avLst/>
          </a:prstGeom>
        </p:spPr>
      </p:pic>
      <p:pic>
        <p:nvPicPr>
          <p:cNvPr id="10" name="図 9" descr="座る, コンピュータ, ノートパソコン, ブラック が含まれている画像&#10;&#10;自動的に生成された説明">
            <a:extLst>
              <a:ext uri="{FF2B5EF4-FFF2-40B4-BE49-F238E27FC236}">
                <a16:creationId xmlns:a16="http://schemas.microsoft.com/office/drawing/2014/main" id="{908C212A-3C1D-4013-82BA-2FC90E29A0F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2" t="8181" r="14805" b="2727"/>
          <a:stretch/>
        </p:blipFill>
        <p:spPr>
          <a:xfrm>
            <a:off x="4215562" y="6606722"/>
            <a:ext cx="2396426" cy="2107627"/>
          </a:xfrm>
          <a:prstGeom prst="rect">
            <a:avLst/>
          </a:prstGeom>
        </p:spPr>
      </p:pic>
      <p:sp>
        <p:nvSpPr>
          <p:cNvPr id="11" name="テキスト ボックス 22">
            <a:extLst>
              <a:ext uri="{FF2B5EF4-FFF2-40B4-BE49-F238E27FC236}">
                <a16:creationId xmlns:a16="http://schemas.microsoft.com/office/drawing/2014/main" id="{1A631F89-33B6-461D-B581-7AC185A1B280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623135" y="874830"/>
            <a:ext cx="3231654" cy="5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Testis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Spleen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Brain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</p:txBody>
      </p:sp>
      <p:sp>
        <p:nvSpPr>
          <p:cNvPr id="12" name="テキスト ボックス 24">
            <a:extLst>
              <a:ext uri="{FF2B5EF4-FFF2-40B4-BE49-F238E27FC236}">
                <a16:creationId xmlns:a16="http://schemas.microsoft.com/office/drawing/2014/main" id="{18FB8367-B847-4005-9DD7-4E86B47436A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4479190" y="455803"/>
            <a:ext cx="1661993" cy="100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Ovary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Bone Marrow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Intestine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1BBEC86-F41C-412A-8D9C-C27801E56084}"/>
              </a:ext>
            </a:extLst>
          </p:cNvPr>
          <p:cNvSpPr txBox="1"/>
          <p:nvPr/>
        </p:nvSpPr>
        <p:spPr>
          <a:xfrm>
            <a:off x="476030" y="1382630"/>
            <a:ext cx="60855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RT  +   -   +   -   +   -   +   -   +   -   +   -   +   -   +   -             RT  +   -   +   -   +   -   +   - 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">
            <a:extLst>
              <a:ext uri="{FF2B5EF4-FFF2-40B4-BE49-F238E27FC236}">
                <a16:creationId xmlns:a16="http://schemas.microsoft.com/office/drawing/2014/main" id="{AAC9425F-76D1-4349-8582-D484BD464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8362" y="3664554"/>
            <a:ext cx="7232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mOct4a</a:t>
            </a:r>
            <a:endParaRPr lang="ja-JP" altLang="en-US" sz="1200" dirty="0">
              <a:solidFill>
                <a:srgbClr val="0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5" name="テキスト ボックス 12">
            <a:extLst>
              <a:ext uri="{FF2B5EF4-FFF2-40B4-BE49-F238E27FC236}">
                <a16:creationId xmlns:a16="http://schemas.microsoft.com/office/drawing/2014/main" id="{081DEA13-78A9-41CE-85E0-59280DA88B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7635" y="8733642"/>
            <a:ext cx="64472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G3pdh</a:t>
            </a:r>
            <a:endParaRPr lang="ja-JP" altLang="en-US" sz="1200" dirty="0">
              <a:solidFill>
                <a:srgbClr val="0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6" name="テキスト ボックス 1">
            <a:extLst>
              <a:ext uri="{FF2B5EF4-FFF2-40B4-BE49-F238E27FC236}">
                <a16:creationId xmlns:a16="http://schemas.microsoft.com/office/drawing/2014/main" id="{E1E9D742-F897-42F9-9AFB-640FFBB2A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8362" y="6199098"/>
            <a:ext cx="7232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mOct4b</a:t>
            </a:r>
            <a:endParaRPr lang="ja-JP" altLang="en-US" sz="1200" dirty="0">
              <a:solidFill>
                <a:srgbClr val="0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FDEEDB7-EDB5-427B-8E5A-BEC73EC302DF}"/>
              </a:ext>
            </a:extLst>
          </p:cNvPr>
          <p:cNvSpPr txBox="1"/>
          <p:nvPr/>
        </p:nvSpPr>
        <p:spPr>
          <a:xfrm>
            <a:off x="87181" y="2236391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E6D9B28-D46A-472C-839D-3BB3FD1861B4}"/>
              </a:ext>
            </a:extLst>
          </p:cNvPr>
          <p:cNvSpPr txBox="1"/>
          <p:nvPr/>
        </p:nvSpPr>
        <p:spPr>
          <a:xfrm>
            <a:off x="87181" y="241213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BBFF0F2-1605-4623-B1DB-2A287BDA5D39}"/>
              </a:ext>
            </a:extLst>
          </p:cNvPr>
          <p:cNvSpPr txBox="1"/>
          <p:nvPr/>
        </p:nvSpPr>
        <p:spPr>
          <a:xfrm>
            <a:off x="151301" y="2777844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FDD3BCF-9BC0-4409-A385-82B3EAEFB9C8}"/>
              </a:ext>
            </a:extLst>
          </p:cNvPr>
          <p:cNvSpPr txBox="1"/>
          <p:nvPr/>
        </p:nvSpPr>
        <p:spPr>
          <a:xfrm>
            <a:off x="151301" y="2893260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1FA14C1C-614D-4DAC-BEA1-7A76CD237D3F}"/>
              </a:ext>
            </a:extLst>
          </p:cNvPr>
          <p:cNvSpPr txBox="1"/>
          <p:nvPr/>
        </p:nvSpPr>
        <p:spPr>
          <a:xfrm>
            <a:off x="94962" y="4713954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3F2D86A-97A3-455E-863B-3C7ABC99C61B}"/>
              </a:ext>
            </a:extLst>
          </p:cNvPr>
          <p:cNvSpPr txBox="1"/>
          <p:nvPr/>
        </p:nvSpPr>
        <p:spPr>
          <a:xfrm>
            <a:off x="94962" y="4920756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D86E6F6-FE5E-4755-BC50-CB10211A388C}"/>
              </a:ext>
            </a:extLst>
          </p:cNvPr>
          <p:cNvSpPr txBox="1"/>
          <p:nvPr/>
        </p:nvSpPr>
        <p:spPr>
          <a:xfrm>
            <a:off x="159082" y="5244758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9587978-7102-44B2-A7E9-D077FA832E51}"/>
              </a:ext>
            </a:extLst>
          </p:cNvPr>
          <p:cNvSpPr txBox="1"/>
          <p:nvPr/>
        </p:nvSpPr>
        <p:spPr>
          <a:xfrm>
            <a:off x="159082" y="5360174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839BB21-3D50-46A0-91D8-106434190997}"/>
              </a:ext>
            </a:extLst>
          </p:cNvPr>
          <p:cNvSpPr txBox="1"/>
          <p:nvPr/>
        </p:nvSpPr>
        <p:spPr>
          <a:xfrm>
            <a:off x="123417" y="735502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E323604-288A-4921-B174-0CEC176D80E4}"/>
              </a:ext>
            </a:extLst>
          </p:cNvPr>
          <p:cNvSpPr txBox="1"/>
          <p:nvPr/>
        </p:nvSpPr>
        <p:spPr>
          <a:xfrm>
            <a:off x="187537" y="7565191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F0A58B5F-59D2-4948-B4A1-665F048FE399}"/>
              </a:ext>
            </a:extLst>
          </p:cNvPr>
          <p:cNvSpPr txBox="1"/>
          <p:nvPr/>
        </p:nvSpPr>
        <p:spPr>
          <a:xfrm>
            <a:off x="220383" y="3104078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3E7E234-F1AE-4696-AC49-8D00F288002B}"/>
              </a:ext>
            </a:extLst>
          </p:cNvPr>
          <p:cNvSpPr txBox="1"/>
          <p:nvPr/>
        </p:nvSpPr>
        <p:spPr>
          <a:xfrm>
            <a:off x="223202" y="5678025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1D52D59-2BC0-4B7F-9A1D-6C67E138A1FD}"/>
              </a:ext>
            </a:extLst>
          </p:cNvPr>
          <p:cNvSpPr txBox="1"/>
          <p:nvPr/>
        </p:nvSpPr>
        <p:spPr>
          <a:xfrm>
            <a:off x="232827" y="7889781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2D3CABC3-C397-4F1E-A45D-04883B82B5C7}"/>
              </a:ext>
            </a:extLst>
          </p:cNvPr>
          <p:cNvSpPr/>
          <p:nvPr/>
        </p:nvSpPr>
        <p:spPr>
          <a:xfrm>
            <a:off x="564563" y="1840832"/>
            <a:ext cx="3434950" cy="158644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0F06E46C-CFF2-4875-AA42-981850838840}"/>
              </a:ext>
            </a:extLst>
          </p:cNvPr>
          <p:cNvSpPr/>
          <p:nvPr/>
        </p:nvSpPr>
        <p:spPr>
          <a:xfrm>
            <a:off x="558231" y="4377427"/>
            <a:ext cx="3434950" cy="158644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7F9AB2B3-85DF-4356-9563-84B82155809E}"/>
              </a:ext>
            </a:extLst>
          </p:cNvPr>
          <p:cNvSpPr/>
          <p:nvPr/>
        </p:nvSpPr>
        <p:spPr>
          <a:xfrm>
            <a:off x="582916" y="7335045"/>
            <a:ext cx="3422297" cy="72523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84DE0172-7495-4BBD-8099-0FA85755E906}"/>
              </a:ext>
            </a:extLst>
          </p:cNvPr>
          <p:cNvSpPr/>
          <p:nvPr/>
        </p:nvSpPr>
        <p:spPr>
          <a:xfrm>
            <a:off x="4427620" y="4446771"/>
            <a:ext cx="1763236" cy="158644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A6C013BE-20F0-453C-A078-6013154071C9}"/>
              </a:ext>
            </a:extLst>
          </p:cNvPr>
          <p:cNvSpPr/>
          <p:nvPr/>
        </p:nvSpPr>
        <p:spPr>
          <a:xfrm>
            <a:off x="4452286" y="1793234"/>
            <a:ext cx="1763236" cy="158644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EF7D8928-D9F9-4876-8FFE-B42A66C0F51E}"/>
              </a:ext>
            </a:extLst>
          </p:cNvPr>
          <p:cNvSpPr/>
          <p:nvPr/>
        </p:nvSpPr>
        <p:spPr>
          <a:xfrm>
            <a:off x="4418457" y="7238788"/>
            <a:ext cx="1763236" cy="725235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48DD25B-339D-4174-98E3-F1CDBD147817}"/>
              </a:ext>
            </a:extLst>
          </p:cNvPr>
          <p:cNvSpPr txBox="1"/>
          <p:nvPr/>
        </p:nvSpPr>
        <p:spPr>
          <a:xfrm>
            <a:off x="92089" y="2539410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A3AB19C1-281B-4D95-8698-A734FF657BFA}"/>
              </a:ext>
            </a:extLst>
          </p:cNvPr>
          <p:cNvSpPr txBox="1"/>
          <p:nvPr/>
        </p:nvSpPr>
        <p:spPr>
          <a:xfrm>
            <a:off x="94962" y="5023073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23684202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S9\Desktop\15年03月20日12時06分-外部入力(1：RX3　)-番組名未取得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9" t="13994" r="22865" b="2949"/>
          <a:stretch/>
        </p:blipFill>
        <p:spPr bwMode="auto">
          <a:xfrm>
            <a:off x="2179194" y="5004272"/>
            <a:ext cx="2329113" cy="231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S9\Desktop\15年03月18日14時37分-外部入力(1：RX3　)-番組名未取得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41" r="45132"/>
          <a:stretch/>
        </p:blipFill>
        <p:spPr bwMode="auto">
          <a:xfrm>
            <a:off x="2139241" y="1518850"/>
            <a:ext cx="2294883" cy="231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183C686-FE70-4791-9978-1339893BA28D}"/>
              </a:ext>
            </a:extLst>
          </p:cNvPr>
          <p:cNvSpPr txBox="1"/>
          <p:nvPr/>
        </p:nvSpPr>
        <p:spPr>
          <a:xfrm>
            <a:off x="1090890" y="99633"/>
            <a:ext cx="45851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S6-2  Uncropped full-length gel images related to Figure S1b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241C940-B1B5-4011-90D9-A0D5787681F3}"/>
              </a:ext>
            </a:extLst>
          </p:cNvPr>
          <p:cNvSpPr txBox="1"/>
          <p:nvPr/>
        </p:nvSpPr>
        <p:spPr>
          <a:xfrm>
            <a:off x="2552211" y="1076471"/>
            <a:ext cx="1220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spc="600" dirty="0">
                <a:latin typeface="Arial" panose="020B0604020202020204" pitchFamily="34" charset="0"/>
                <a:cs typeface="Arial" panose="020B0604020202020204" pitchFamily="34" charset="0"/>
              </a:rPr>
              <a:t>1  2  3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21491EC-33EA-4099-895D-584DD74A58BC}"/>
              </a:ext>
            </a:extLst>
          </p:cNvPr>
          <p:cNvSpPr txBox="1"/>
          <p:nvPr/>
        </p:nvSpPr>
        <p:spPr>
          <a:xfrm>
            <a:off x="2139241" y="1249647"/>
            <a:ext cx="1744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spc="3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spc="300" dirty="0">
                <a:latin typeface="Arial" panose="020B0604020202020204" pitchFamily="34" charset="0"/>
                <a:cs typeface="Arial" panose="020B0604020202020204" pitchFamily="34" charset="0"/>
              </a:rPr>
              <a:t> + - + - + -</a:t>
            </a:r>
            <a:endParaRPr kumimoji="1" lang="ja-JP" altLang="en-US" sz="14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C0D22A7-A138-4557-8B6C-94DB1AB149C4}"/>
              </a:ext>
            </a:extLst>
          </p:cNvPr>
          <p:cNvSpPr txBox="1"/>
          <p:nvPr/>
        </p:nvSpPr>
        <p:spPr>
          <a:xfrm>
            <a:off x="2342863" y="4735068"/>
            <a:ext cx="17442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spc="3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spc="300" dirty="0">
                <a:latin typeface="Arial" panose="020B0604020202020204" pitchFamily="34" charset="0"/>
                <a:cs typeface="Arial" panose="020B0604020202020204" pitchFamily="34" charset="0"/>
              </a:rPr>
              <a:t> + - + - + -</a:t>
            </a:r>
            <a:endParaRPr kumimoji="1" lang="ja-JP" altLang="en-US" sz="14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A384E7E-64B3-4EBF-910A-F0F59B5EA7D4}"/>
              </a:ext>
            </a:extLst>
          </p:cNvPr>
          <p:cNvSpPr txBox="1"/>
          <p:nvPr/>
        </p:nvSpPr>
        <p:spPr>
          <a:xfrm>
            <a:off x="2773338" y="4561892"/>
            <a:ext cx="12202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spc="600" dirty="0">
                <a:latin typeface="Arial" panose="020B0604020202020204" pitchFamily="34" charset="0"/>
                <a:cs typeface="Arial" panose="020B0604020202020204" pitchFamily="34" charset="0"/>
              </a:rPr>
              <a:t>1  2  3</a:t>
            </a:r>
          </a:p>
        </p:txBody>
      </p:sp>
      <p:sp>
        <p:nvSpPr>
          <p:cNvPr id="19" name="テキスト ボックス 2">
            <a:extLst>
              <a:ext uri="{FF2B5EF4-FFF2-40B4-BE49-F238E27FC236}">
                <a16:creationId xmlns:a16="http://schemas.microsoft.com/office/drawing/2014/main" id="{1A62EF42-5BE3-4CFF-B1AA-7203532374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973" y="3907432"/>
            <a:ext cx="7473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eye (3d)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2">
            <a:extLst>
              <a:ext uri="{FF2B5EF4-FFF2-40B4-BE49-F238E27FC236}">
                <a16:creationId xmlns:a16="http://schemas.microsoft.com/office/drawing/2014/main" id="{A4E06F56-2BBC-420F-A70C-29AC7D0D9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973" y="7486650"/>
            <a:ext cx="5870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testis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2A39B1D-EABD-4E70-86C0-A68238D3F1F9}"/>
              </a:ext>
            </a:extLst>
          </p:cNvPr>
          <p:cNvSpPr txBox="1"/>
          <p:nvPr/>
        </p:nvSpPr>
        <p:spPr>
          <a:xfrm>
            <a:off x="1754739" y="2559895"/>
            <a:ext cx="44114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800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600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500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400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ja-JP" altLang="en-US" dirty="0"/>
          </a:p>
        </p:txBody>
      </p: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F7351B02-850F-456B-A676-01E621D2EB44}"/>
              </a:ext>
            </a:extLst>
          </p:cNvPr>
          <p:cNvCxnSpPr/>
          <p:nvPr/>
        </p:nvCxnSpPr>
        <p:spPr>
          <a:xfrm>
            <a:off x="2125274" y="2695248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6C8A8AF5-563A-4448-A3AB-29D13FCE3E5F}"/>
              </a:ext>
            </a:extLst>
          </p:cNvPr>
          <p:cNvCxnSpPr>
            <a:cxnSpLocks/>
          </p:cNvCxnSpPr>
          <p:nvPr/>
        </p:nvCxnSpPr>
        <p:spPr>
          <a:xfrm rot="-600000">
            <a:off x="2131447" y="2807574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E242258F-2AA8-4DE3-9EB7-9068178702FB}"/>
              </a:ext>
            </a:extLst>
          </p:cNvPr>
          <p:cNvCxnSpPr>
            <a:cxnSpLocks/>
          </p:cNvCxnSpPr>
          <p:nvPr/>
        </p:nvCxnSpPr>
        <p:spPr>
          <a:xfrm rot="-1560000">
            <a:off x="2133895" y="3012182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1CDCF55-2D5E-4CB5-9E2E-5BEB5F77F319}"/>
              </a:ext>
            </a:extLst>
          </p:cNvPr>
          <p:cNvSpPr txBox="1"/>
          <p:nvPr/>
        </p:nvSpPr>
        <p:spPr>
          <a:xfrm>
            <a:off x="1866288" y="3308310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E2459485-109E-4BAF-8EA8-9F146B219B21}"/>
              </a:ext>
            </a:extLst>
          </p:cNvPr>
          <p:cNvCxnSpPr>
            <a:cxnSpLocks/>
          </p:cNvCxnSpPr>
          <p:nvPr/>
        </p:nvCxnSpPr>
        <p:spPr>
          <a:xfrm flipV="1">
            <a:off x="2105240" y="3051736"/>
            <a:ext cx="181291" cy="1219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41168D22-9447-4CA1-B559-B3A104FFD2EC}"/>
              </a:ext>
            </a:extLst>
          </p:cNvPr>
          <p:cNvCxnSpPr>
            <a:cxnSpLocks/>
          </p:cNvCxnSpPr>
          <p:nvPr/>
        </p:nvCxnSpPr>
        <p:spPr>
          <a:xfrm rot="1020000" flipV="1">
            <a:off x="2120070" y="2864168"/>
            <a:ext cx="181291" cy="1219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87FFC4F-BE7D-44F2-A02F-ECB43AC7F42E}"/>
              </a:ext>
            </a:extLst>
          </p:cNvPr>
          <p:cNvSpPr txBox="1"/>
          <p:nvPr/>
        </p:nvSpPr>
        <p:spPr>
          <a:xfrm>
            <a:off x="1793820" y="5788455"/>
            <a:ext cx="441146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800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600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500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 400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ja-JP" altLang="en-US" dirty="0"/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D99D9942-A7C6-479E-B8A8-A03956AEC32F}"/>
              </a:ext>
            </a:extLst>
          </p:cNvPr>
          <p:cNvCxnSpPr>
            <a:cxnSpLocks/>
          </p:cNvCxnSpPr>
          <p:nvPr/>
        </p:nvCxnSpPr>
        <p:spPr>
          <a:xfrm>
            <a:off x="2246890" y="6071366"/>
            <a:ext cx="180000" cy="5906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A5528E73-038D-4B32-9F3C-9CE930E2EA2C}"/>
              </a:ext>
            </a:extLst>
          </p:cNvPr>
          <p:cNvCxnSpPr>
            <a:cxnSpLocks/>
          </p:cNvCxnSpPr>
          <p:nvPr/>
        </p:nvCxnSpPr>
        <p:spPr>
          <a:xfrm rot="1800000" flipV="1">
            <a:off x="2252390" y="6223836"/>
            <a:ext cx="180000" cy="11487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7DC20B3-03EF-4AF1-BEF0-3D9DDDF1B6C8}"/>
              </a:ext>
            </a:extLst>
          </p:cNvPr>
          <p:cNvSpPr txBox="1"/>
          <p:nvPr/>
        </p:nvSpPr>
        <p:spPr>
          <a:xfrm>
            <a:off x="1882979" y="6579533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957967D9-7FD6-4687-BA69-350262AB3E5F}"/>
              </a:ext>
            </a:extLst>
          </p:cNvPr>
          <p:cNvCxnSpPr>
            <a:cxnSpLocks/>
          </p:cNvCxnSpPr>
          <p:nvPr/>
        </p:nvCxnSpPr>
        <p:spPr>
          <a:xfrm flipV="1">
            <a:off x="2208839" y="6339709"/>
            <a:ext cx="238297" cy="11816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B0099947-209D-42FD-B324-8BE65EBC83EE}"/>
              </a:ext>
            </a:extLst>
          </p:cNvPr>
          <p:cNvCxnSpPr>
            <a:cxnSpLocks/>
          </p:cNvCxnSpPr>
          <p:nvPr/>
        </p:nvCxnSpPr>
        <p:spPr>
          <a:xfrm>
            <a:off x="2266295" y="6162267"/>
            <a:ext cx="180000" cy="5559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45C53E00-B906-460D-B98E-9553F8851664}"/>
              </a:ext>
            </a:extLst>
          </p:cNvPr>
          <p:cNvCxnSpPr>
            <a:cxnSpLocks/>
          </p:cNvCxnSpPr>
          <p:nvPr/>
        </p:nvCxnSpPr>
        <p:spPr>
          <a:xfrm rot="-480000">
            <a:off x="2264667" y="5922544"/>
            <a:ext cx="180000" cy="14568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B6602AAE-F7A3-4E15-8701-711B1DA27023}"/>
              </a:ext>
            </a:extLst>
          </p:cNvPr>
          <p:cNvSpPr/>
          <p:nvPr/>
        </p:nvSpPr>
        <p:spPr>
          <a:xfrm>
            <a:off x="2315231" y="1689463"/>
            <a:ext cx="1568270" cy="1901919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>
            <a:extLst>
              <a:ext uri="{FF2B5EF4-FFF2-40B4-BE49-F238E27FC236}">
                <a16:creationId xmlns:a16="http://schemas.microsoft.com/office/drawing/2014/main" id="{E22EC826-2AC0-4881-9F99-F72F5BE58E01}"/>
              </a:ext>
            </a:extLst>
          </p:cNvPr>
          <p:cNvSpPr/>
          <p:nvPr/>
        </p:nvSpPr>
        <p:spPr>
          <a:xfrm>
            <a:off x="2442335" y="5154969"/>
            <a:ext cx="1644788" cy="1901919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B306E1-A5F4-4184-A182-D48D0F3309E1}"/>
              </a:ext>
            </a:extLst>
          </p:cNvPr>
          <p:cNvSpPr txBox="1"/>
          <p:nvPr/>
        </p:nvSpPr>
        <p:spPr>
          <a:xfrm>
            <a:off x="4610114" y="2596627"/>
            <a:ext cx="1122423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Lane 1: 437 bp</a:t>
            </a:r>
          </a:p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Lane 2: 430 bp</a:t>
            </a:r>
          </a:p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Lane 3: 397 bp 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D57A17F-C48E-41DC-A51F-A5597530ADBD}"/>
              </a:ext>
            </a:extLst>
          </p:cNvPr>
          <p:cNvSpPr txBox="1"/>
          <p:nvPr/>
        </p:nvSpPr>
        <p:spPr>
          <a:xfrm>
            <a:off x="705051" y="2530575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mOct4bv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464A414B-3842-49DC-B4F6-68A599DA8332}"/>
              </a:ext>
            </a:extLst>
          </p:cNvPr>
          <p:cNvSpPr txBox="1"/>
          <p:nvPr/>
        </p:nvSpPr>
        <p:spPr>
          <a:xfrm>
            <a:off x="705051" y="567860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mOct4bv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2DA63429-6803-4530-B2DC-4AE33C3EB667}"/>
              </a:ext>
            </a:extLst>
          </p:cNvPr>
          <p:cNvSpPr txBox="1"/>
          <p:nvPr/>
        </p:nvSpPr>
        <p:spPr>
          <a:xfrm>
            <a:off x="4610113" y="5841888"/>
            <a:ext cx="1572866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Lane 1: 621 bp, 437 bp</a:t>
            </a:r>
          </a:p>
          <a:p>
            <a:endParaRPr kumimoji="1" lang="en-US" altLang="ja-JP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Lane 3: 397 bp 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0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屋内, 座る, モニター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54FEED54-8916-4128-A50A-B02556CFA1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" t="16753" b="6625"/>
          <a:stretch/>
        </p:blipFill>
        <p:spPr>
          <a:xfrm>
            <a:off x="1668885" y="1689106"/>
            <a:ext cx="3436473" cy="1811897"/>
          </a:xfrm>
          <a:prstGeom prst="rect">
            <a:avLst/>
          </a:prstGeom>
        </p:spPr>
      </p:pic>
      <p:pic>
        <p:nvPicPr>
          <p:cNvPr id="8" name="図 7" descr="モニター, 電子機器, 屋内, 座る が含まれている画像&#10;&#10;自動的に生成された説明">
            <a:extLst>
              <a:ext uri="{FF2B5EF4-FFF2-40B4-BE49-F238E27FC236}">
                <a16:creationId xmlns:a16="http://schemas.microsoft.com/office/drawing/2014/main" id="{F8B7BB11-84EE-411B-A001-A0DB15E585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1" t="11299" r="1384" b="12078"/>
          <a:stretch/>
        </p:blipFill>
        <p:spPr>
          <a:xfrm>
            <a:off x="1680918" y="4558630"/>
            <a:ext cx="3412410" cy="1799172"/>
          </a:xfrm>
          <a:prstGeom prst="rect">
            <a:avLst/>
          </a:prstGeom>
        </p:spPr>
      </p:pic>
      <p:pic>
        <p:nvPicPr>
          <p:cNvPr id="10" name="図 9" descr="座る, 屋内, モニター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C3BA8A9F-760A-4596-8EA4-767BFF8282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t="10779" r="1299" b="10519"/>
          <a:stretch/>
        </p:blipFill>
        <p:spPr>
          <a:xfrm rot="-10800000">
            <a:off x="1710762" y="7250614"/>
            <a:ext cx="3382566" cy="1831865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18F7526-940F-4C14-BE19-B397D23AFF92}"/>
              </a:ext>
            </a:extLst>
          </p:cNvPr>
          <p:cNvSpPr txBox="1"/>
          <p:nvPr/>
        </p:nvSpPr>
        <p:spPr>
          <a:xfrm>
            <a:off x="990256" y="25507"/>
            <a:ext cx="49666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S7  Uncropped full-length gel images related to Figure S2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SPP1C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857627E-8A49-4080-A23D-3851995B43A5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1826638" y="373949"/>
            <a:ext cx="3204723" cy="128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Thyroid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Testis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Peripheral Leukocyte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Breast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53C84CB-3F74-47EB-B37D-CE0D580132DD}"/>
              </a:ext>
            </a:extLst>
          </p:cNvPr>
          <p:cNvSpPr txBox="1"/>
          <p:nvPr/>
        </p:nvSpPr>
        <p:spPr>
          <a:xfrm>
            <a:off x="1663453" y="1645453"/>
            <a:ext cx="34124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-  +  -  +  -  +  -  +  -  +  -  +  -  +  -  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AC196256-CCAA-48E0-A4C1-A0E1E964D5D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773186" y="1968676"/>
            <a:ext cx="1785477" cy="348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Ovary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 Marrow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Cerebellum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Placenta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Prostate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 Muscle</a:t>
            </a:r>
          </a:p>
          <a:p>
            <a:pPr>
              <a:lnSpc>
                <a:spcPct val="250000"/>
              </a:lnSpc>
            </a:pPr>
            <a:endParaRPr lang="en-US" altLang="ja-JP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9146D37-9ACE-48E1-968C-B0CE3F3B1A9B}"/>
              </a:ext>
            </a:extLst>
          </p:cNvPr>
          <p:cNvSpPr txBox="1"/>
          <p:nvPr/>
        </p:nvSpPr>
        <p:spPr>
          <a:xfrm>
            <a:off x="1692949" y="4535647"/>
            <a:ext cx="34124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 </a:t>
            </a:r>
            <a:r>
              <a:rPr kumimoji="1" lang="en-US" altLang="ja-JP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-  +  -  +  -  +  -  +  -  +  -  +  -  +  -  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C1257D9-36D0-411D-A3AE-435CDA18CD8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879829" y="5181354"/>
            <a:ext cx="1187470" cy="310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Spleen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Intestine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 Code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MSC-AT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MSC-BM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1F65DCE-05E7-4DCB-A117-7FA8616980BE}"/>
              </a:ext>
            </a:extLst>
          </p:cNvPr>
          <p:cNvSpPr txBox="1"/>
          <p:nvPr/>
        </p:nvSpPr>
        <p:spPr>
          <a:xfrm>
            <a:off x="1692949" y="7261540"/>
            <a:ext cx="34124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   </a:t>
            </a:r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-  +  -  +  -  +  -  +  -  +  -  +  -  +  -  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E80E308D-1732-412F-BA4A-CD7ABAA157E4}"/>
              </a:ext>
            </a:extLst>
          </p:cNvPr>
          <p:cNvCxnSpPr/>
          <p:nvPr/>
        </p:nvCxnSpPr>
        <p:spPr>
          <a:xfrm flipH="1">
            <a:off x="5105358" y="2839450"/>
            <a:ext cx="27672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8F82D219-3706-4D32-A598-D22998852572}"/>
              </a:ext>
            </a:extLst>
          </p:cNvPr>
          <p:cNvCxnSpPr/>
          <p:nvPr/>
        </p:nvCxnSpPr>
        <p:spPr>
          <a:xfrm flipH="1">
            <a:off x="5081296" y="5626954"/>
            <a:ext cx="27672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B57AE489-A060-4DCD-965C-278A730BCFBC}"/>
              </a:ext>
            </a:extLst>
          </p:cNvPr>
          <p:cNvCxnSpPr/>
          <p:nvPr/>
        </p:nvCxnSpPr>
        <p:spPr>
          <a:xfrm flipH="1">
            <a:off x="5081296" y="8309806"/>
            <a:ext cx="27672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78219B1-BA14-48E4-9646-45E253C65295}"/>
              </a:ext>
            </a:extLst>
          </p:cNvPr>
          <p:cNvSpPr txBox="1"/>
          <p:nvPr/>
        </p:nvSpPr>
        <p:spPr>
          <a:xfrm>
            <a:off x="1333404" y="2569108"/>
            <a:ext cx="377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endParaRPr kumimoji="1" lang="ja-JP" altLang="en-US" dirty="0"/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D454BBE2-3C76-46DE-9F9B-3ADE466A6664}"/>
              </a:ext>
            </a:extLst>
          </p:cNvPr>
          <p:cNvCxnSpPr/>
          <p:nvPr/>
        </p:nvCxnSpPr>
        <p:spPr>
          <a:xfrm>
            <a:off x="1642113" y="2719926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941FBAF5-E427-42E0-8DCF-05F1526C762D}"/>
              </a:ext>
            </a:extLst>
          </p:cNvPr>
          <p:cNvCxnSpPr>
            <a:cxnSpLocks/>
          </p:cNvCxnSpPr>
          <p:nvPr/>
        </p:nvCxnSpPr>
        <p:spPr>
          <a:xfrm rot="-600000">
            <a:off x="1648286" y="2806125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CD98F7BC-AE32-4EA4-9C63-F28120BE52D0}"/>
              </a:ext>
            </a:extLst>
          </p:cNvPr>
          <p:cNvCxnSpPr>
            <a:cxnSpLocks/>
          </p:cNvCxnSpPr>
          <p:nvPr/>
        </p:nvCxnSpPr>
        <p:spPr>
          <a:xfrm rot="-1560000">
            <a:off x="1642025" y="2914934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E496C8A-7FB8-411A-863D-3B14C0E2C315}"/>
              </a:ext>
            </a:extLst>
          </p:cNvPr>
          <p:cNvSpPr txBox="1"/>
          <p:nvPr/>
        </p:nvSpPr>
        <p:spPr>
          <a:xfrm>
            <a:off x="1355979" y="3263389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757F83B1-C111-4E8D-AB82-348D605E350E}"/>
              </a:ext>
            </a:extLst>
          </p:cNvPr>
          <p:cNvCxnSpPr>
            <a:cxnSpLocks/>
          </p:cNvCxnSpPr>
          <p:nvPr/>
        </p:nvCxnSpPr>
        <p:spPr>
          <a:xfrm flipV="1">
            <a:off x="1622079" y="2945779"/>
            <a:ext cx="181291" cy="1219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AA4829F7-E0D8-4087-9A6E-FEB62B50898E}"/>
              </a:ext>
            </a:extLst>
          </p:cNvPr>
          <p:cNvSpPr txBox="1"/>
          <p:nvPr/>
        </p:nvSpPr>
        <p:spPr>
          <a:xfrm>
            <a:off x="1333170" y="5340377"/>
            <a:ext cx="377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endParaRPr kumimoji="1" lang="ja-JP" altLang="en-US" dirty="0"/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523449DC-B6FF-4D93-995F-0825643D6620}"/>
              </a:ext>
            </a:extLst>
          </p:cNvPr>
          <p:cNvCxnSpPr/>
          <p:nvPr/>
        </p:nvCxnSpPr>
        <p:spPr>
          <a:xfrm>
            <a:off x="1641879" y="5491195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6B80B00A-4804-4718-A1D0-D5AC60B5912B}"/>
              </a:ext>
            </a:extLst>
          </p:cNvPr>
          <p:cNvCxnSpPr>
            <a:cxnSpLocks/>
          </p:cNvCxnSpPr>
          <p:nvPr/>
        </p:nvCxnSpPr>
        <p:spPr>
          <a:xfrm rot="-600000">
            <a:off x="1648052" y="5577394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19E0BC74-E3E1-4C5E-B958-7928E1EA75E0}"/>
              </a:ext>
            </a:extLst>
          </p:cNvPr>
          <p:cNvCxnSpPr>
            <a:cxnSpLocks/>
          </p:cNvCxnSpPr>
          <p:nvPr/>
        </p:nvCxnSpPr>
        <p:spPr>
          <a:xfrm rot="-1560000">
            <a:off x="1641791" y="5660076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9EBD598E-B86E-4D20-97F0-0DCE01190280}"/>
              </a:ext>
            </a:extLst>
          </p:cNvPr>
          <p:cNvSpPr txBox="1"/>
          <p:nvPr/>
        </p:nvSpPr>
        <p:spPr>
          <a:xfrm>
            <a:off x="1355745" y="6034658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AA0D817E-E364-4982-9D23-756DECA596A0}"/>
              </a:ext>
            </a:extLst>
          </p:cNvPr>
          <p:cNvCxnSpPr>
            <a:cxnSpLocks/>
          </p:cNvCxnSpPr>
          <p:nvPr/>
        </p:nvCxnSpPr>
        <p:spPr>
          <a:xfrm flipV="1">
            <a:off x="1621845" y="5690921"/>
            <a:ext cx="181291" cy="1219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2F4F46B-B5DE-4B9B-BCAC-64B7C64EBF31}"/>
              </a:ext>
            </a:extLst>
          </p:cNvPr>
          <p:cNvSpPr txBox="1"/>
          <p:nvPr/>
        </p:nvSpPr>
        <p:spPr>
          <a:xfrm>
            <a:off x="1382311" y="8027743"/>
            <a:ext cx="377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endParaRPr kumimoji="1" lang="ja-JP" altLang="en-US" dirty="0"/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320E74C3-7755-4D8A-B476-D3050D2095BC}"/>
              </a:ext>
            </a:extLst>
          </p:cNvPr>
          <p:cNvCxnSpPr/>
          <p:nvPr/>
        </p:nvCxnSpPr>
        <p:spPr>
          <a:xfrm>
            <a:off x="1691020" y="8178561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矢印コネクタ 32">
            <a:extLst>
              <a:ext uri="{FF2B5EF4-FFF2-40B4-BE49-F238E27FC236}">
                <a16:creationId xmlns:a16="http://schemas.microsoft.com/office/drawing/2014/main" id="{045DFE79-E994-45A0-B57F-F46691C29DD4}"/>
              </a:ext>
            </a:extLst>
          </p:cNvPr>
          <p:cNvCxnSpPr>
            <a:cxnSpLocks/>
          </p:cNvCxnSpPr>
          <p:nvPr/>
        </p:nvCxnSpPr>
        <p:spPr>
          <a:xfrm rot="-600000">
            <a:off x="1697193" y="8264760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B276B99D-291A-40F5-A162-162406F51F12}"/>
              </a:ext>
            </a:extLst>
          </p:cNvPr>
          <p:cNvCxnSpPr>
            <a:cxnSpLocks/>
          </p:cNvCxnSpPr>
          <p:nvPr/>
        </p:nvCxnSpPr>
        <p:spPr>
          <a:xfrm rot="-1560000">
            <a:off x="1690932" y="8347442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B225785-00A0-4A79-A897-DB01D807DB59}"/>
              </a:ext>
            </a:extLst>
          </p:cNvPr>
          <p:cNvSpPr txBox="1"/>
          <p:nvPr/>
        </p:nvSpPr>
        <p:spPr>
          <a:xfrm>
            <a:off x="1404886" y="8722024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ADCA2457-E376-4F19-ADFD-0765F9DF30E8}"/>
              </a:ext>
            </a:extLst>
          </p:cNvPr>
          <p:cNvCxnSpPr>
            <a:cxnSpLocks/>
          </p:cNvCxnSpPr>
          <p:nvPr/>
        </p:nvCxnSpPr>
        <p:spPr>
          <a:xfrm flipV="1">
            <a:off x="1670986" y="8378287"/>
            <a:ext cx="181291" cy="1219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55A5C859-4F29-463F-B6F7-A39B4A5A9B59}"/>
              </a:ext>
            </a:extLst>
          </p:cNvPr>
          <p:cNvSpPr/>
          <p:nvPr/>
        </p:nvSpPr>
        <p:spPr>
          <a:xfrm>
            <a:off x="1826638" y="2151017"/>
            <a:ext cx="3160073" cy="96512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DD7BEA3-3B04-4B04-899F-8B0E831B38BA}"/>
              </a:ext>
            </a:extLst>
          </p:cNvPr>
          <p:cNvSpPr/>
          <p:nvPr/>
        </p:nvSpPr>
        <p:spPr>
          <a:xfrm>
            <a:off x="1857112" y="7720170"/>
            <a:ext cx="3160073" cy="96512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F666090B-AB05-4070-B6EA-054BD1035A24}"/>
              </a:ext>
            </a:extLst>
          </p:cNvPr>
          <p:cNvSpPr/>
          <p:nvPr/>
        </p:nvSpPr>
        <p:spPr>
          <a:xfrm>
            <a:off x="1807084" y="4981993"/>
            <a:ext cx="3160073" cy="96512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3960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座る, コンピュータ, ノートパソコン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4FD25A36-2099-4CA5-BF4C-5926C678F1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08" r="2511"/>
          <a:stretch/>
        </p:blipFill>
        <p:spPr>
          <a:xfrm>
            <a:off x="988137" y="1454065"/>
            <a:ext cx="4949572" cy="2765046"/>
          </a:xfrm>
          <a:prstGeom prst="rect">
            <a:avLst/>
          </a:prstGeom>
        </p:spPr>
      </p:pic>
      <p:pic>
        <p:nvPicPr>
          <p:cNvPr id="10" name="図 9" descr="座る, コンピュータ, フロント, 時計 が含まれている画像&#10;&#10;自動的に生成された説明">
            <a:extLst>
              <a:ext uri="{FF2B5EF4-FFF2-40B4-BE49-F238E27FC236}">
                <a16:creationId xmlns:a16="http://schemas.microsoft.com/office/drawing/2014/main" id="{AFED55EF-5CEF-47F9-BEB4-3590B203D0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3" r="2511"/>
          <a:stretch/>
        </p:blipFill>
        <p:spPr>
          <a:xfrm>
            <a:off x="988137" y="5303845"/>
            <a:ext cx="4949572" cy="2949689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D1155F-5F53-4AC9-810A-D88FE1513EBD}"/>
              </a:ext>
            </a:extLst>
          </p:cNvPr>
          <p:cNvSpPr txBox="1"/>
          <p:nvPr/>
        </p:nvSpPr>
        <p:spPr>
          <a:xfrm>
            <a:off x="3037706" y="4320277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OCT4A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D72EB00-F2E4-4E2E-9299-61D3E93EC531}"/>
              </a:ext>
            </a:extLst>
          </p:cNvPr>
          <p:cNvSpPr txBox="1"/>
          <p:nvPr/>
        </p:nvSpPr>
        <p:spPr>
          <a:xfrm>
            <a:off x="2947938" y="8279049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OCT4Bv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73910EC-6FB6-4665-8374-A62C408A397D}"/>
              </a:ext>
            </a:extLst>
          </p:cNvPr>
          <p:cNvSpPr txBox="1"/>
          <p:nvPr/>
        </p:nvSpPr>
        <p:spPr>
          <a:xfrm>
            <a:off x="582070" y="113976"/>
            <a:ext cx="57617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S8-1  Uncropped full-length gel images related to Figure S3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OCT4A, OCT4Bv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34416B6-3E18-4331-B431-7859B67A7008}"/>
              </a:ext>
            </a:extLst>
          </p:cNvPr>
          <p:cNvSpPr txBox="1"/>
          <p:nvPr/>
        </p:nvSpPr>
        <p:spPr>
          <a:xfrm>
            <a:off x="3751281" y="1185775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71  72  73  74  75  76  77    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B6B48E8-84C1-40D4-B91B-86DD8EE4B318}"/>
              </a:ext>
            </a:extLst>
          </p:cNvPr>
          <p:cNvSpPr txBox="1"/>
          <p:nvPr/>
        </p:nvSpPr>
        <p:spPr>
          <a:xfrm>
            <a:off x="1959874" y="118577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F73436D-3FF6-4B67-ABCE-229C816E29E5}"/>
              </a:ext>
            </a:extLst>
          </p:cNvPr>
          <p:cNvSpPr txBox="1"/>
          <p:nvPr/>
        </p:nvSpPr>
        <p:spPr>
          <a:xfrm>
            <a:off x="3820293" y="5010135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71  72  73  74  75  76  77    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E7F451D-B9B9-49A5-8D73-75FC7ED91F08}"/>
              </a:ext>
            </a:extLst>
          </p:cNvPr>
          <p:cNvSpPr txBox="1"/>
          <p:nvPr/>
        </p:nvSpPr>
        <p:spPr>
          <a:xfrm>
            <a:off x="2028886" y="501013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089435B-4DAA-4D70-A8CB-A9A64AAAC8D1}"/>
              </a:ext>
            </a:extLst>
          </p:cNvPr>
          <p:cNvSpPr/>
          <p:nvPr/>
        </p:nvSpPr>
        <p:spPr>
          <a:xfrm>
            <a:off x="1097280" y="1750423"/>
            <a:ext cx="4606834" cy="1968137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D3E66927-3824-4E03-95AD-E8371A82D42F}"/>
              </a:ext>
            </a:extLst>
          </p:cNvPr>
          <p:cNvSpPr/>
          <p:nvPr/>
        </p:nvSpPr>
        <p:spPr>
          <a:xfrm>
            <a:off x="1159506" y="5508168"/>
            <a:ext cx="4606834" cy="1968137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0E44E82-F531-4B47-8EDD-A93A70429F73}"/>
              </a:ext>
            </a:extLst>
          </p:cNvPr>
          <p:cNvSpPr txBox="1"/>
          <p:nvPr/>
        </p:nvSpPr>
        <p:spPr>
          <a:xfrm>
            <a:off x="536091" y="2267842"/>
            <a:ext cx="46679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  <a:p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   bp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5384873-6C1A-43A3-815D-7D0310FF4F28}"/>
              </a:ext>
            </a:extLst>
          </p:cNvPr>
          <p:cNvSpPr txBox="1"/>
          <p:nvPr/>
        </p:nvSpPr>
        <p:spPr>
          <a:xfrm>
            <a:off x="543465" y="5993544"/>
            <a:ext cx="46679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  <a:p>
            <a:endParaRPr kumimoji="1" lang="en-US" altLang="ja-JP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   bp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119CCBE9-6DF1-4071-9780-B2F885B9BDC4}"/>
              </a:ext>
            </a:extLst>
          </p:cNvPr>
          <p:cNvCxnSpPr/>
          <p:nvPr/>
        </p:nvCxnSpPr>
        <p:spPr>
          <a:xfrm>
            <a:off x="935039" y="2370066"/>
            <a:ext cx="171369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38618F1D-0965-40AE-AEC3-4BC3B5C5D030}"/>
              </a:ext>
            </a:extLst>
          </p:cNvPr>
          <p:cNvCxnSpPr/>
          <p:nvPr/>
        </p:nvCxnSpPr>
        <p:spPr>
          <a:xfrm>
            <a:off x="959474" y="2537214"/>
            <a:ext cx="171369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8855C600-F0D6-432F-B435-3CB086F714E3}"/>
              </a:ext>
            </a:extLst>
          </p:cNvPr>
          <p:cNvCxnSpPr>
            <a:cxnSpLocks/>
          </p:cNvCxnSpPr>
          <p:nvPr/>
        </p:nvCxnSpPr>
        <p:spPr>
          <a:xfrm rot="-480000">
            <a:off x="959474" y="2686601"/>
            <a:ext cx="171369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06C15E54-A19F-4377-86A5-49A7938E6D67}"/>
              </a:ext>
            </a:extLst>
          </p:cNvPr>
          <p:cNvCxnSpPr/>
          <p:nvPr/>
        </p:nvCxnSpPr>
        <p:spPr>
          <a:xfrm>
            <a:off x="966793" y="6092981"/>
            <a:ext cx="171369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F4D82CB7-8A9C-4EAD-BED6-4CA0C53AE207}"/>
              </a:ext>
            </a:extLst>
          </p:cNvPr>
          <p:cNvCxnSpPr/>
          <p:nvPr/>
        </p:nvCxnSpPr>
        <p:spPr>
          <a:xfrm>
            <a:off x="971140" y="6271508"/>
            <a:ext cx="171369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68F1F1E7-DDA9-420E-8947-D1E9BF3474B1}"/>
              </a:ext>
            </a:extLst>
          </p:cNvPr>
          <p:cNvCxnSpPr>
            <a:cxnSpLocks/>
          </p:cNvCxnSpPr>
          <p:nvPr/>
        </p:nvCxnSpPr>
        <p:spPr>
          <a:xfrm rot="-480000">
            <a:off x="988558" y="6410851"/>
            <a:ext cx="171369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51375C1B-F012-43DC-B41E-1DBC1C4BEF0D}"/>
              </a:ext>
            </a:extLst>
          </p:cNvPr>
          <p:cNvSpPr txBox="1"/>
          <p:nvPr/>
        </p:nvSpPr>
        <p:spPr>
          <a:xfrm>
            <a:off x="618729" y="1208858"/>
            <a:ext cx="7473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Case No.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92E67DA-5F08-4E47-A178-758D790E85AD}"/>
              </a:ext>
            </a:extLst>
          </p:cNvPr>
          <p:cNvSpPr txBox="1"/>
          <p:nvPr/>
        </p:nvSpPr>
        <p:spPr>
          <a:xfrm>
            <a:off x="614477" y="5079896"/>
            <a:ext cx="7473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Case No.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901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 descr="座る, モニター, コンピュータ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059331FB-C605-47FA-9E9E-3A3FDDC154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75" r="2845" b="6235"/>
          <a:stretch/>
        </p:blipFill>
        <p:spPr>
          <a:xfrm>
            <a:off x="1033991" y="1303419"/>
            <a:ext cx="4888551" cy="266648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39FC36F-106F-4F01-8E14-5CF38A95C013}"/>
              </a:ext>
            </a:extLst>
          </p:cNvPr>
          <p:cNvSpPr txBox="1"/>
          <p:nvPr/>
        </p:nvSpPr>
        <p:spPr>
          <a:xfrm>
            <a:off x="2926298" y="3969901"/>
            <a:ext cx="8242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SPP1all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図 8" descr="座る, コンピュータ, ブラック, モニター が含まれている画像&#10;&#10;自動的に生成された説明">
            <a:extLst>
              <a:ext uri="{FF2B5EF4-FFF2-40B4-BE49-F238E27FC236}">
                <a16:creationId xmlns:a16="http://schemas.microsoft.com/office/drawing/2014/main" id="{E9A64D4E-0FD3-42CA-9810-A32C32AF56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12894" b="3239"/>
          <a:stretch/>
        </p:blipFill>
        <p:spPr>
          <a:xfrm rot="60000">
            <a:off x="1009126" y="5146507"/>
            <a:ext cx="4950487" cy="281328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5729D17-8A03-4F5C-B01F-9C5CB0AFF8B0}"/>
              </a:ext>
            </a:extLst>
          </p:cNvPr>
          <p:cNvSpPr txBox="1"/>
          <p:nvPr/>
        </p:nvSpPr>
        <p:spPr>
          <a:xfrm>
            <a:off x="2908566" y="8002772"/>
            <a:ext cx="77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SPP1C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795BD93-40BA-4BB1-A4CA-AE7DE11C363C}"/>
              </a:ext>
            </a:extLst>
          </p:cNvPr>
          <p:cNvSpPr txBox="1"/>
          <p:nvPr/>
        </p:nvSpPr>
        <p:spPr>
          <a:xfrm>
            <a:off x="651046" y="118669"/>
            <a:ext cx="5686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S8-2  Uncropped full-length gel images related to Figure S3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SPP1all, SPP1C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E910327-502E-466F-AAF3-C150AAABB226}"/>
              </a:ext>
            </a:extLst>
          </p:cNvPr>
          <p:cNvSpPr txBox="1"/>
          <p:nvPr/>
        </p:nvSpPr>
        <p:spPr>
          <a:xfrm>
            <a:off x="3883573" y="1065352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71  72  73  74  75  76  77    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C14D13F-4EB2-412F-BFB4-1384AFF974C8}"/>
              </a:ext>
            </a:extLst>
          </p:cNvPr>
          <p:cNvSpPr txBox="1"/>
          <p:nvPr/>
        </p:nvSpPr>
        <p:spPr>
          <a:xfrm>
            <a:off x="2092166" y="106535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6BDFEE6-76C7-41C9-9CAB-629D812194FF}"/>
              </a:ext>
            </a:extLst>
          </p:cNvPr>
          <p:cNvSpPr txBox="1"/>
          <p:nvPr/>
        </p:nvSpPr>
        <p:spPr>
          <a:xfrm>
            <a:off x="3849849" y="4877652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71  72  73  74  75  76  77    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C06CE1-23DF-49D5-B537-AED67E9940BC}"/>
              </a:ext>
            </a:extLst>
          </p:cNvPr>
          <p:cNvSpPr txBox="1"/>
          <p:nvPr/>
        </p:nvSpPr>
        <p:spPr>
          <a:xfrm>
            <a:off x="2058442" y="487765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8B2268A-60FE-48F3-8F09-037D60656BB7}"/>
              </a:ext>
            </a:extLst>
          </p:cNvPr>
          <p:cNvSpPr/>
          <p:nvPr/>
        </p:nvSpPr>
        <p:spPr>
          <a:xfrm>
            <a:off x="1275347" y="1600200"/>
            <a:ext cx="4548662" cy="216397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7115E1ED-2FC3-4C92-ABE8-12FB6AC685FE}"/>
              </a:ext>
            </a:extLst>
          </p:cNvPr>
          <p:cNvSpPr/>
          <p:nvPr/>
        </p:nvSpPr>
        <p:spPr>
          <a:xfrm>
            <a:off x="1203935" y="5450304"/>
            <a:ext cx="4548662" cy="1892967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CCB0336-7833-4589-8F3F-A6473BE6F5DF}"/>
              </a:ext>
            </a:extLst>
          </p:cNvPr>
          <p:cNvSpPr txBox="1"/>
          <p:nvPr/>
        </p:nvSpPr>
        <p:spPr>
          <a:xfrm>
            <a:off x="667111" y="2857311"/>
            <a:ext cx="3962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endParaRPr kumimoji="1" lang="ja-JP" altLang="en-US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BB5DFD3-4498-4F69-86B0-EA8A0BEA4473}"/>
              </a:ext>
            </a:extLst>
          </p:cNvPr>
          <p:cNvSpPr txBox="1"/>
          <p:nvPr/>
        </p:nvSpPr>
        <p:spPr>
          <a:xfrm>
            <a:off x="651046" y="6320935"/>
            <a:ext cx="396262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endParaRPr kumimoji="1" lang="ja-JP" altLang="en-US" dirty="0"/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6A74C250-F378-4E78-9A83-ED86DC5B768F}"/>
              </a:ext>
            </a:extLst>
          </p:cNvPr>
          <p:cNvCxnSpPr/>
          <p:nvPr/>
        </p:nvCxnSpPr>
        <p:spPr>
          <a:xfrm>
            <a:off x="1033991" y="2952394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BC186646-3689-4CB0-9E51-D6FFFCD391CC}"/>
              </a:ext>
            </a:extLst>
          </p:cNvPr>
          <p:cNvCxnSpPr>
            <a:cxnSpLocks/>
          </p:cNvCxnSpPr>
          <p:nvPr/>
        </p:nvCxnSpPr>
        <p:spPr>
          <a:xfrm rot="-660000">
            <a:off x="1029514" y="3218413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730054AB-1952-47FA-A50C-ADFD2341906C}"/>
              </a:ext>
            </a:extLst>
          </p:cNvPr>
          <p:cNvCxnSpPr>
            <a:cxnSpLocks/>
          </p:cNvCxnSpPr>
          <p:nvPr/>
        </p:nvCxnSpPr>
        <p:spPr>
          <a:xfrm rot="-540000">
            <a:off x="1029514" y="3085617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600E92-3C3A-4A8E-8663-F03386ACAA13}"/>
              </a:ext>
            </a:extLst>
          </p:cNvPr>
          <p:cNvSpPr txBox="1"/>
          <p:nvPr/>
        </p:nvSpPr>
        <p:spPr>
          <a:xfrm>
            <a:off x="756588" y="3357002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4BB368AB-EA75-4875-98C5-CAC93D5DAED6}"/>
              </a:ext>
            </a:extLst>
          </p:cNvPr>
          <p:cNvCxnSpPr/>
          <p:nvPr/>
        </p:nvCxnSpPr>
        <p:spPr>
          <a:xfrm>
            <a:off x="1013933" y="6464968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73744062-5DCA-486C-AA9F-121FE07075A2}"/>
              </a:ext>
            </a:extLst>
          </p:cNvPr>
          <p:cNvCxnSpPr>
            <a:cxnSpLocks/>
          </p:cNvCxnSpPr>
          <p:nvPr/>
        </p:nvCxnSpPr>
        <p:spPr>
          <a:xfrm rot="-600000">
            <a:off x="1020106" y="6577294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08D923DB-7630-4DC7-976E-CC7AC641043D}"/>
              </a:ext>
            </a:extLst>
          </p:cNvPr>
          <p:cNvCxnSpPr>
            <a:cxnSpLocks/>
          </p:cNvCxnSpPr>
          <p:nvPr/>
        </p:nvCxnSpPr>
        <p:spPr>
          <a:xfrm rot="-1560000">
            <a:off x="1013845" y="6696147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D9BFC93-90F5-4E4B-B5F4-AEB0D7645FB7}"/>
              </a:ext>
            </a:extLst>
          </p:cNvPr>
          <p:cNvSpPr txBox="1"/>
          <p:nvPr/>
        </p:nvSpPr>
        <p:spPr>
          <a:xfrm>
            <a:off x="717166" y="7008431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7BD0F8E8-86EB-40DB-B2D2-15AB3AAA1A38}"/>
              </a:ext>
            </a:extLst>
          </p:cNvPr>
          <p:cNvCxnSpPr>
            <a:cxnSpLocks/>
          </p:cNvCxnSpPr>
          <p:nvPr/>
        </p:nvCxnSpPr>
        <p:spPr>
          <a:xfrm flipV="1">
            <a:off x="993899" y="6771872"/>
            <a:ext cx="181291" cy="121972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4680201-44AB-44C6-8225-F3BAD257A73E}"/>
              </a:ext>
            </a:extLst>
          </p:cNvPr>
          <p:cNvSpPr txBox="1"/>
          <p:nvPr/>
        </p:nvSpPr>
        <p:spPr>
          <a:xfrm>
            <a:off x="620239" y="1049158"/>
            <a:ext cx="7473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Case No.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9B99850-FA3C-4D3E-B9BE-F651BF5963B6}"/>
              </a:ext>
            </a:extLst>
          </p:cNvPr>
          <p:cNvSpPr txBox="1"/>
          <p:nvPr/>
        </p:nvSpPr>
        <p:spPr>
          <a:xfrm>
            <a:off x="725157" y="4865567"/>
            <a:ext cx="7473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Case No.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270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 descr="コンピュータ, 座る, キーボード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5ADDFEA6-9C51-48A6-AADE-9BDBC106BE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" t="17528" r="1639" b="2721"/>
          <a:stretch/>
        </p:blipFill>
        <p:spPr>
          <a:xfrm>
            <a:off x="1193142" y="1542528"/>
            <a:ext cx="4471716" cy="246024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2817889-FD68-4889-A565-5238E6748841}"/>
              </a:ext>
            </a:extLst>
          </p:cNvPr>
          <p:cNvSpPr txBox="1"/>
          <p:nvPr/>
        </p:nvSpPr>
        <p:spPr>
          <a:xfrm>
            <a:off x="2891719" y="4075658"/>
            <a:ext cx="11260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GAPDH(RT+)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図 19" descr="モニター, 屋内, 座る, 電話 が含まれている画像&#10;&#10;自動的に生成された説明">
            <a:extLst>
              <a:ext uri="{FF2B5EF4-FFF2-40B4-BE49-F238E27FC236}">
                <a16:creationId xmlns:a16="http://schemas.microsoft.com/office/drawing/2014/main" id="{50296A5F-3B32-4631-862D-E4FAA5A3A8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" t="14404" r="1402" b="7432"/>
          <a:stretch/>
        </p:blipFill>
        <p:spPr>
          <a:xfrm>
            <a:off x="1284483" y="5202455"/>
            <a:ext cx="4380375" cy="246521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036DE61-AFC5-4F96-B5F0-F8C7B3C48737}"/>
              </a:ext>
            </a:extLst>
          </p:cNvPr>
          <p:cNvSpPr txBox="1"/>
          <p:nvPr/>
        </p:nvSpPr>
        <p:spPr>
          <a:xfrm>
            <a:off x="2891719" y="7780965"/>
            <a:ext cx="1073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GAPDH(RT-)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C7BA70A-401F-4941-B280-903C245D6DE3}"/>
              </a:ext>
            </a:extLst>
          </p:cNvPr>
          <p:cNvSpPr txBox="1"/>
          <p:nvPr/>
        </p:nvSpPr>
        <p:spPr>
          <a:xfrm>
            <a:off x="878593" y="89964"/>
            <a:ext cx="51798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S8-3  Uncropped full-length gel images related to Figure S3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5A42494-9C8B-4F95-85A2-4518BE7949B3}"/>
              </a:ext>
            </a:extLst>
          </p:cNvPr>
          <p:cNvSpPr txBox="1"/>
          <p:nvPr/>
        </p:nvSpPr>
        <p:spPr>
          <a:xfrm>
            <a:off x="3610229" y="1268945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71  72  73  74  75  76  77    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58EA5BB-2101-4CB2-94E3-6B6F54E84AFB}"/>
              </a:ext>
            </a:extLst>
          </p:cNvPr>
          <p:cNvSpPr txBox="1"/>
          <p:nvPr/>
        </p:nvSpPr>
        <p:spPr>
          <a:xfrm>
            <a:off x="2006230" y="1268945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567CBBA-0263-49D0-A592-3CD0F9A9C0F8}"/>
              </a:ext>
            </a:extLst>
          </p:cNvPr>
          <p:cNvSpPr txBox="1"/>
          <p:nvPr/>
        </p:nvSpPr>
        <p:spPr>
          <a:xfrm>
            <a:off x="3711401" y="4974252"/>
            <a:ext cx="21098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71  72  73  74  75  76  77     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4E60288-0D85-4119-8183-740B3F47445D}"/>
              </a:ext>
            </a:extLst>
          </p:cNvPr>
          <p:cNvSpPr txBox="1"/>
          <p:nvPr/>
        </p:nvSpPr>
        <p:spPr>
          <a:xfrm>
            <a:off x="1950986" y="4974252"/>
            <a:ext cx="3545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2C334AA-9341-4814-B587-512212A4FFB0}"/>
              </a:ext>
            </a:extLst>
          </p:cNvPr>
          <p:cNvSpPr txBox="1"/>
          <p:nvPr/>
        </p:nvSpPr>
        <p:spPr>
          <a:xfrm>
            <a:off x="846349" y="2488582"/>
            <a:ext cx="3770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endParaRPr kumimoji="1" lang="ja-JP" altLang="en-US" dirty="0"/>
          </a:p>
        </p:txBody>
      </p:sp>
      <p:cxnSp>
        <p:nvCxnSpPr>
          <p:cNvPr id="17" name="直線矢印コネクタ 16">
            <a:extLst>
              <a:ext uri="{FF2B5EF4-FFF2-40B4-BE49-F238E27FC236}">
                <a16:creationId xmlns:a16="http://schemas.microsoft.com/office/drawing/2014/main" id="{79C0B899-5BAF-422A-A06C-1BF64AB5D273}"/>
              </a:ext>
            </a:extLst>
          </p:cNvPr>
          <p:cNvCxnSpPr/>
          <p:nvPr/>
        </p:nvCxnSpPr>
        <p:spPr>
          <a:xfrm>
            <a:off x="1157639" y="2625632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05216F8-B76B-4580-95D2-1E9838E3561C}"/>
              </a:ext>
            </a:extLst>
          </p:cNvPr>
          <p:cNvCxnSpPr>
            <a:cxnSpLocks/>
          </p:cNvCxnSpPr>
          <p:nvPr/>
        </p:nvCxnSpPr>
        <p:spPr>
          <a:xfrm rot="-1680000">
            <a:off x="1179289" y="2828184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C76FCB9F-F8E2-4A9A-B156-FC0BD17B3356}"/>
              </a:ext>
            </a:extLst>
          </p:cNvPr>
          <p:cNvCxnSpPr>
            <a:cxnSpLocks/>
          </p:cNvCxnSpPr>
          <p:nvPr/>
        </p:nvCxnSpPr>
        <p:spPr>
          <a:xfrm rot="-960000">
            <a:off x="1168695" y="2733278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7E83D15E-D965-4D5C-85E6-6EB6393CDD6F}"/>
              </a:ext>
            </a:extLst>
          </p:cNvPr>
          <p:cNvSpPr txBox="1"/>
          <p:nvPr/>
        </p:nvSpPr>
        <p:spPr>
          <a:xfrm>
            <a:off x="929705" y="3196876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E9EDFF7-883C-4FC2-948B-2C9697B88B5B}"/>
              </a:ext>
            </a:extLst>
          </p:cNvPr>
          <p:cNvSpPr txBox="1"/>
          <p:nvPr/>
        </p:nvSpPr>
        <p:spPr>
          <a:xfrm>
            <a:off x="949426" y="6438826"/>
            <a:ext cx="37702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endParaRPr kumimoji="1" lang="ja-JP" altLang="en-US" sz="900" dirty="0"/>
          </a:p>
        </p:txBody>
      </p: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F8B3ED65-C8ED-40CE-BD2F-03508AFF3174}"/>
              </a:ext>
            </a:extLst>
          </p:cNvPr>
          <p:cNvCxnSpPr/>
          <p:nvPr/>
        </p:nvCxnSpPr>
        <p:spPr>
          <a:xfrm>
            <a:off x="1260716" y="6575876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3C484C30-0C58-4804-9E90-89CBA58CF110}"/>
              </a:ext>
            </a:extLst>
          </p:cNvPr>
          <p:cNvCxnSpPr>
            <a:cxnSpLocks/>
          </p:cNvCxnSpPr>
          <p:nvPr/>
        </p:nvCxnSpPr>
        <p:spPr>
          <a:xfrm rot="-1680000">
            <a:off x="1282366" y="6805724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D5033AC4-09AD-4E4F-A771-E22C1BB882CF}"/>
              </a:ext>
            </a:extLst>
          </p:cNvPr>
          <p:cNvCxnSpPr>
            <a:cxnSpLocks/>
          </p:cNvCxnSpPr>
          <p:nvPr/>
        </p:nvCxnSpPr>
        <p:spPr>
          <a:xfrm rot="-960000">
            <a:off x="1264948" y="6690346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54E54A9-6DCD-4065-AEEC-0D71BAEC478F}"/>
              </a:ext>
            </a:extLst>
          </p:cNvPr>
          <p:cNvSpPr txBox="1"/>
          <p:nvPr/>
        </p:nvSpPr>
        <p:spPr>
          <a:xfrm>
            <a:off x="1013546" y="7108240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2D55223-88A8-4916-8365-95E00F31A6B2}"/>
              </a:ext>
            </a:extLst>
          </p:cNvPr>
          <p:cNvSpPr txBox="1"/>
          <p:nvPr/>
        </p:nvSpPr>
        <p:spPr>
          <a:xfrm>
            <a:off x="783979" y="1294609"/>
            <a:ext cx="7473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Case No.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417BE3A-69B9-402F-B14E-9707FED5495A}"/>
              </a:ext>
            </a:extLst>
          </p:cNvPr>
          <p:cNvSpPr txBox="1"/>
          <p:nvPr/>
        </p:nvSpPr>
        <p:spPr>
          <a:xfrm>
            <a:off x="874411" y="4942831"/>
            <a:ext cx="7473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Case No.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2E4727B1-7E9C-4C68-9ECE-A355C4D4EB5E}"/>
              </a:ext>
            </a:extLst>
          </p:cNvPr>
          <p:cNvCxnSpPr>
            <a:cxnSpLocks/>
          </p:cNvCxnSpPr>
          <p:nvPr/>
        </p:nvCxnSpPr>
        <p:spPr>
          <a:xfrm rot="-2220000">
            <a:off x="1174990" y="2948190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D2CE9F6E-488C-4B5F-A509-6490B4045FA2}"/>
              </a:ext>
            </a:extLst>
          </p:cNvPr>
          <p:cNvCxnSpPr>
            <a:cxnSpLocks/>
          </p:cNvCxnSpPr>
          <p:nvPr/>
        </p:nvCxnSpPr>
        <p:spPr>
          <a:xfrm rot="-2220000">
            <a:off x="1275201" y="6928557"/>
            <a:ext cx="169944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285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6">
            <a:extLst>
              <a:ext uri="{FF2B5EF4-FFF2-40B4-BE49-F238E27FC236}">
                <a16:creationId xmlns:a16="http://schemas.microsoft.com/office/drawing/2014/main" id="{6DC1139B-AAEC-4ECF-9247-F86F4B0F4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299" r="64110"/>
          <a:stretch/>
        </p:blipFill>
        <p:spPr bwMode="auto">
          <a:xfrm>
            <a:off x="4703467" y="6349988"/>
            <a:ext cx="1319172" cy="1427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6C7F2A23-DC87-4893-ABC0-623A243FE0A2}"/>
              </a:ext>
            </a:extLst>
          </p:cNvPr>
          <p:cNvCxnSpPr/>
          <p:nvPr/>
        </p:nvCxnSpPr>
        <p:spPr>
          <a:xfrm flipH="1">
            <a:off x="5851866" y="7061854"/>
            <a:ext cx="108000" cy="0"/>
          </a:xfrm>
          <a:prstGeom prst="straightConnector1">
            <a:avLst/>
          </a:prstGeom>
          <a:ln w="63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6C7F2A23-DC87-4893-ABC0-623A243FE0A2}"/>
              </a:ext>
            </a:extLst>
          </p:cNvPr>
          <p:cNvCxnSpPr/>
          <p:nvPr/>
        </p:nvCxnSpPr>
        <p:spPr>
          <a:xfrm flipH="1">
            <a:off x="5846616" y="7126700"/>
            <a:ext cx="108000" cy="0"/>
          </a:xfrm>
          <a:prstGeom prst="straightConnector1">
            <a:avLst/>
          </a:prstGeom>
          <a:ln w="63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図 4" descr="モニター, 座っている, 電子機器, 室内 が含まれている画像&#10;&#10;自動的に生成された説明">
            <a:extLst>
              <a:ext uri="{FF2B5EF4-FFF2-40B4-BE49-F238E27FC236}">
                <a16:creationId xmlns:a16="http://schemas.microsoft.com/office/drawing/2014/main" id="{269FA77D-9F42-4A19-BD3E-869DBAA4DD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3" t="13478" r="4113" b="23404"/>
          <a:stretch/>
        </p:blipFill>
        <p:spPr>
          <a:xfrm>
            <a:off x="1177047" y="1892132"/>
            <a:ext cx="3122579" cy="1442867"/>
          </a:xfrm>
          <a:prstGeom prst="rect">
            <a:avLst/>
          </a:prstGeom>
        </p:spPr>
      </p:pic>
      <p:pic>
        <p:nvPicPr>
          <p:cNvPr id="9" name="図 8" descr="モニター, 座っている, 室内, 電子機器 が含まれている画像&#10;&#10;自動的に生成された説明">
            <a:extLst>
              <a:ext uri="{FF2B5EF4-FFF2-40B4-BE49-F238E27FC236}">
                <a16:creationId xmlns:a16="http://schemas.microsoft.com/office/drawing/2014/main" id="{1EDBE3B1-0031-46B1-B764-46A879FA15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39" t="11750" r="4397" b="20590"/>
          <a:stretch/>
        </p:blipFill>
        <p:spPr>
          <a:xfrm>
            <a:off x="1177046" y="3403200"/>
            <a:ext cx="3122579" cy="1546699"/>
          </a:xfrm>
          <a:prstGeom prst="rect">
            <a:avLst/>
          </a:prstGeom>
        </p:spPr>
      </p:pic>
      <p:pic>
        <p:nvPicPr>
          <p:cNvPr id="22" name="図 4">
            <a:extLst>
              <a:ext uri="{FF2B5EF4-FFF2-40B4-BE49-F238E27FC236}">
                <a16:creationId xmlns:a16="http://schemas.microsoft.com/office/drawing/2014/main" id="{739191A2-F6F8-4816-B769-EDD356E78B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25" r="66975" b="49557"/>
          <a:stretch/>
        </p:blipFill>
        <p:spPr bwMode="auto">
          <a:xfrm>
            <a:off x="3582195" y="6349988"/>
            <a:ext cx="1213859" cy="1428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テキスト ボックス 15">
            <a:extLst>
              <a:ext uri="{FF2B5EF4-FFF2-40B4-BE49-F238E27FC236}">
                <a16:creationId xmlns:a16="http://schemas.microsoft.com/office/drawing/2014/main" id="{E9BE4E70-5EA4-4FBF-9E74-5AD560737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" y="5931008"/>
            <a:ext cx="2984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">
            <a:extLst>
              <a:ext uri="{FF2B5EF4-FFF2-40B4-BE49-F238E27FC236}">
                <a16:creationId xmlns:a16="http://schemas.microsoft.com/office/drawing/2014/main" id="{57410A07-9743-43E5-963F-9A8D4BED0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5282" y="7649676"/>
            <a:ext cx="7473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eye (3d)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">
            <a:extLst>
              <a:ext uri="{FF2B5EF4-FFF2-40B4-BE49-F238E27FC236}">
                <a16:creationId xmlns:a16="http://schemas.microsoft.com/office/drawing/2014/main" id="{1DCF9390-31B9-4DBB-9862-57A15266CF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4589" y="7649676"/>
            <a:ext cx="58702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testis</a:t>
            </a:r>
            <a:endParaRPr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15">
            <a:extLst>
              <a:ext uri="{FF2B5EF4-FFF2-40B4-BE49-F238E27FC236}">
                <a16:creationId xmlns:a16="http://schemas.microsoft.com/office/drawing/2014/main" id="{4101ED7C-8410-4790-B2BD-FB2C0102A1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952" y="705499"/>
            <a:ext cx="2984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2">
            <a:extLst>
              <a:ext uri="{FF2B5EF4-FFF2-40B4-BE49-F238E27FC236}">
                <a16:creationId xmlns:a16="http://schemas.microsoft.com/office/drawing/2014/main" id="{5A83DEDB-A777-4E6F-BB53-4337308FA23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1126504" y="1168594"/>
            <a:ext cx="3139321" cy="5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Testis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Spleen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Brain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</p:txBody>
      </p:sp>
      <p:sp>
        <p:nvSpPr>
          <p:cNvPr id="31" name="テキスト ボックス 24">
            <a:extLst>
              <a:ext uri="{FF2B5EF4-FFF2-40B4-BE49-F238E27FC236}">
                <a16:creationId xmlns:a16="http://schemas.microsoft.com/office/drawing/2014/main" id="{3B1D8B28-C81E-489D-A917-77D84185DFF1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4423475" y="732578"/>
            <a:ext cx="1661993" cy="100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Ovary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Bone Marrow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Intestine</a:t>
            </a:r>
          </a:p>
          <a:p>
            <a:pPr>
              <a:lnSpc>
                <a:spcPct val="20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</p:txBody>
      </p:sp>
      <p:pic>
        <p:nvPicPr>
          <p:cNvPr id="3" name="図 2" descr="室内, ラップトップ, 座っている, コンピューター が含まれている画像&#10;&#10;自動的に生成された説明">
            <a:extLst>
              <a:ext uri="{FF2B5EF4-FFF2-40B4-BE49-F238E27FC236}">
                <a16:creationId xmlns:a16="http://schemas.microsoft.com/office/drawing/2014/main" id="{4858342A-2196-477C-B885-40A3FB6E0D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1" t="15943" r="28138" b="20938"/>
          <a:stretch/>
        </p:blipFill>
        <p:spPr>
          <a:xfrm>
            <a:off x="4423475" y="1892132"/>
            <a:ext cx="1665841" cy="1442867"/>
          </a:xfrm>
          <a:prstGeom prst="rect">
            <a:avLst/>
          </a:prstGeom>
        </p:spPr>
      </p:pic>
      <p:pic>
        <p:nvPicPr>
          <p:cNvPr id="6" name="図 5" descr="モニター, 室内, 座っている が含まれている画像&#10;&#10;自動的に生成された説明">
            <a:extLst>
              <a:ext uri="{FF2B5EF4-FFF2-40B4-BE49-F238E27FC236}">
                <a16:creationId xmlns:a16="http://schemas.microsoft.com/office/drawing/2014/main" id="{8E6A66CF-2877-4D4A-B4F8-A081FC41F1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2" t="6752" r="24637" b="25588"/>
          <a:stretch/>
        </p:blipFill>
        <p:spPr>
          <a:xfrm>
            <a:off x="4437269" y="3403200"/>
            <a:ext cx="1665842" cy="154669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9CA257DE-20B1-4E86-9410-B04B69829EE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79970" b="4876"/>
          <a:stretch/>
        </p:blipFill>
        <p:spPr>
          <a:xfrm>
            <a:off x="1107504" y="5019859"/>
            <a:ext cx="5055241" cy="650772"/>
          </a:xfrm>
          <a:prstGeom prst="rect">
            <a:avLst/>
          </a:prstGeom>
        </p:spPr>
      </p:pic>
      <p:sp>
        <p:nvSpPr>
          <p:cNvPr id="17" name="テキスト ボックス 1">
            <a:extLst>
              <a:ext uri="{FF2B5EF4-FFF2-40B4-BE49-F238E27FC236}">
                <a16:creationId xmlns:a16="http://schemas.microsoft.com/office/drawing/2014/main" id="{E4F1F82A-EA3A-495A-831F-9E7C1E228E4F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27293" y="2544513"/>
            <a:ext cx="7232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mOct4a</a:t>
            </a:r>
            <a:endParaRPr lang="ja-JP" altLang="en-US" sz="1200" dirty="0">
              <a:solidFill>
                <a:srgbClr val="0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19" name="テキスト ボックス 12">
            <a:extLst>
              <a:ext uri="{FF2B5EF4-FFF2-40B4-BE49-F238E27FC236}">
                <a16:creationId xmlns:a16="http://schemas.microsoft.com/office/drawing/2014/main" id="{450345A8-D4B7-490D-BD5A-E70EDCD3137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73829" y="5201964"/>
            <a:ext cx="64472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G3pdh</a:t>
            </a:r>
            <a:endParaRPr lang="ja-JP" altLang="en-US" sz="1200" dirty="0">
              <a:solidFill>
                <a:srgbClr val="0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0" name="テキスト ボックス 1">
            <a:extLst>
              <a:ext uri="{FF2B5EF4-FFF2-40B4-BE49-F238E27FC236}">
                <a16:creationId xmlns:a16="http://schemas.microsoft.com/office/drawing/2014/main" id="{0144A8EB-1B59-4AD4-ABBA-E79B52E8EC06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327293" y="4114701"/>
            <a:ext cx="7232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mOct4b</a:t>
            </a:r>
            <a:endParaRPr lang="ja-JP" altLang="en-US" sz="1200" dirty="0">
              <a:solidFill>
                <a:srgbClr val="000000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D84F47AB-979C-4B91-91E9-01744C42C78E}"/>
              </a:ext>
            </a:extLst>
          </p:cNvPr>
          <p:cNvSpPr/>
          <p:nvPr/>
        </p:nvSpPr>
        <p:spPr>
          <a:xfrm rot="16200000">
            <a:off x="4285033" y="2806828"/>
            <a:ext cx="116732" cy="87549"/>
          </a:xfrm>
          <a:prstGeom prst="triangl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495CE1A-C545-4221-BA2A-F36A0FD06E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96421" y="4292524"/>
            <a:ext cx="91448" cy="115834"/>
          </a:xfrm>
          <a:prstGeom prst="rect">
            <a:avLst/>
          </a:prstGeom>
        </p:spPr>
      </p:pic>
      <p:sp>
        <p:nvSpPr>
          <p:cNvPr id="33" name="テキスト ボックス 74">
            <a:extLst>
              <a:ext uri="{FF2B5EF4-FFF2-40B4-BE49-F238E27FC236}">
                <a16:creationId xmlns:a16="http://schemas.microsoft.com/office/drawing/2014/main" id="{C0F70D49-4394-45F8-A5AF-62FB03848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171" y="177868"/>
            <a:ext cx="661565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S1</a:t>
            </a:r>
            <a:r>
              <a:rPr lang="en-GB" altLang="ja-JP" sz="1200" b="1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  </a:t>
            </a:r>
            <a:r>
              <a:rPr lang="en-GB" altLang="ja-JP" sz="1200" b="1" i="1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Oct4a</a:t>
            </a:r>
            <a:r>
              <a:rPr lang="en-GB" altLang="ja-JP" sz="1200" b="1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and </a:t>
            </a:r>
            <a:r>
              <a:rPr lang="en-GB" altLang="ja-JP" sz="1200" b="1" i="1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Oct4b</a:t>
            </a:r>
            <a:r>
              <a:rPr lang="en-GB" altLang="ja-JP" sz="1200" b="1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transcript variants are not expressed in adult murine somatic tissues </a:t>
            </a:r>
            <a:r>
              <a:rPr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3C03E58-361F-4513-8CD4-D115F30DCC84}"/>
              </a:ext>
            </a:extLst>
          </p:cNvPr>
          <p:cNvSpPr txBox="1"/>
          <p:nvPr/>
        </p:nvSpPr>
        <p:spPr>
          <a:xfrm>
            <a:off x="1054870" y="1663194"/>
            <a:ext cx="52742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RT 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+  -  +  -  +  -  +  -  +  -  +  -  +  -  +  </a:t>
            </a:r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-      RT  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+  -  +  -  +  -  +  -  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35183B94-2EAC-461F-BC02-988EBD90A861}"/>
              </a:ext>
            </a:extLst>
          </p:cNvPr>
          <p:cNvSpPr txBox="1"/>
          <p:nvPr/>
        </p:nvSpPr>
        <p:spPr>
          <a:xfrm>
            <a:off x="1107504" y="1489889"/>
            <a:ext cx="298450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M</a:t>
            </a:r>
            <a:endParaRPr lang="ja-JP" altLang="en-US" sz="105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2802CFB-CAD8-4ADA-B8A4-55E74A77AEA5}"/>
              </a:ext>
            </a:extLst>
          </p:cNvPr>
          <p:cNvSpPr txBox="1"/>
          <p:nvPr/>
        </p:nvSpPr>
        <p:spPr>
          <a:xfrm>
            <a:off x="4375199" y="1489889"/>
            <a:ext cx="298450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ja-JP" sz="105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M</a:t>
            </a:r>
            <a:endParaRPr lang="ja-JP" altLang="en-US" sz="105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614484" y="5955548"/>
            <a:ext cx="9989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  1     2     3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3C03E58-361F-4513-8CD4-D115F30DCC84}"/>
              </a:ext>
            </a:extLst>
          </p:cNvPr>
          <p:cNvSpPr txBox="1"/>
          <p:nvPr/>
        </p:nvSpPr>
        <p:spPr>
          <a:xfrm>
            <a:off x="3582195" y="6120511"/>
            <a:ext cx="11757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+ - + - + -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3C03E58-361F-4513-8CD4-D115F30DCC84}"/>
              </a:ext>
            </a:extLst>
          </p:cNvPr>
          <p:cNvSpPr txBox="1"/>
          <p:nvPr/>
        </p:nvSpPr>
        <p:spPr>
          <a:xfrm>
            <a:off x="4731145" y="6120511"/>
            <a:ext cx="11757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+ - + - + -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4484BA6-B7BD-4431-BF07-37DC7952D207}"/>
              </a:ext>
            </a:extLst>
          </p:cNvPr>
          <p:cNvSpPr txBox="1"/>
          <p:nvPr/>
        </p:nvSpPr>
        <p:spPr>
          <a:xfrm>
            <a:off x="4775841" y="5955548"/>
            <a:ext cx="9989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M  1     2     3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C07AAF14-F837-4CFB-B601-839513983F36}"/>
              </a:ext>
            </a:extLst>
          </p:cNvPr>
          <p:cNvSpPr txBox="1"/>
          <p:nvPr/>
        </p:nvSpPr>
        <p:spPr>
          <a:xfrm>
            <a:off x="812901" y="2217431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B8970B4-DDEE-406F-B74D-993CB6F11ECB}"/>
              </a:ext>
            </a:extLst>
          </p:cNvPr>
          <p:cNvSpPr txBox="1"/>
          <p:nvPr/>
        </p:nvSpPr>
        <p:spPr>
          <a:xfrm>
            <a:off x="812901" y="238634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3E24CAB-B7A9-416D-B903-54FEC827ECFB}"/>
              </a:ext>
            </a:extLst>
          </p:cNvPr>
          <p:cNvSpPr txBox="1"/>
          <p:nvPr/>
        </p:nvSpPr>
        <p:spPr>
          <a:xfrm>
            <a:off x="877021" y="2724764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CEC9775-7F51-458B-BA7F-AF303ED71686}"/>
              </a:ext>
            </a:extLst>
          </p:cNvPr>
          <p:cNvSpPr txBox="1"/>
          <p:nvPr/>
        </p:nvSpPr>
        <p:spPr>
          <a:xfrm>
            <a:off x="877021" y="2819708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4A431CB9-C46E-4D27-A6EC-F0DED62F7A76}"/>
              </a:ext>
            </a:extLst>
          </p:cNvPr>
          <p:cNvSpPr txBox="1"/>
          <p:nvPr/>
        </p:nvSpPr>
        <p:spPr>
          <a:xfrm>
            <a:off x="941141" y="1971633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A099C628-D076-4086-9BB7-D8A6CF466C4C}"/>
              </a:ext>
            </a:extLst>
          </p:cNvPr>
          <p:cNvSpPr txBox="1"/>
          <p:nvPr/>
        </p:nvSpPr>
        <p:spPr>
          <a:xfrm>
            <a:off x="877021" y="3114836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5533AA0-F22F-4878-9E71-41F59477BF8A}"/>
              </a:ext>
            </a:extLst>
          </p:cNvPr>
          <p:cNvSpPr txBox="1"/>
          <p:nvPr/>
        </p:nvSpPr>
        <p:spPr>
          <a:xfrm>
            <a:off x="812901" y="3741666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23FEBEC-9C85-45CF-B25E-D8F1A5F0A8B8}"/>
              </a:ext>
            </a:extLst>
          </p:cNvPr>
          <p:cNvSpPr txBox="1"/>
          <p:nvPr/>
        </p:nvSpPr>
        <p:spPr>
          <a:xfrm>
            <a:off x="812901" y="3896935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5A61C7F4-BD17-4607-AAF4-72290D48FFBF}"/>
              </a:ext>
            </a:extLst>
          </p:cNvPr>
          <p:cNvSpPr txBox="1"/>
          <p:nvPr/>
        </p:nvSpPr>
        <p:spPr>
          <a:xfrm>
            <a:off x="877021" y="4194407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CE294A4-5FA5-4817-876C-80E0BA44A1C4}"/>
              </a:ext>
            </a:extLst>
          </p:cNvPr>
          <p:cNvSpPr txBox="1"/>
          <p:nvPr/>
        </p:nvSpPr>
        <p:spPr>
          <a:xfrm>
            <a:off x="877021" y="4282527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94D473B-B8B2-4C69-A4E5-63CB5E76A7B3}"/>
              </a:ext>
            </a:extLst>
          </p:cNvPr>
          <p:cNvSpPr txBox="1"/>
          <p:nvPr/>
        </p:nvSpPr>
        <p:spPr>
          <a:xfrm>
            <a:off x="877021" y="4439652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91F3754-E547-41B9-A740-E2715ADCF12E}"/>
              </a:ext>
            </a:extLst>
          </p:cNvPr>
          <p:cNvSpPr txBox="1"/>
          <p:nvPr/>
        </p:nvSpPr>
        <p:spPr>
          <a:xfrm>
            <a:off x="844961" y="5176026"/>
            <a:ext cx="409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500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B0549151-CACE-400E-B6F5-92C8590DFAC6}"/>
              </a:ext>
            </a:extLst>
          </p:cNvPr>
          <p:cNvSpPr txBox="1"/>
          <p:nvPr/>
        </p:nvSpPr>
        <p:spPr>
          <a:xfrm>
            <a:off x="812901" y="502993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18039496-DAB3-452F-AB79-90D8C7E8161A}"/>
              </a:ext>
            </a:extLst>
          </p:cNvPr>
          <p:cNvSpPr/>
          <p:nvPr/>
        </p:nvSpPr>
        <p:spPr>
          <a:xfrm>
            <a:off x="877021" y="5336191"/>
            <a:ext cx="3770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ja-JP" altLang="en-US" dirty="0"/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2F00DE8-E9D8-4151-97E3-DD82632956BF}"/>
              </a:ext>
            </a:extLst>
          </p:cNvPr>
          <p:cNvSpPr txBox="1"/>
          <p:nvPr/>
        </p:nvSpPr>
        <p:spPr>
          <a:xfrm>
            <a:off x="812901" y="2508971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89B2897-F1A6-4892-B122-EC27F6E886C4}"/>
              </a:ext>
            </a:extLst>
          </p:cNvPr>
          <p:cNvSpPr txBox="1"/>
          <p:nvPr/>
        </p:nvSpPr>
        <p:spPr>
          <a:xfrm>
            <a:off x="812901" y="401803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B655D4F-CD4A-4545-A883-F0DC5F745E0E}"/>
              </a:ext>
            </a:extLst>
          </p:cNvPr>
          <p:cNvSpPr txBox="1"/>
          <p:nvPr/>
        </p:nvSpPr>
        <p:spPr>
          <a:xfrm>
            <a:off x="5943786" y="6943602"/>
            <a:ext cx="473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621bp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C7B6C8C2-202B-489F-ACB2-474CC7FBEFA6}"/>
              </a:ext>
            </a:extLst>
          </p:cNvPr>
          <p:cNvSpPr txBox="1"/>
          <p:nvPr/>
        </p:nvSpPr>
        <p:spPr>
          <a:xfrm>
            <a:off x="5943786" y="7040467"/>
            <a:ext cx="473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437bp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86D5A7E-E455-4A8B-8358-66D1A88266DE}"/>
              </a:ext>
            </a:extLst>
          </p:cNvPr>
          <p:cNvSpPr txBox="1"/>
          <p:nvPr/>
        </p:nvSpPr>
        <p:spPr>
          <a:xfrm>
            <a:off x="5945362" y="7163819"/>
            <a:ext cx="4732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397bp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コネクタ: カギ線 20">
            <a:extLst>
              <a:ext uri="{FF2B5EF4-FFF2-40B4-BE49-F238E27FC236}">
                <a16:creationId xmlns:a16="http://schemas.microsoft.com/office/drawing/2014/main" id="{C58F545D-F590-42EE-BC51-B7C6E0B6EA53}"/>
              </a:ext>
            </a:extLst>
          </p:cNvPr>
          <p:cNvCxnSpPr/>
          <p:nvPr/>
        </p:nvCxnSpPr>
        <p:spPr>
          <a:xfrm>
            <a:off x="5892710" y="7157421"/>
            <a:ext cx="129929" cy="100906"/>
          </a:xfrm>
          <a:prstGeom prst="bentConnector3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6B796FB5-477F-4EC3-BF6E-0418A535CFF9}"/>
              </a:ext>
            </a:extLst>
          </p:cNvPr>
          <p:cNvGrpSpPr/>
          <p:nvPr/>
        </p:nvGrpSpPr>
        <p:grpSpPr>
          <a:xfrm>
            <a:off x="566765" y="6343837"/>
            <a:ext cx="2924493" cy="1355097"/>
            <a:chOff x="623420" y="6349988"/>
            <a:chExt cx="2924493" cy="1355097"/>
          </a:xfrm>
        </p:grpSpPr>
        <p:pic>
          <p:nvPicPr>
            <p:cNvPr id="27" name="図 26">
              <a:extLst>
                <a:ext uri="{FF2B5EF4-FFF2-40B4-BE49-F238E27FC236}">
                  <a16:creationId xmlns:a16="http://schemas.microsoft.com/office/drawing/2014/main" id="{01D845AF-F8D2-482D-85C5-DA5A303822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/>
            <a:srcRect l="28460"/>
            <a:stretch/>
          </p:blipFill>
          <p:spPr>
            <a:xfrm>
              <a:off x="1405954" y="6349988"/>
              <a:ext cx="2141959" cy="1355097"/>
            </a:xfrm>
            <a:prstGeom prst="rect">
              <a:avLst/>
            </a:prstGeom>
          </p:spPr>
        </p:pic>
        <p:sp>
          <p:nvSpPr>
            <p:cNvPr id="57" name="テキスト ボックス 1">
              <a:extLst>
                <a:ext uri="{FF2B5EF4-FFF2-40B4-BE49-F238E27FC236}">
                  <a16:creationId xmlns:a16="http://schemas.microsoft.com/office/drawing/2014/main" id="{B2E5B736-386C-4DE4-8722-95C1A6093A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420" y="6519296"/>
              <a:ext cx="84350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ja-JP" sz="1050" dirty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mOct4bv-1</a:t>
              </a:r>
              <a:endParaRPr lang="ja-JP" altLang="en-US" sz="105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8" name="テキスト ボックス 1">
              <a:extLst>
                <a:ext uri="{FF2B5EF4-FFF2-40B4-BE49-F238E27FC236}">
                  <a16:creationId xmlns:a16="http://schemas.microsoft.com/office/drawing/2014/main" id="{93936EAB-6150-4E22-A2E9-816A07E99B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420" y="6755552"/>
              <a:ext cx="84350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ja-JP" sz="1050" dirty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mOct4bv-2</a:t>
              </a:r>
              <a:endParaRPr lang="ja-JP" altLang="en-US" sz="105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59" name="テキスト ボックス 1">
              <a:extLst>
                <a:ext uri="{FF2B5EF4-FFF2-40B4-BE49-F238E27FC236}">
                  <a16:creationId xmlns:a16="http://schemas.microsoft.com/office/drawing/2014/main" id="{F5E46C87-4DBE-46E5-BFCB-F82BC34452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420" y="7367961"/>
              <a:ext cx="731290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ja-JP" sz="1050" dirty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mOct4b1</a:t>
              </a:r>
              <a:endParaRPr lang="ja-JP" altLang="en-US" sz="105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</p:txBody>
        </p:sp>
        <p:sp>
          <p:nvSpPr>
            <p:cNvPr id="60" name="テキスト ボックス 1">
              <a:extLst>
                <a:ext uri="{FF2B5EF4-FFF2-40B4-BE49-F238E27FC236}">
                  <a16:creationId xmlns:a16="http://schemas.microsoft.com/office/drawing/2014/main" id="{75257372-B02F-4EE4-9579-D903ECB27C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3420" y="6991809"/>
              <a:ext cx="843501" cy="25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ja-JP" sz="1050" dirty="0">
                  <a:solidFill>
                    <a:srgbClr val="000000"/>
                  </a:solidFill>
                  <a:latin typeface="Arial" panose="020B0604020202020204" pitchFamily="34" charset="0"/>
                  <a:ea typeface="Arial Unicode MS" panose="020B0604020202020204" pitchFamily="34" charset="-128"/>
                  <a:cs typeface="Arial" panose="020B0604020202020204" pitchFamily="34" charset="0"/>
                </a:rPr>
                <a:t>mOct4bv-3</a:t>
              </a:r>
              <a:endParaRPr lang="ja-JP" altLang="en-US" sz="1050" dirty="0">
                <a:solidFill>
                  <a:srgbClr val="000000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9426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F4FBEB1-B271-49B8-8257-DCFBF39F37E9}"/>
              </a:ext>
            </a:extLst>
          </p:cNvPr>
          <p:cNvSpPr txBox="1"/>
          <p:nvPr/>
        </p:nvSpPr>
        <p:spPr>
          <a:xfrm>
            <a:off x="1308949" y="79372"/>
            <a:ext cx="4345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S2   Expression of 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SPP1C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normal human adult tissues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1E4378-F066-43D7-B07F-2BECFBE02B6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1472248" y="420008"/>
            <a:ext cx="3680264" cy="1484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Thyroid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Testis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Peripheral Leukocyte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Breast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E7AD69E-3EDC-4D88-B568-A27FAD9112C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626664" y="1726722"/>
            <a:ext cx="1785477" cy="3964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Ovary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 Marrow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Cerebellum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Placenta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Prostate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 Muscle</a:t>
            </a:r>
          </a:p>
          <a:p>
            <a:pPr>
              <a:lnSpc>
                <a:spcPct val="250000"/>
              </a:lnSpc>
            </a:pPr>
            <a:endParaRPr lang="en-US" altLang="ja-JP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3BFC3E3-6ABB-4A99-89C3-8B7A17AFC18D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2713084" y="4899596"/>
            <a:ext cx="1187470" cy="358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Spleen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Intestine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 Code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MSC-AT</a:t>
            </a:r>
          </a:p>
          <a:p>
            <a:pPr>
              <a:lnSpc>
                <a:spcPct val="250000"/>
              </a:lnSpc>
            </a:pPr>
            <a:r>
              <a:rPr lang="en-US" altLang="ja-JP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MSC-BM</a:t>
            </a: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EFE15E01-FA05-4C9C-B4C6-80890DBCA280}"/>
              </a:ext>
            </a:extLst>
          </p:cNvPr>
          <p:cNvCxnSpPr/>
          <p:nvPr/>
        </p:nvCxnSpPr>
        <p:spPr>
          <a:xfrm flipH="1">
            <a:off x="5356714" y="3004950"/>
            <a:ext cx="31633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B72811B9-3607-4F47-9D1F-2E8F4121D563}"/>
              </a:ext>
            </a:extLst>
          </p:cNvPr>
          <p:cNvCxnSpPr/>
          <p:nvPr/>
        </p:nvCxnSpPr>
        <p:spPr>
          <a:xfrm flipH="1">
            <a:off x="5356714" y="5603910"/>
            <a:ext cx="31633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74C005D4-78C0-402D-A736-F8939C643F0D}"/>
              </a:ext>
            </a:extLst>
          </p:cNvPr>
          <p:cNvCxnSpPr/>
          <p:nvPr/>
        </p:nvCxnSpPr>
        <p:spPr>
          <a:xfrm flipH="1">
            <a:off x="5356714" y="8261771"/>
            <a:ext cx="31633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7327B12-21AC-4B8E-AAE3-D32C773204A1}"/>
              </a:ext>
            </a:extLst>
          </p:cNvPr>
          <p:cNvSpPr txBox="1"/>
          <p:nvPr/>
        </p:nvSpPr>
        <p:spPr>
          <a:xfrm>
            <a:off x="5629160" y="2870753"/>
            <a:ext cx="664802" cy="268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SPP1C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432340F-EEC3-48E1-9FEE-CEC61FE0902E}"/>
              </a:ext>
            </a:extLst>
          </p:cNvPr>
          <p:cNvSpPr txBox="1"/>
          <p:nvPr/>
        </p:nvSpPr>
        <p:spPr>
          <a:xfrm>
            <a:off x="5629160" y="5483387"/>
            <a:ext cx="664802" cy="268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SPP1C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8BC42F6-648D-4DBB-A865-86284FD12F03}"/>
              </a:ext>
            </a:extLst>
          </p:cNvPr>
          <p:cNvSpPr txBox="1"/>
          <p:nvPr/>
        </p:nvSpPr>
        <p:spPr>
          <a:xfrm>
            <a:off x="5629160" y="8127575"/>
            <a:ext cx="664802" cy="2683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SPP1C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84C56B1F-96ED-4BCF-826F-8BF3956309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20702"/>
          <a:stretch/>
        </p:blipFill>
        <p:spPr>
          <a:xfrm>
            <a:off x="1591777" y="2090894"/>
            <a:ext cx="3779704" cy="1254668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100FAEE4-CB52-45BE-ACE3-0EE7520CBA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17741"/>
          <a:stretch/>
        </p:blipFill>
        <p:spPr>
          <a:xfrm>
            <a:off x="1591776" y="4741756"/>
            <a:ext cx="3779705" cy="130150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119CAC57-E0F1-49CD-9E64-1D469A0A541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14962"/>
          <a:stretch/>
        </p:blipFill>
        <p:spPr>
          <a:xfrm>
            <a:off x="1572829" y="7432203"/>
            <a:ext cx="3779703" cy="1345480"/>
          </a:xfrm>
          <a:prstGeom prst="rect">
            <a:avLst/>
          </a:prstGeom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2E5513A-30C0-4A59-9FD1-15FE38EB868C}"/>
              </a:ext>
            </a:extLst>
          </p:cNvPr>
          <p:cNvSpPr txBox="1"/>
          <p:nvPr/>
        </p:nvSpPr>
        <p:spPr>
          <a:xfrm>
            <a:off x="1256083" y="1815561"/>
            <a:ext cx="4310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  +  -  +  -  +  -  +  -  +  -  +  -  +  -  +  - 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E756B7E-BA37-46C4-9B2B-1D5295B869B5}"/>
              </a:ext>
            </a:extLst>
          </p:cNvPr>
          <p:cNvSpPr txBox="1"/>
          <p:nvPr/>
        </p:nvSpPr>
        <p:spPr>
          <a:xfrm>
            <a:off x="1270064" y="4446271"/>
            <a:ext cx="4310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  +  -  +  -  +  -  +  -  +  -  +  -  +  -  +  - 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9680D38-41A5-4EBD-9550-22FA8127E05C}"/>
              </a:ext>
            </a:extLst>
          </p:cNvPr>
          <p:cNvSpPr txBox="1"/>
          <p:nvPr/>
        </p:nvSpPr>
        <p:spPr>
          <a:xfrm>
            <a:off x="1256083" y="7130869"/>
            <a:ext cx="4310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  +  -  +  -  +  -  +  -  +  -  +  -  +  -  +  -  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83F4812-32C7-4F05-8A2E-F2B0A5A1B11C}"/>
              </a:ext>
            </a:extLst>
          </p:cNvPr>
          <p:cNvSpPr txBox="1"/>
          <p:nvPr/>
        </p:nvSpPr>
        <p:spPr>
          <a:xfrm>
            <a:off x="1227063" y="2417870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CF8D4AB-96A9-42B6-9743-D5E6975F8370}"/>
              </a:ext>
            </a:extLst>
          </p:cNvPr>
          <p:cNvSpPr txBox="1"/>
          <p:nvPr/>
        </p:nvSpPr>
        <p:spPr>
          <a:xfrm>
            <a:off x="1233585" y="2551975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E04990F-3180-4B8F-BB49-0D2D3F55F808}"/>
              </a:ext>
            </a:extLst>
          </p:cNvPr>
          <p:cNvSpPr txBox="1"/>
          <p:nvPr/>
        </p:nvSpPr>
        <p:spPr>
          <a:xfrm>
            <a:off x="1284771" y="2782805"/>
            <a:ext cx="35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D95B4D5-0CBB-48A8-AD60-20364500F9DF}"/>
              </a:ext>
            </a:extLst>
          </p:cNvPr>
          <p:cNvSpPr txBox="1"/>
          <p:nvPr/>
        </p:nvSpPr>
        <p:spPr>
          <a:xfrm>
            <a:off x="1277566" y="3117402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915CF9A9-DB34-4D93-AA40-B2F574EB85B5}"/>
              </a:ext>
            </a:extLst>
          </p:cNvPr>
          <p:cNvSpPr txBox="1"/>
          <p:nvPr/>
        </p:nvSpPr>
        <p:spPr>
          <a:xfrm>
            <a:off x="1348891" y="3286955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5BB433E-2C82-40E1-9698-8AB944707C29}"/>
              </a:ext>
            </a:extLst>
          </p:cNvPr>
          <p:cNvSpPr txBox="1"/>
          <p:nvPr/>
        </p:nvSpPr>
        <p:spPr>
          <a:xfrm>
            <a:off x="1233585" y="2249089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5FC5A398-B775-427F-BD9D-E16C4613947F}"/>
              </a:ext>
            </a:extLst>
          </p:cNvPr>
          <p:cNvSpPr txBox="1"/>
          <p:nvPr/>
        </p:nvSpPr>
        <p:spPr>
          <a:xfrm>
            <a:off x="1259563" y="5032549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D7DF6BE-85E4-40C5-925F-FE8D8483216A}"/>
              </a:ext>
            </a:extLst>
          </p:cNvPr>
          <p:cNvSpPr txBox="1"/>
          <p:nvPr/>
        </p:nvSpPr>
        <p:spPr>
          <a:xfrm>
            <a:off x="1259563" y="5140271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D06E9B8-5B20-45B1-B24C-803C0494E42F}"/>
              </a:ext>
            </a:extLst>
          </p:cNvPr>
          <p:cNvSpPr txBox="1"/>
          <p:nvPr/>
        </p:nvSpPr>
        <p:spPr>
          <a:xfrm>
            <a:off x="1313625" y="5942240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413E9B4-28EF-430A-B5E0-92FED5693291}"/>
              </a:ext>
            </a:extLst>
          </p:cNvPr>
          <p:cNvSpPr txBox="1"/>
          <p:nvPr/>
        </p:nvSpPr>
        <p:spPr>
          <a:xfrm>
            <a:off x="1259563" y="4877085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0965292A-B0FF-4EF0-9C23-0EA39E7B118E}"/>
              </a:ext>
            </a:extLst>
          </p:cNvPr>
          <p:cNvSpPr txBox="1"/>
          <p:nvPr/>
        </p:nvSpPr>
        <p:spPr>
          <a:xfrm>
            <a:off x="1283735" y="2938625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8AECE367-9C64-4615-A82E-2446BF3510E9}"/>
              </a:ext>
            </a:extLst>
          </p:cNvPr>
          <p:cNvSpPr txBox="1"/>
          <p:nvPr/>
        </p:nvSpPr>
        <p:spPr>
          <a:xfrm>
            <a:off x="1283997" y="3032832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DDC66AFE-8CB1-4C8B-A13A-E2CC3BCA1958}"/>
              </a:ext>
            </a:extLst>
          </p:cNvPr>
          <p:cNvSpPr txBox="1"/>
          <p:nvPr/>
        </p:nvSpPr>
        <p:spPr>
          <a:xfrm>
            <a:off x="1284044" y="2856844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4EA754A-B350-4549-8070-BCE7B563B1A2}"/>
              </a:ext>
            </a:extLst>
          </p:cNvPr>
          <p:cNvSpPr txBox="1"/>
          <p:nvPr/>
        </p:nvSpPr>
        <p:spPr>
          <a:xfrm>
            <a:off x="1302378" y="5347506"/>
            <a:ext cx="35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39212778-D228-47D1-87B6-7B86A1A8FDEF}"/>
              </a:ext>
            </a:extLst>
          </p:cNvPr>
          <p:cNvSpPr txBox="1"/>
          <p:nvPr/>
        </p:nvSpPr>
        <p:spPr>
          <a:xfrm>
            <a:off x="1298035" y="5689387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203248A0-E372-4F01-ABBB-A54A988E23CC}"/>
              </a:ext>
            </a:extLst>
          </p:cNvPr>
          <p:cNvSpPr txBox="1"/>
          <p:nvPr/>
        </p:nvSpPr>
        <p:spPr>
          <a:xfrm>
            <a:off x="1298035" y="5510610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6E69AF17-9CF5-460A-B0BD-D0C0047BA91D}"/>
              </a:ext>
            </a:extLst>
          </p:cNvPr>
          <p:cNvSpPr txBox="1"/>
          <p:nvPr/>
        </p:nvSpPr>
        <p:spPr>
          <a:xfrm>
            <a:off x="1298035" y="5604817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EE171F9A-257A-46ED-A3B8-C09110B757C8}"/>
              </a:ext>
            </a:extLst>
          </p:cNvPr>
          <p:cNvSpPr txBox="1"/>
          <p:nvPr/>
        </p:nvSpPr>
        <p:spPr>
          <a:xfrm>
            <a:off x="1298035" y="5428829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43867726-C2F0-405F-94F2-C223BB135776}"/>
              </a:ext>
            </a:extLst>
          </p:cNvPr>
          <p:cNvSpPr txBox="1"/>
          <p:nvPr/>
        </p:nvSpPr>
        <p:spPr>
          <a:xfrm>
            <a:off x="1231592" y="7715528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52BE9CF-2379-4CA2-889B-3545C8CA0F9B}"/>
              </a:ext>
            </a:extLst>
          </p:cNvPr>
          <p:cNvSpPr txBox="1"/>
          <p:nvPr/>
        </p:nvSpPr>
        <p:spPr>
          <a:xfrm>
            <a:off x="1231592" y="7823250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B3FB41E7-BC12-44A7-87DA-56F49EA2526B}"/>
              </a:ext>
            </a:extLst>
          </p:cNvPr>
          <p:cNvSpPr txBox="1"/>
          <p:nvPr/>
        </p:nvSpPr>
        <p:spPr>
          <a:xfrm>
            <a:off x="1231592" y="7560064"/>
            <a:ext cx="4154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AF2769B8-9AEC-4230-A111-2361D33C9F3A}"/>
              </a:ext>
            </a:extLst>
          </p:cNvPr>
          <p:cNvSpPr txBox="1"/>
          <p:nvPr/>
        </p:nvSpPr>
        <p:spPr>
          <a:xfrm>
            <a:off x="1274407" y="8030485"/>
            <a:ext cx="35779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AE3C2EC-E5E6-4088-86CC-7025F313E95A}"/>
              </a:ext>
            </a:extLst>
          </p:cNvPr>
          <p:cNvSpPr txBox="1"/>
          <p:nvPr/>
        </p:nvSpPr>
        <p:spPr>
          <a:xfrm>
            <a:off x="1270064" y="8372366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FFD536-0C89-4ED5-8B22-86A6A487DD7E}"/>
              </a:ext>
            </a:extLst>
          </p:cNvPr>
          <p:cNvSpPr txBox="1"/>
          <p:nvPr/>
        </p:nvSpPr>
        <p:spPr>
          <a:xfrm>
            <a:off x="1270064" y="8193589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300</a:t>
            </a: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6B90A4C7-273C-42AC-8084-410455865486}"/>
              </a:ext>
            </a:extLst>
          </p:cNvPr>
          <p:cNvSpPr txBox="1"/>
          <p:nvPr/>
        </p:nvSpPr>
        <p:spPr>
          <a:xfrm>
            <a:off x="1270064" y="8287796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0DD769D0-AF18-466E-B118-E2BD2DB9DCAC}"/>
              </a:ext>
            </a:extLst>
          </p:cNvPr>
          <p:cNvSpPr txBox="1"/>
          <p:nvPr/>
        </p:nvSpPr>
        <p:spPr>
          <a:xfrm>
            <a:off x="1270064" y="8111808"/>
            <a:ext cx="3770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937108D9-B610-4874-8EBD-CED926F2154B}"/>
              </a:ext>
            </a:extLst>
          </p:cNvPr>
          <p:cNvSpPr txBox="1"/>
          <p:nvPr/>
        </p:nvSpPr>
        <p:spPr>
          <a:xfrm>
            <a:off x="1322207" y="8718767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492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5E8023DB-7C81-4DA3-A5EE-D144E775CEDE}"/>
              </a:ext>
            </a:extLst>
          </p:cNvPr>
          <p:cNvCxnSpPr>
            <a:cxnSpLocks/>
          </p:cNvCxnSpPr>
          <p:nvPr/>
        </p:nvCxnSpPr>
        <p:spPr>
          <a:xfrm>
            <a:off x="1991629" y="6301583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A476E194-2696-49D6-A0CD-90F64365BDC7}"/>
              </a:ext>
            </a:extLst>
          </p:cNvPr>
          <p:cNvCxnSpPr>
            <a:cxnSpLocks/>
          </p:cNvCxnSpPr>
          <p:nvPr/>
        </p:nvCxnSpPr>
        <p:spPr>
          <a:xfrm>
            <a:off x="1991629" y="6379343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658CCA2C-75CC-4B53-BD78-9F4362EAA5B3}"/>
              </a:ext>
            </a:extLst>
          </p:cNvPr>
          <p:cNvCxnSpPr>
            <a:cxnSpLocks/>
          </p:cNvCxnSpPr>
          <p:nvPr/>
        </p:nvCxnSpPr>
        <p:spPr>
          <a:xfrm>
            <a:off x="1988326" y="6462033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022591B1-54F9-467C-A681-3C86F709982A}"/>
              </a:ext>
            </a:extLst>
          </p:cNvPr>
          <p:cNvCxnSpPr>
            <a:cxnSpLocks/>
          </p:cNvCxnSpPr>
          <p:nvPr/>
        </p:nvCxnSpPr>
        <p:spPr>
          <a:xfrm>
            <a:off x="1991629" y="6573044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DD17996F-CF82-4A79-ACAD-E2B96C4AD9F4}"/>
              </a:ext>
            </a:extLst>
          </p:cNvPr>
          <p:cNvCxnSpPr>
            <a:cxnSpLocks/>
          </p:cNvCxnSpPr>
          <p:nvPr/>
        </p:nvCxnSpPr>
        <p:spPr>
          <a:xfrm>
            <a:off x="1991629" y="6047127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353F0751-2524-4697-BE02-CAF9E092C800}"/>
              </a:ext>
            </a:extLst>
          </p:cNvPr>
          <p:cNvCxnSpPr>
            <a:cxnSpLocks/>
          </p:cNvCxnSpPr>
          <p:nvPr/>
        </p:nvCxnSpPr>
        <p:spPr>
          <a:xfrm>
            <a:off x="1991629" y="5920658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74A2029D-594A-433A-9542-B35BA45CCB1A}"/>
              </a:ext>
            </a:extLst>
          </p:cNvPr>
          <p:cNvCxnSpPr>
            <a:cxnSpLocks/>
          </p:cNvCxnSpPr>
          <p:nvPr/>
        </p:nvCxnSpPr>
        <p:spPr>
          <a:xfrm>
            <a:off x="1991629" y="5755915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A3DDD20C-2AF8-4CF6-BDF9-7D57F129124B}"/>
              </a:ext>
            </a:extLst>
          </p:cNvPr>
          <p:cNvCxnSpPr>
            <a:cxnSpLocks/>
          </p:cNvCxnSpPr>
          <p:nvPr/>
        </p:nvCxnSpPr>
        <p:spPr>
          <a:xfrm>
            <a:off x="1991629" y="4671785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C3E7408F-0CBB-47EB-9B37-33B70B8AFBAF}"/>
              </a:ext>
            </a:extLst>
          </p:cNvPr>
          <p:cNvCxnSpPr>
            <a:cxnSpLocks/>
          </p:cNvCxnSpPr>
          <p:nvPr/>
        </p:nvCxnSpPr>
        <p:spPr>
          <a:xfrm>
            <a:off x="1991629" y="4759071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1F1C0F60-8A7C-41F9-A217-8CE5BE4F6187}"/>
              </a:ext>
            </a:extLst>
          </p:cNvPr>
          <p:cNvCxnSpPr>
            <a:cxnSpLocks/>
          </p:cNvCxnSpPr>
          <p:nvPr/>
        </p:nvCxnSpPr>
        <p:spPr>
          <a:xfrm>
            <a:off x="1991629" y="4847998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443B6974-742F-44DD-865A-B6675866DBBC}"/>
              </a:ext>
            </a:extLst>
          </p:cNvPr>
          <p:cNvCxnSpPr>
            <a:cxnSpLocks/>
          </p:cNvCxnSpPr>
          <p:nvPr/>
        </p:nvCxnSpPr>
        <p:spPr>
          <a:xfrm>
            <a:off x="1991629" y="4967061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E41F7EA3-5D48-4751-8F5A-61E01E74A12C}"/>
              </a:ext>
            </a:extLst>
          </p:cNvPr>
          <p:cNvCxnSpPr>
            <a:cxnSpLocks/>
          </p:cNvCxnSpPr>
          <p:nvPr/>
        </p:nvCxnSpPr>
        <p:spPr>
          <a:xfrm>
            <a:off x="1991629" y="4403040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43EC6E33-6590-490B-B4C7-AA6922A16B4D}"/>
              </a:ext>
            </a:extLst>
          </p:cNvPr>
          <p:cNvCxnSpPr>
            <a:cxnSpLocks/>
          </p:cNvCxnSpPr>
          <p:nvPr/>
        </p:nvCxnSpPr>
        <p:spPr>
          <a:xfrm>
            <a:off x="1991629" y="4267045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5D5B402A-9954-47A1-8DDB-0F58202CC7CA}"/>
              </a:ext>
            </a:extLst>
          </p:cNvPr>
          <p:cNvCxnSpPr>
            <a:cxnSpLocks/>
          </p:cNvCxnSpPr>
          <p:nvPr/>
        </p:nvCxnSpPr>
        <p:spPr>
          <a:xfrm>
            <a:off x="1991629" y="4097539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2285E1EE-40EF-4075-AF79-7730E5210CCE}"/>
              </a:ext>
            </a:extLst>
          </p:cNvPr>
          <p:cNvCxnSpPr>
            <a:cxnSpLocks/>
          </p:cNvCxnSpPr>
          <p:nvPr/>
        </p:nvCxnSpPr>
        <p:spPr>
          <a:xfrm>
            <a:off x="1996995" y="2604801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59C73310-5AEF-43AB-A68D-D1D14E19E4BB}"/>
              </a:ext>
            </a:extLst>
          </p:cNvPr>
          <p:cNvCxnSpPr>
            <a:cxnSpLocks/>
          </p:cNvCxnSpPr>
          <p:nvPr/>
        </p:nvCxnSpPr>
        <p:spPr>
          <a:xfrm>
            <a:off x="1996995" y="2819805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id="{9F8C32E1-43E4-4088-9BB3-1CF783687459}"/>
              </a:ext>
            </a:extLst>
          </p:cNvPr>
          <p:cNvCxnSpPr>
            <a:cxnSpLocks/>
          </p:cNvCxnSpPr>
          <p:nvPr/>
        </p:nvCxnSpPr>
        <p:spPr>
          <a:xfrm>
            <a:off x="1996995" y="2736203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図 2">
            <a:extLst>
              <a:ext uri="{FF2B5EF4-FFF2-40B4-BE49-F238E27FC236}">
                <a16:creationId xmlns:a16="http://schemas.microsoft.com/office/drawing/2014/main" id="{F408B4DB-A28A-43C1-BB2E-C5E9351001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6" t="19311" r="5171" b="24896"/>
          <a:stretch/>
        </p:blipFill>
        <p:spPr>
          <a:xfrm>
            <a:off x="2075745" y="2178323"/>
            <a:ext cx="3412066" cy="1394321"/>
          </a:xfrm>
          <a:prstGeom prst="rect">
            <a:avLst/>
          </a:prstGeom>
        </p:spPr>
      </p:pic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03358672-75B8-4037-BDD0-39E5047EB85B}"/>
              </a:ext>
            </a:extLst>
          </p:cNvPr>
          <p:cNvCxnSpPr>
            <a:cxnSpLocks/>
          </p:cNvCxnSpPr>
          <p:nvPr/>
        </p:nvCxnSpPr>
        <p:spPr>
          <a:xfrm>
            <a:off x="1988326" y="1212042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0D3075AC-D172-4DB6-991F-221CE8296457}"/>
              </a:ext>
            </a:extLst>
          </p:cNvPr>
          <p:cNvCxnSpPr>
            <a:cxnSpLocks/>
          </p:cNvCxnSpPr>
          <p:nvPr/>
        </p:nvCxnSpPr>
        <p:spPr>
          <a:xfrm>
            <a:off x="1988326" y="1351064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152F5D65-5726-43F1-BA5D-488B185A4BBD}"/>
              </a:ext>
            </a:extLst>
          </p:cNvPr>
          <p:cNvCxnSpPr>
            <a:cxnSpLocks/>
          </p:cNvCxnSpPr>
          <p:nvPr/>
        </p:nvCxnSpPr>
        <p:spPr>
          <a:xfrm>
            <a:off x="1988326" y="1442286"/>
            <a:ext cx="2724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図 1">
            <a:extLst>
              <a:ext uri="{FF2B5EF4-FFF2-40B4-BE49-F238E27FC236}">
                <a16:creationId xmlns:a16="http://schemas.microsoft.com/office/drawing/2014/main" id="{1E18F417-FF97-468E-B2C5-7E6D8172644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" t="26086" r="6528" b="18120"/>
          <a:stretch/>
        </p:blipFill>
        <p:spPr>
          <a:xfrm>
            <a:off x="2075745" y="739868"/>
            <a:ext cx="3412066" cy="139432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9734A14C-967A-4C38-9653-95598134A9F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14" t="21965" r="5263" b="14003"/>
          <a:stretch/>
        </p:blipFill>
        <p:spPr>
          <a:xfrm>
            <a:off x="2075744" y="5354247"/>
            <a:ext cx="3412067" cy="160020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2DDE56D-2CBF-4599-BE6D-14BC0420810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9" t="20949" r="4489" b="11293"/>
          <a:stretch/>
        </p:blipFill>
        <p:spPr>
          <a:xfrm>
            <a:off x="2075745" y="3616778"/>
            <a:ext cx="3412066" cy="1693335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A2A3758-59E5-4483-9EEB-D600DFB2A97D}"/>
              </a:ext>
            </a:extLst>
          </p:cNvPr>
          <p:cNvSpPr txBox="1"/>
          <p:nvPr/>
        </p:nvSpPr>
        <p:spPr>
          <a:xfrm>
            <a:off x="3953681" y="522288"/>
            <a:ext cx="17716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71  72  73  74  75  76  77     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20FD55-C29D-49BB-B04F-699DD9CE8241}"/>
              </a:ext>
            </a:extLst>
          </p:cNvPr>
          <p:cNvSpPr txBox="1"/>
          <p:nvPr/>
        </p:nvSpPr>
        <p:spPr>
          <a:xfrm>
            <a:off x="821214" y="2651155"/>
            <a:ext cx="8723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OCT4Bv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541E32-A4F4-43B6-BF26-05C9FF79F0EB}"/>
              </a:ext>
            </a:extLst>
          </p:cNvPr>
          <p:cNvSpPr txBox="1"/>
          <p:nvPr/>
        </p:nvSpPr>
        <p:spPr>
          <a:xfrm>
            <a:off x="821214" y="1252362"/>
            <a:ext cx="7825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OCT4A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E2FEA67-BC39-4B84-A3F2-10EB46DB5D21}"/>
              </a:ext>
            </a:extLst>
          </p:cNvPr>
          <p:cNvSpPr txBox="1"/>
          <p:nvPr/>
        </p:nvSpPr>
        <p:spPr>
          <a:xfrm>
            <a:off x="2611907" y="522288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04372E4-EC7A-4A2E-A414-142B902DF369}"/>
              </a:ext>
            </a:extLst>
          </p:cNvPr>
          <p:cNvSpPr txBox="1"/>
          <p:nvPr/>
        </p:nvSpPr>
        <p:spPr>
          <a:xfrm>
            <a:off x="853275" y="4447801"/>
            <a:ext cx="8242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SPP1all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16072BA-3B69-40BA-8B84-FCD0B7C31FB7}"/>
              </a:ext>
            </a:extLst>
          </p:cNvPr>
          <p:cNvSpPr txBox="1"/>
          <p:nvPr/>
        </p:nvSpPr>
        <p:spPr>
          <a:xfrm>
            <a:off x="898130" y="6065863"/>
            <a:ext cx="7745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SPP1C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FE678FBF-6F42-44A1-9FF5-2B20C142E339}"/>
              </a:ext>
            </a:extLst>
          </p:cNvPr>
          <p:cNvCxnSpPr/>
          <p:nvPr/>
        </p:nvCxnSpPr>
        <p:spPr>
          <a:xfrm flipH="1">
            <a:off x="5494796" y="1331385"/>
            <a:ext cx="25964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>
            <a:extLst>
              <a:ext uri="{FF2B5EF4-FFF2-40B4-BE49-F238E27FC236}">
                <a16:creationId xmlns:a16="http://schemas.microsoft.com/office/drawing/2014/main" id="{D1B8692D-B584-4881-92BF-6B6924E903EB}"/>
              </a:ext>
            </a:extLst>
          </p:cNvPr>
          <p:cNvCxnSpPr/>
          <p:nvPr/>
        </p:nvCxnSpPr>
        <p:spPr>
          <a:xfrm flipH="1">
            <a:off x="5511728" y="6496054"/>
            <a:ext cx="259645" cy="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右中かっこ 15">
            <a:extLst>
              <a:ext uri="{FF2B5EF4-FFF2-40B4-BE49-F238E27FC236}">
                <a16:creationId xmlns:a16="http://schemas.microsoft.com/office/drawing/2014/main" id="{55D19027-BD3F-4306-A325-02A052639327}"/>
              </a:ext>
            </a:extLst>
          </p:cNvPr>
          <p:cNvSpPr/>
          <p:nvPr/>
        </p:nvSpPr>
        <p:spPr>
          <a:xfrm>
            <a:off x="5512433" y="2681135"/>
            <a:ext cx="87418" cy="132782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右中かっこ 16">
            <a:extLst>
              <a:ext uri="{FF2B5EF4-FFF2-40B4-BE49-F238E27FC236}">
                <a16:creationId xmlns:a16="http://schemas.microsoft.com/office/drawing/2014/main" id="{02E0B662-5DFC-4127-B8A1-617B64065280}"/>
              </a:ext>
            </a:extLst>
          </p:cNvPr>
          <p:cNvSpPr/>
          <p:nvPr/>
        </p:nvSpPr>
        <p:spPr>
          <a:xfrm>
            <a:off x="5525770" y="4613909"/>
            <a:ext cx="87418" cy="106226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807D719-B207-488E-8156-38BE5FA025AC}"/>
              </a:ext>
            </a:extLst>
          </p:cNvPr>
          <p:cNvSpPr txBox="1"/>
          <p:nvPr/>
        </p:nvSpPr>
        <p:spPr>
          <a:xfrm>
            <a:off x="903652" y="-35603"/>
            <a:ext cx="54878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S3  </a:t>
            </a:r>
            <a:r>
              <a:rPr lang="en-GB" altLang="ja-JP" sz="1200" b="1" dirty="0">
                <a:latin typeface="Times New Roman" panose="02020603050405020304" pitchFamily="18" charset="0"/>
                <a:ea typeface="游明朝" panose="02020400000000000000" pitchFamily="18" charset="-128"/>
              </a:rPr>
              <a:t>Criteria for evaluation of OCT4/SPP1 transcript expression analysis </a:t>
            </a:r>
          </a:p>
          <a:p>
            <a:r>
              <a:rPr lang="en-GB" altLang="ja-JP" sz="1200" b="1" dirty="0">
                <a:latin typeface="Times New Roman" panose="02020603050405020304" pitchFamily="18" charset="0"/>
                <a:ea typeface="游明朝" panose="02020400000000000000" pitchFamily="18" charset="-128"/>
              </a:rPr>
              <a:t>                                              for clinical tumour samples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0" name="オブジェクト 19">
            <a:extLst>
              <a:ext uri="{FF2B5EF4-FFF2-40B4-BE49-F238E27FC236}">
                <a16:creationId xmlns:a16="http://schemas.microsoft.com/office/drawing/2014/main" id="{FDD0B20D-C06D-4B4B-930D-FE1B98AFBF6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4851" y="7023571"/>
          <a:ext cx="3208514" cy="2008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Worksheet" r:id="rId8" imgW="3438496" imgH="2152769" progId="Excel.Sheet.12">
                  <p:embed/>
                </p:oleObj>
              </mc:Choice>
              <mc:Fallback>
                <p:oleObj name="Worksheet" r:id="rId8" imgW="3438496" imgH="2152769" progId="Excel.Sheet.12">
                  <p:embed/>
                  <p:pic>
                    <p:nvPicPr>
                      <p:cNvPr id="20" name="オブジェクト 19">
                        <a:extLst>
                          <a:ext uri="{FF2B5EF4-FFF2-40B4-BE49-F238E27FC236}">
                            <a16:creationId xmlns:a16="http://schemas.microsoft.com/office/drawing/2014/main" id="{FDD0B20D-C06D-4B4B-930D-FE1B98AFBF6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74851" y="7023571"/>
                        <a:ext cx="3208514" cy="2008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6242719-C34B-4C9C-B2EA-3761E5C0D6AC}"/>
              </a:ext>
            </a:extLst>
          </p:cNvPr>
          <p:cNvSpPr txBox="1"/>
          <p:nvPr/>
        </p:nvSpPr>
        <p:spPr>
          <a:xfrm>
            <a:off x="1710855" y="526948"/>
            <a:ext cx="74732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50" dirty="0">
                <a:latin typeface="Arial" panose="020B0604020202020204" pitchFamily="34" charset="0"/>
                <a:cs typeface="Arial" panose="020B0604020202020204" pitchFamily="34" charset="0"/>
              </a:rPr>
              <a:t>Case No.</a:t>
            </a:r>
            <a:endParaRPr kumimoji="1" lang="ja-JP" alt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52354AF-5A4F-4DE5-B18B-1168B7F918DF}"/>
              </a:ext>
            </a:extLst>
          </p:cNvPr>
          <p:cNvSpPr txBox="1"/>
          <p:nvPr/>
        </p:nvSpPr>
        <p:spPr>
          <a:xfrm>
            <a:off x="1678589" y="1092350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3000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AA74BE9-E368-4346-9428-DF4652B3DFD4}"/>
              </a:ext>
            </a:extLst>
          </p:cNvPr>
          <p:cNvSpPr txBox="1"/>
          <p:nvPr/>
        </p:nvSpPr>
        <p:spPr>
          <a:xfrm>
            <a:off x="1670074" y="1234314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1500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E28AD679-59FF-43BE-BC93-C09BAD05A5F4}"/>
              </a:ext>
            </a:extLst>
          </p:cNvPr>
          <p:cNvSpPr txBox="1"/>
          <p:nvPr/>
        </p:nvSpPr>
        <p:spPr>
          <a:xfrm>
            <a:off x="1669920" y="1329790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1000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406A746-42BC-4CE4-987D-67F676ADD7E5}"/>
              </a:ext>
            </a:extLst>
          </p:cNvPr>
          <p:cNvSpPr txBox="1"/>
          <p:nvPr/>
        </p:nvSpPr>
        <p:spPr>
          <a:xfrm>
            <a:off x="1679638" y="2485109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3000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B4A8EC3-E898-476E-81E2-C1299653E89B}"/>
              </a:ext>
            </a:extLst>
          </p:cNvPr>
          <p:cNvSpPr txBox="1"/>
          <p:nvPr/>
        </p:nvSpPr>
        <p:spPr>
          <a:xfrm>
            <a:off x="1671123" y="2612629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1500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E2FF29E-F383-450E-8B63-CD8E49DA0BF2}"/>
              </a:ext>
            </a:extLst>
          </p:cNvPr>
          <p:cNvSpPr txBox="1"/>
          <p:nvPr/>
        </p:nvSpPr>
        <p:spPr>
          <a:xfrm>
            <a:off x="1671123" y="2707309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1000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CF00246-4259-4846-BC14-9396EC683D49}"/>
              </a:ext>
            </a:extLst>
          </p:cNvPr>
          <p:cNvSpPr txBox="1"/>
          <p:nvPr/>
        </p:nvSpPr>
        <p:spPr>
          <a:xfrm>
            <a:off x="1669920" y="3982123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3000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2D30DF69-C2E4-4377-9E94-CF917C69BB27}"/>
              </a:ext>
            </a:extLst>
          </p:cNvPr>
          <p:cNvSpPr txBox="1"/>
          <p:nvPr/>
        </p:nvSpPr>
        <p:spPr>
          <a:xfrm>
            <a:off x="1669920" y="4288147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1000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C7CB1B0B-D5C6-4512-88D5-39085D836827}"/>
              </a:ext>
            </a:extLst>
          </p:cNvPr>
          <p:cNvSpPr txBox="1"/>
          <p:nvPr/>
        </p:nvSpPr>
        <p:spPr>
          <a:xfrm>
            <a:off x="1731487" y="4542601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500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9010CC5B-A8F2-493E-9C1C-06750CEBA35C}"/>
              </a:ext>
            </a:extLst>
          </p:cNvPr>
          <p:cNvSpPr txBox="1"/>
          <p:nvPr/>
        </p:nvSpPr>
        <p:spPr>
          <a:xfrm>
            <a:off x="1727600" y="4732582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300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38002F1F-9F3D-4DB6-830C-2B72F09CED9D}"/>
              </a:ext>
            </a:extLst>
          </p:cNvPr>
          <p:cNvSpPr txBox="1"/>
          <p:nvPr/>
        </p:nvSpPr>
        <p:spPr>
          <a:xfrm>
            <a:off x="1731487" y="4637592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400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A86F7C2-69B3-4BC6-B667-A57659450338}"/>
              </a:ext>
            </a:extLst>
          </p:cNvPr>
          <p:cNvSpPr txBox="1"/>
          <p:nvPr/>
        </p:nvSpPr>
        <p:spPr>
          <a:xfrm>
            <a:off x="1679465" y="5640499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3000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2D8D69F3-0A46-4EC2-B36A-5FBF689E3B47}"/>
              </a:ext>
            </a:extLst>
          </p:cNvPr>
          <p:cNvSpPr txBox="1"/>
          <p:nvPr/>
        </p:nvSpPr>
        <p:spPr>
          <a:xfrm>
            <a:off x="1679465" y="5946523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1000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26151451-5F87-4A0F-9287-F99026575CCA}"/>
              </a:ext>
            </a:extLst>
          </p:cNvPr>
          <p:cNvSpPr txBox="1"/>
          <p:nvPr/>
        </p:nvSpPr>
        <p:spPr>
          <a:xfrm>
            <a:off x="1732363" y="6191451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500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70276E72-F4EB-4450-9E65-4545BE2710D5}"/>
              </a:ext>
            </a:extLst>
          </p:cNvPr>
          <p:cNvSpPr txBox="1"/>
          <p:nvPr/>
        </p:nvSpPr>
        <p:spPr>
          <a:xfrm>
            <a:off x="1732363" y="6357617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300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43CB3B06-C5E9-4B8D-81AF-5A8D9DD3D5A4}"/>
              </a:ext>
            </a:extLst>
          </p:cNvPr>
          <p:cNvSpPr txBox="1"/>
          <p:nvPr/>
        </p:nvSpPr>
        <p:spPr>
          <a:xfrm>
            <a:off x="1732363" y="6276916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400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D9FFA501-3A0F-4372-976E-5A6CF99598A8}"/>
              </a:ext>
            </a:extLst>
          </p:cNvPr>
          <p:cNvSpPr txBox="1"/>
          <p:nvPr/>
        </p:nvSpPr>
        <p:spPr>
          <a:xfrm>
            <a:off x="1732363" y="6455802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200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13B806ED-5177-49CD-8E36-ECF5E7FFC731}"/>
              </a:ext>
            </a:extLst>
          </p:cNvPr>
          <p:cNvSpPr txBox="1"/>
          <p:nvPr/>
        </p:nvSpPr>
        <p:spPr>
          <a:xfrm>
            <a:off x="1669920" y="4141422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1500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9029EF1C-C50E-4CB5-9032-D918FE0E134C}"/>
              </a:ext>
            </a:extLst>
          </p:cNvPr>
          <p:cNvSpPr txBox="1"/>
          <p:nvPr/>
        </p:nvSpPr>
        <p:spPr>
          <a:xfrm>
            <a:off x="1679465" y="5808793"/>
            <a:ext cx="3962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1500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9B89BEF7-FB99-47AB-ADBC-D64D50B6530B}"/>
              </a:ext>
            </a:extLst>
          </p:cNvPr>
          <p:cNvSpPr txBox="1"/>
          <p:nvPr/>
        </p:nvSpPr>
        <p:spPr>
          <a:xfrm>
            <a:off x="1727600" y="4861646"/>
            <a:ext cx="34336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 Narrow" panose="020B0606020202030204" pitchFamily="34" charset="0"/>
              </a:rPr>
              <a:t>200</a:t>
            </a:r>
            <a:endParaRPr kumimoji="1" lang="ja-JP" altLang="en-US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819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夜空に浮かぶ月の白黒写真&#10;&#10;自動的に生成された説明">
            <a:extLst>
              <a:ext uri="{FF2B5EF4-FFF2-40B4-BE49-F238E27FC236}">
                <a16:creationId xmlns:a16="http://schemas.microsoft.com/office/drawing/2014/main" id="{28E3A8CC-F170-4FA8-9B8E-AC47CB95A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482" y="5389217"/>
            <a:ext cx="3222857" cy="2148572"/>
          </a:xfrm>
          <a:prstGeom prst="rect">
            <a:avLst/>
          </a:prstGeom>
        </p:spPr>
      </p:pic>
      <p:pic>
        <p:nvPicPr>
          <p:cNvPr id="5" name="図 4" descr="屋内, モニター, 座る, コンピュータ が含まれている画像&#10;&#10;自動的に生成された説明">
            <a:extLst>
              <a:ext uri="{FF2B5EF4-FFF2-40B4-BE49-F238E27FC236}">
                <a16:creationId xmlns:a16="http://schemas.microsoft.com/office/drawing/2014/main" id="{244E47FF-86EF-4388-AA31-45247521FA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26" y="5389217"/>
            <a:ext cx="3222857" cy="2148572"/>
          </a:xfrm>
          <a:prstGeom prst="rect">
            <a:avLst/>
          </a:prstGeom>
        </p:spPr>
      </p:pic>
      <p:pic>
        <p:nvPicPr>
          <p:cNvPr id="6" name="図 5" descr="コンピューターの画面&#10;&#10;自動的に生成された説明">
            <a:extLst>
              <a:ext uri="{FF2B5EF4-FFF2-40B4-BE49-F238E27FC236}">
                <a16:creationId xmlns:a16="http://schemas.microsoft.com/office/drawing/2014/main" id="{B2A3A55C-0B4D-490E-9664-D58CC7DE80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973" y="1620984"/>
            <a:ext cx="3223260" cy="2148840"/>
          </a:xfrm>
          <a:prstGeom prst="rect">
            <a:avLst/>
          </a:prstGeom>
        </p:spPr>
      </p:pic>
      <p:sp>
        <p:nvSpPr>
          <p:cNvPr id="7" name="テキスト ボックス 1">
            <a:extLst>
              <a:ext uri="{FF2B5EF4-FFF2-40B4-BE49-F238E27FC236}">
                <a16:creationId xmlns:a16="http://schemas.microsoft.com/office/drawing/2014/main" id="{9AC8232D-48A8-4D8C-9F22-3617D730703B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2684674" y="480716"/>
            <a:ext cx="2954655" cy="117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Thyroid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Testis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Peripheral Leukocyte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</a:p>
          <a:p>
            <a:pPr>
              <a:lnSpc>
                <a:spcPct val="30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Breast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5910990-829B-408B-94BB-C22D17DDD7AE}"/>
              </a:ext>
            </a:extLst>
          </p:cNvPr>
          <p:cNvSpPr txBox="1"/>
          <p:nvPr/>
        </p:nvSpPr>
        <p:spPr>
          <a:xfrm>
            <a:off x="817816" y="2437937"/>
            <a:ext cx="8819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hOCT4A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BCC4578-5538-45F6-87AD-B210F4B81B3D}"/>
              </a:ext>
            </a:extLst>
          </p:cNvPr>
          <p:cNvSpPr txBox="1"/>
          <p:nvPr/>
        </p:nvSpPr>
        <p:spPr>
          <a:xfrm>
            <a:off x="2541098" y="1770582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 +  -  +  -  +  -  +  -  +  -  +  -  +  -  +  -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8A8FD45-E2CC-40E5-A779-1E8428F82398}"/>
              </a:ext>
            </a:extLst>
          </p:cNvPr>
          <p:cNvSpPr txBox="1"/>
          <p:nvPr/>
        </p:nvSpPr>
        <p:spPr>
          <a:xfrm>
            <a:off x="215601" y="5421018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 +  -  +  -  +  -  +  -  +  -  +  -  +  -  +  -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正方形/長方形 2">
            <a:extLst>
              <a:ext uri="{FF2B5EF4-FFF2-40B4-BE49-F238E27FC236}">
                <a16:creationId xmlns:a16="http://schemas.microsoft.com/office/drawing/2014/main" id="{830F0D40-E4FA-4E81-919B-DC5B698559D1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407756" y="3169766"/>
            <a:ext cx="1109663" cy="344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Ovary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 Marrow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Cerebellum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Placenta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Prostate</a:t>
            </a:r>
          </a:p>
          <a:p>
            <a:pPr>
              <a:lnSpc>
                <a:spcPct val="3000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</a:t>
            </a: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Muscle</a:t>
            </a:r>
          </a:p>
          <a:p>
            <a:pPr>
              <a:lnSpc>
                <a:spcPct val="150000"/>
              </a:lnSpc>
            </a:pPr>
            <a:endParaRPr lang="en-US" altLang="ja-JP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正方形/長方形 3">
            <a:extLst>
              <a:ext uri="{FF2B5EF4-FFF2-40B4-BE49-F238E27FC236}">
                <a16:creationId xmlns:a16="http://schemas.microsoft.com/office/drawing/2014/main" id="{A38E9CB8-7BFD-439C-A542-9E10833B97C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535557" y="3336114"/>
            <a:ext cx="1225550" cy="3000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Spleen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Intestine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 Cord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MSC-AT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MSC-BM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1E691D0-6DA8-4682-A3A2-982BDB66A774}"/>
              </a:ext>
            </a:extLst>
          </p:cNvPr>
          <p:cNvSpPr txBox="1"/>
          <p:nvPr/>
        </p:nvSpPr>
        <p:spPr>
          <a:xfrm>
            <a:off x="3503425" y="5421018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 +  -  +  -  +  -  +  -  +  -  +  -  +  -  +  -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D20B6BE-04FC-45D4-AEB2-2D1027E23880}"/>
              </a:ext>
            </a:extLst>
          </p:cNvPr>
          <p:cNvSpPr/>
          <p:nvPr/>
        </p:nvSpPr>
        <p:spPr>
          <a:xfrm>
            <a:off x="2525846" y="2078359"/>
            <a:ext cx="3207659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6C0E860-4581-44C7-A240-11F2BFF16157}"/>
              </a:ext>
            </a:extLst>
          </p:cNvPr>
          <p:cNvSpPr/>
          <p:nvPr/>
        </p:nvSpPr>
        <p:spPr>
          <a:xfrm>
            <a:off x="3569680" y="5851162"/>
            <a:ext cx="3207659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43AF568-F649-4C05-8DD7-3536B0924F44}"/>
              </a:ext>
            </a:extLst>
          </p:cNvPr>
          <p:cNvSpPr/>
          <p:nvPr/>
        </p:nvSpPr>
        <p:spPr>
          <a:xfrm>
            <a:off x="260876" y="5877397"/>
            <a:ext cx="3207659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19B324A-54A1-4137-A00C-8CB980B398B4}"/>
              </a:ext>
            </a:extLst>
          </p:cNvPr>
          <p:cNvSpPr txBox="1"/>
          <p:nvPr/>
        </p:nvSpPr>
        <p:spPr>
          <a:xfrm>
            <a:off x="966948" y="90820"/>
            <a:ext cx="52054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S4-1  Uncropped full-length gel images related to Figure 1a (h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OCT4A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029CFDA-AB53-4E20-B2F0-3C523B9CD1A3}"/>
              </a:ext>
            </a:extLst>
          </p:cNvPr>
          <p:cNvSpPr txBox="1"/>
          <p:nvPr/>
        </p:nvSpPr>
        <p:spPr>
          <a:xfrm>
            <a:off x="2146520" y="2389876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DFBEA1E-1EC2-4B52-9E61-1B95DB09E049}"/>
              </a:ext>
            </a:extLst>
          </p:cNvPr>
          <p:cNvSpPr txBox="1"/>
          <p:nvPr/>
        </p:nvSpPr>
        <p:spPr>
          <a:xfrm>
            <a:off x="2146520" y="2532670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71AF4B9-8457-46B9-9A6A-867ED3BCF8B6}"/>
              </a:ext>
            </a:extLst>
          </p:cNvPr>
          <p:cNvSpPr txBox="1"/>
          <p:nvPr/>
        </p:nvSpPr>
        <p:spPr>
          <a:xfrm>
            <a:off x="2146520" y="263660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BBB510B-7423-4761-9254-FA361C4F0EEE}"/>
              </a:ext>
            </a:extLst>
          </p:cNvPr>
          <p:cNvSpPr txBox="1"/>
          <p:nvPr/>
        </p:nvSpPr>
        <p:spPr>
          <a:xfrm>
            <a:off x="2274760" y="2936561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F30298A-8C02-4C29-8CC1-27E0AFB96FD8}"/>
              </a:ext>
            </a:extLst>
          </p:cNvPr>
          <p:cNvSpPr txBox="1"/>
          <p:nvPr/>
        </p:nvSpPr>
        <p:spPr>
          <a:xfrm>
            <a:off x="2210640" y="2736359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325549C-5B82-4210-9E19-5B562B8E34F9}"/>
              </a:ext>
            </a:extLst>
          </p:cNvPr>
          <p:cNvSpPr txBox="1"/>
          <p:nvPr/>
        </p:nvSpPr>
        <p:spPr>
          <a:xfrm>
            <a:off x="-92016" y="618687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92BADB53-BB72-4C4E-82E7-1E388E879959}"/>
              </a:ext>
            </a:extLst>
          </p:cNvPr>
          <p:cNvSpPr txBox="1"/>
          <p:nvPr/>
        </p:nvSpPr>
        <p:spPr>
          <a:xfrm>
            <a:off x="-92016" y="6336496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D107BF9-DA9C-49DB-9D64-47D5C378CC7E}"/>
              </a:ext>
            </a:extLst>
          </p:cNvPr>
          <p:cNvSpPr txBox="1"/>
          <p:nvPr/>
        </p:nvSpPr>
        <p:spPr>
          <a:xfrm>
            <a:off x="-92016" y="6433610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66CED0E-B6F0-4D6C-BF18-653191733F6C}"/>
              </a:ext>
            </a:extLst>
          </p:cNvPr>
          <p:cNvSpPr txBox="1"/>
          <p:nvPr/>
        </p:nvSpPr>
        <p:spPr>
          <a:xfrm>
            <a:off x="36224" y="6706267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9460FB9-F9C7-46DA-9C45-7215384B049D}"/>
              </a:ext>
            </a:extLst>
          </p:cNvPr>
          <p:cNvSpPr txBox="1"/>
          <p:nvPr/>
        </p:nvSpPr>
        <p:spPr>
          <a:xfrm>
            <a:off x="-27896" y="6533361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158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1">
            <a:extLst>
              <a:ext uri="{FF2B5EF4-FFF2-40B4-BE49-F238E27FC236}">
                <a16:creationId xmlns:a16="http://schemas.microsoft.com/office/drawing/2014/main" id="{BB03C11E-92E1-41F3-9563-FC1F64903B19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2800174" y="480716"/>
            <a:ext cx="2954655" cy="117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Thyroid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Testis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Peripheral Leukocyte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</a:p>
          <a:p>
            <a:pPr>
              <a:lnSpc>
                <a:spcPct val="30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Breast</a:t>
            </a:r>
          </a:p>
        </p:txBody>
      </p:sp>
      <p:sp>
        <p:nvSpPr>
          <p:cNvPr id="5" name="正方形/長方形 2">
            <a:extLst>
              <a:ext uri="{FF2B5EF4-FFF2-40B4-BE49-F238E27FC236}">
                <a16:creationId xmlns:a16="http://schemas.microsoft.com/office/drawing/2014/main" id="{C3F36BB8-1072-4236-B812-03E1AEC6804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469172" y="3189016"/>
            <a:ext cx="1109663" cy="344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Ovary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 Marrow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Cerebellum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Placenta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Prostate</a:t>
            </a:r>
          </a:p>
          <a:p>
            <a:pPr>
              <a:lnSpc>
                <a:spcPct val="3000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</a:t>
            </a: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Muscle</a:t>
            </a:r>
          </a:p>
          <a:p>
            <a:pPr>
              <a:lnSpc>
                <a:spcPct val="150000"/>
              </a:lnSpc>
            </a:pPr>
            <a:endParaRPr lang="en-US" altLang="ja-JP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3">
            <a:extLst>
              <a:ext uri="{FF2B5EF4-FFF2-40B4-BE49-F238E27FC236}">
                <a16:creationId xmlns:a16="http://schemas.microsoft.com/office/drawing/2014/main" id="{68050DC6-9023-48AA-8253-93CDC692E2D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494613" y="3355364"/>
            <a:ext cx="1225550" cy="3000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Spleen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Intestine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 Cord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MSC-AT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MSC-BM</a:t>
            </a:r>
          </a:p>
        </p:txBody>
      </p:sp>
      <p:pic>
        <p:nvPicPr>
          <p:cNvPr id="7" name="図 6" descr="屋内, 座る, コンピュータ, モニター が含まれている画像&#10;&#10;自動的に生成された説明">
            <a:extLst>
              <a:ext uri="{FF2B5EF4-FFF2-40B4-BE49-F238E27FC236}">
                <a16:creationId xmlns:a16="http://schemas.microsoft.com/office/drawing/2014/main" id="{9A36D94B-922F-4C7B-A9EA-CF88ABEBEC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674" y="1646016"/>
            <a:ext cx="3223260" cy="2148840"/>
          </a:xfrm>
          <a:prstGeom prst="rect">
            <a:avLst/>
          </a:prstGeom>
        </p:spPr>
      </p:pic>
      <p:pic>
        <p:nvPicPr>
          <p:cNvPr id="8" name="図 7" descr="座る, モニター, 電話, 写真 が含まれている画像&#10;&#10;自動的に生成された説明">
            <a:extLst>
              <a:ext uri="{FF2B5EF4-FFF2-40B4-BE49-F238E27FC236}">
                <a16:creationId xmlns:a16="http://schemas.microsoft.com/office/drawing/2014/main" id="{5C6697FB-63C9-483A-A914-34919A4E0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123" y="5457431"/>
            <a:ext cx="3222857" cy="2148572"/>
          </a:xfrm>
          <a:prstGeom prst="rect">
            <a:avLst/>
          </a:prstGeom>
        </p:spPr>
      </p:pic>
      <p:pic>
        <p:nvPicPr>
          <p:cNvPr id="9" name="図 8" descr="モニター, 座る, コンピュータ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E2A57F76-BB04-4418-9433-018F256D4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99333" y="5457431"/>
            <a:ext cx="3222857" cy="214857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D03C66E-0172-43B3-BEE3-5CBFBE4F99D6}"/>
              </a:ext>
            </a:extLst>
          </p:cNvPr>
          <p:cNvSpPr txBox="1"/>
          <p:nvPr/>
        </p:nvSpPr>
        <p:spPr>
          <a:xfrm>
            <a:off x="277017" y="5421018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 -  +  -  +  -  +  -  +  -  +  -  +  -  +  -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0A4D3AA-56A6-4D9F-A812-EB06173A06F3}"/>
              </a:ext>
            </a:extLst>
          </p:cNvPr>
          <p:cNvSpPr txBox="1"/>
          <p:nvPr/>
        </p:nvSpPr>
        <p:spPr>
          <a:xfrm>
            <a:off x="3536424" y="5449268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 -  +  -  +  -  +  -  +  -  +  -  +  -  +  -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261BA00-FCD5-425A-87BB-E70E401D54E5}"/>
              </a:ext>
            </a:extLst>
          </p:cNvPr>
          <p:cNvSpPr txBox="1"/>
          <p:nvPr/>
        </p:nvSpPr>
        <p:spPr>
          <a:xfrm>
            <a:off x="2645762" y="1676136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 -  +  -  +  -  +  -  +  -  +  -  +  -  +  -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9B11CB4-24E5-41AF-9217-B7D54184FE4A}"/>
              </a:ext>
            </a:extLst>
          </p:cNvPr>
          <p:cNvSpPr txBox="1"/>
          <p:nvPr/>
        </p:nvSpPr>
        <p:spPr>
          <a:xfrm>
            <a:off x="817816" y="2437937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hOCT4Bv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4031FAFA-D77F-453D-9E97-F86AE84664C1}"/>
              </a:ext>
            </a:extLst>
          </p:cNvPr>
          <p:cNvSpPr/>
          <p:nvPr/>
        </p:nvSpPr>
        <p:spPr>
          <a:xfrm>
            <a:off x="2732291" y="2070616"/>
            <a:ext cx="3159891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51D8E04-5872-4A2D-AB95-681C9AB373DA}"/>
              </a:ext>
            </a:extLst>
          </p:cNvPr>
          <p:cNvSpPr/>
          <p:nvPr/>
        </p:nvSpPr>
        <p:spPr>
          <a:xfrm>
            <a:off x="361666" y="5726878"/>
            <a:ext cx="3077571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E929498-09D3-41FB-821C-E655D047F34F}"/>
              </a:ext>
            </a:extLst>
          </p:cNvPr>
          <p:cNvSpPr/>
          <p:nvPr/>
        </p:nvSpPr>
        <p:spPr>
          <a:xfrm>
            <a:off x="3610321" y="5945409"/>
            <a:ext cx="3124850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F718762-EF4D-4FDA-B220-232F4CD678CE}"/>
              </a:ext>
            </a:extLst>
          </p:cNvPr>
          <p:cNvSpPr txBox="1"/>
          <p:nvPr/>
        </p:nvSpPr>
        <p:spPr>
          <a:xfrm>
            <a:off x="927474" y="73158"/>
            <a:ext cx="51894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S4-2  Uncropped full-length gel images related to Figure 1a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OCT4Bv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D103EA7-8814-4E41-8799-B7FD139B2FCF}"/>
              </a:ext>
            </a:extLst>
          </p:cNvPr>
          <p:cNvSpPr txBox="1"/>
          <p:nvPr/>
        </p:nvSpPr>
        <p:spPr>
          <a:xfrm>
            <a:off x="2299096" y="233173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23D30C2-387D-4BD5-AF2D-D09EFFDFC809}"/>
              </a:ext>
            </a:extLst>
          </p:cNvPr>
          <p:cNvSpPr txBox="1"/>
          <p:nvPr/>
        </p:nvSpPr>
        <p:spPr>
          <a:xfrm>
            <a:off x="2299096" y="2474526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83C1A75-5B51-4575-9E63-08C4ACDA8546}"/>
              </a:ext>
            </a:extLst>
          </p:cNvPr>
          <p:cNvSpPr txBox="1"/>
          <p:nvPr/>
        </p:nvSpPr>
        <p:spPr>
          <a:xfrm>
            <a:off x="2299096" y="2578464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85EC03D-2E29-4AD0-9ECE-1D9248B12001}"/>
              </a:ext>
            </a:extLst>
          </p:cNvPr>
          <p:cNvSpPr txBox="1"/>
          <p:nvPr/>
        </p:nvSpPr>
        <p:spPr>
          <a:xfrm>
            <a:off x="2427336" y="2878417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25D6CF2-5868-43E1-A6C0-EBA5757BA7F9}"/>
              </a:ext>
            </a:extLst>
          </p:cNvPr>
          <p:cNvSpPr txBox="1"/>
          <p:nvPr/>
        </p:nvSpPr>
        <p:spPr>
          <a:xfrm>
            <a:off x="2363216" y="2678215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E7B44835-32E8-4409-ABFD-6597C5BBD2D3}"/>
              </a:ext>
            </a:extLst>
          </p:cNvPr>
          <p:cNvSpPr txBox="1"/>
          <p:nvPr/>
        </p:nvSpPr>
        <p:spPr>
          <a:xfrm>
            <a:off x="-64557" y="6032691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C2D90F8-8096-44BA-AE11-C8E95F7EE021}"/>
              </a:ext>
            </a:extLst>
          </p:cNvPr>
          <p:cNvSpPr txBox="1"/>
          <p:nvPr/>
        </p:nvSpPr>
        <p:spPr>
          <a:xfrm>
            <a:off x="-64557" y="6168661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E907A61-A867-4813-8C86-95265C517CCC}"/>
              </a:ext>
            </a:extLst>
          </p:cNvPr>
          <p:cNvSpPr txBox="1"/>
          <p:nvPr/>
        </p:nvSpPr>
        <p:spPr>
          <a:xfrm>
            <a:off x="-64557" y="6272599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09FF5C9-B911-4F32-B527-93EC20E9C544}"/>
              </a:ext>
            </a:extLst>
          </p:cNvPr>
          <p:cNvSpPr txBox="1"/>
          <p:nvPr/>
        </p:nvSpPr>
        <p:spPr>
          <a:xfrm>
            <a:off x="63683" y="6572552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A3AB1A6-5DCB-4A98-A28F-56A23F527C8C}"/>
              </a:ext>
            </a:extLst>
          </p:cNvPr>
          <p:cNvSpPr txBox="1"/>
          <p:nvPr/>
        </p:nvSpPr>
        <p:spPr>
          <a:xfrm>
            <a:off x="-437" y="6365526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211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63BF490-29F5-4C6F-9C64-681813E14A4A}"/>
              </a:ext>
            </a:extLst>
          </p:cNvPr>
          <p:cNvSpPr txBox="1"/>
          <p:nvPr/>
        </p:nvSpPr>
        <p:spPr>
          <a:xfrm>
            <a:off x="817816" y="2437937"/>
            <a:ext cx="8242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kumimoji="1" lang="ja-JP" alt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1">
            <a:extLst>
              <a:ext uri="{FF2B5EF4-FFF2-40B4-BE49-F238E27FC236}">
                <a16:creationId xmlns:a16="http://schemas.microsoft.com/office/drawing/2014/main" id="{93C3828A-3834-4F0B-8F85-FA9BC2AE22D8}"/>
              </a:ext>
            </a:extLst>
          </p:cNvPr>
          <p:cNvSpPr txBox="1">
            <a:spLocks noChangeArrowheads="1"/>
          </p:cNvSpPr>
          <p:nvPr/>
        </p:nvSpPr>
        <p:spPr bwMode="auto">
          <a:xfrm rot="10800000">
            <a:off x="2800174" y="365213"/>
            <a:ext cx="2954655" cy="117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Eye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Thyroid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Testis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Peripheral Leukocyte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Uterus</a:t>
            </a:r>
          </a:p>
          <a:p>
            <a:pPr>
              <a:lnSpc>
                <a:spcPct val="25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</a:p>
          <a:p>
            <a:pPr>
              <a:lnSpc>
                <a:spcPct val="300000"/>
              </a:lnSpc>
            </a:pP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Breast</a:t>
            </a:r>
          </a:p>
        </p:txBody>
      </p:sp>
      <p:sp>
        <p:nvSpPr>
          <p:cNvPr id="6" name="正方形/長方形 2">
            <a:extLst>
              <a:ext uri="{FF2B5EF4-FFF2-40B4-BE49-F238E27FC236}">
                <a16:creationId xmlns:a16="http://schemas.microsoft.com/office/drawing/2014/main" id="{2682AF5B-90FF-4207-8981-57A3DCC0CFC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1431922" y="3169766"/>
            <a:ext cx="1109663" cy="344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Ovary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 Marrow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Cerebellum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Placenta</a:t>
            </a:r>
          </a:p>
          <a:p>
            <a:pPr>
              <a:lnSpc>
                <a:spcPct val="2500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Prostate</a:t>
            </a:r>
          </a:p>
          <a:p>
            <a:pPr>
              <a:lnSpc>
                <a:spcPct val="3000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</a:t>
            </a:r>
            <a:r>
              <a:rPr lang="en-US" altLang="ja-JP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Muscle</a:t>
            </a:r>
          </a:p>
          <a:p>
            <a:pPr>
              <a:lnSpc>
                <a:spcPct val="150000"/>
              </a:lnSpc>
            </a:pPr>
            <a:endParaRPr lang="en-US" altLang="ja-JP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正方形/長方形 3">
            <a:extLst>
              <a:ext uri="{FF2B5EF4-FFF2-40B4-BE49-F238E27FC236}">
                <a16:creationId xmlns:a16="http://schemas.microsoft.com/office/drawing/2014/main" id="{B80FD81A-F4CC-40A9-B9FA-8702022FEEE8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539251" y="3336114"/>
            <a:ext cx="1225550" cy="3000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Spleen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 Intestine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Spinal Cord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Stomach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MSC-AT</a:t>
            </a:r>
          </a:p>
          <a:p>
            <a:pPr>
              <a:lnSpc>
                <a:spcPts val="2900"/>
              </a:lnSpc>
            </a:pPr>
            <a:r>
              <a:rPr lang="en-US" altLang="ja-JP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MSC-BM</a:t>
            </a:r>
          </a:p>
        </p:txBody>
      </p:sp>
      <p:pic>
        <p:nvPicPr>
          <p:cNvPr id="8" name="図 7" descr="コンピューターの画面&#10;&#10;自動的に生成された説明">
            <a:extLst>
              <a:ext uri="{FF2B5EF4-FFF2-40B4-BE49-F238E27FC236}">
                <a16:creationId xmlns:a16="http://schemas.microsoft.com/office/drawing/2014/main" id="{03307AEB-6AF2-4843-99BB-79830296D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0800000">
            <a:off x="2665871" y="1696608"/>
            <a:ext cx="3223260" cy="2148840"/>
          </a:xfrm>
          <a:prstGeom prst="rect">
            <a:avLst/>
          </a:prstGeom>
        </p:spPr>
      </p:pic>
      <p:pic>
        <p:nvPicPr>
          <p:cNvPr id="9" name="図 8" descr="座る, モニター, コンピュータ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A92992C4-2FC0-43A1-B02F-9BA127219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0800000">
            <a:off x="3589737" y="5449268"/>
            <a:ext cx="3222857" cy="2148572"/>
          </a:xfrm>
          <a:prstGeom prst="rect">
            <a:avLst/>
          </a:prstGeom>
        </p:spPr>
      </p:pic>
      <p:pic>
        <p:nvPicPr>
          <p:cNvPr id="10" name="図 9" descr="コンピューターの画面&#10;&#10;自動的に生成された説明">
            <a:extLst>
              <a:ext uri="{FF2B5EF4-FFF2-40B4-BE49-F238E27FC236}">
                <a16:creationId xmlns:a16="http://schemas.microsoft.com/office/drawing/2014/main" id="{195B4CD8-F512-41C1-95EB-7C9584C80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2457" y="5449268"/>
            <a:ext cx="3222857" cy="2148572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C452F0F-6EF5-421C-B449-A1B21F42F3F1}"/>
              </a:ext>
            </a:extLst>
          </p:cNvPr>
          <p:cNvSpPr txBox="1"/>
          <p:nvPr/>
        </p:nvSpPr>
        <p:spPr>
          <a:xfrm>
            <a:off x="239767" y="5421018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 -  +  -  +  -  +  -  +  -  +  -  +  -  +  -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4B0558E-7CA9-4A8A-BE45-37F6C8656C91}"/>
              </a:ext>
            </a:extLst>
          </p:cNvPr>
          <p:cNvSpPr txBox="1"/>
          <p:nvPr/>
        </p:nvSpPr>
        <p:spPr>
          <a:xfrm>
            <a:off x="3562012" y="5449268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 </a:t>
            </a:r>
            <a:r>
              <a:rPr kumimoji="1" lang="en-US" altLang="ja-JP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 -  +  -  +  -  +  -  +  -  +  -  +  -  +  -</a:t>
            </a:r>
            <a:endParaRPr kumimoji="1" lang="ja-JP" alt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DDC7259-C87F-463D-B008-BA6808AB5BCC}"/>
              </a:ext>
            </a:extLst>
          </p:cNvPr>
          <p:cNvSpPr txBox="1"/>
          <p:nvPr/>
        </p:nvSpPr>
        <p:spPr>
          <a:xfrm>
            <a:off x="2645762" y="1454758"/>
            <a:ext cx="3265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 +  -  +  -  +  -  +  -  +  -  +  -  +  -  +  -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411A953C-DF1E-45CD-8B66-012D456DBB79}"/>
              </a:ext>
            </a:extLst>
          </p:cNvPr>
          <p:cNvSpPr/>
          <p:nvPr/>
        </p:nvSpPr>
        <p:spPr>
          <a:xfrm>
            <a:off x="333374" y="5756062"/>
            <a:ext cx="3133507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5B96DA3-36C0-4D59-9FD2-EE77EF995DF7}"/>
              </a:ext>
            </a:extLst>
          </p:cNvPr>
          <p:cNvSpPr/>
          <p:nvPr/>
        </p:nvSpPr>
        <p:spPr>
          <a:xfrm>
            <a:off x="2713253" y="1882436"/>
            <a:ext cx="3159541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9607878-7122-42B6-9C86-7A9842B3413F}"/>
              </a:ext>
            </a:extLst>
          </p:cNvPr>
          <p:cNvSpPr/>
          <p:nvPr/>
        </p:nvSpPr>
        <p:spPr>
          <a:xfrm>
            <a:off x="3651647" y="5749714"/>
            <a:ext cx="3160948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9ED0F8E-C3C1-4C33-84C3-54AF8F06EB56}"/>
              </a:ext>
            </a:extLst>
          </p:cNvPr>
          <p:cNvSpPr txBox="1"/>
          <p:nvPr/>
        </p:nvSpPr>
        <p:spPr>
          <a:xfrm>
            <a:off x="984601" y="27231"/>
            <a:ext cx="52102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S4-3  Uncropped full-length gel images related to Figure 1a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DEF5D76-B6DD-41B7-8EAE-46705C6BA80E}"/>
              </a:ext>
            </a:extLst>
          </p:cNvPr>
          <p:cNvSpPr txBox="1"/>
          <p:nvPr/>
        </p:nvSpPr>
        <p:spPr>
          <a:xfrm>
            <a:off x="2312118" y="2528915"/>
            <a:ext cx="409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500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3A3FDA5-011F-4C1B-B95D-2959B00F1C2D}"/>
              </a:ext>
            </a:extLst>
          </p:cNvPr>
          <p:cNvSpPr txBox="1"/>
          <p:nvPr/>
        </p:nvSpPr>
        <p:spPr>
          <a:xfrm>
            <a:off x="2280058" y="2362333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02A8865-E17F-40EE-8BAC-5597A7703703}"/>
              </a:ext>
            </a:extLst>
          </p:cNvPr>
          <p:cNvSpPr/>
          <p:nvPr/>
        </p:nvSpPr>
        <p:spPr>
          <a:xfrm>
            <a:off x="2408298" y="3005396"/>
            <a:ext cx="3129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19E679C-8263-4A14-BAC2-D1534D2E5692}"/>
              </a:ext>
            </a:extLst>
          </p:cNvPr>
          <p:cNvSpPr/>
          <p:nvPr/>
        </p:nvSpPr>
        <p:spPr>
          <a:xfrm>
            <a:off x="2344178" y="2750496"/>
            <a:ext cx="3770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CCB27FB-FC9E-428E-8FB3-A5AF95829A57}"/>
              </a:ext>
            </a:extLst>
          </p:cNvPr>
          <p:cNvSpPr txBox="1"/>
          <p:nvPr/>
        </p:nvSpPr>
        <p:spPr>
          <a:xfrm>
            <a:off x="-63482" y="6137147"/>
            <a:ext cx="4090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500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60CFF99-40FA-4DFF-A2BF-2F9DFE929EA4}"/>
              </a:ext>
            </a:extLst>
          </p:cNvPr>
          <p:cNvSpPr txBox="1"/>
          <p:nvPr/>
        </p:nvSpPr>
        <p:spPr>
          <a:xfrm>
            <a:off x="-95542" y="5970565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26896033-42D8-4A41-A9CB-B49E5D9D847E}"/>
              </a:ext>
            </a:extLst>
          </p:cNvPr>
          <p:cNvSpPr/>
          <p:nvPr/>
        </p:nvSpPr>
        <p:spPr>
          <a:xfrm>
            <a:off x="32698" y="6613628"/>
            <a:ext cx="3129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lang="ja-JP" altLang="en-US" dirty="0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B958F492-A59E-423E-9F16-F92A39F13F41}"/>
              </a:ext>
            </a:extLst>
          </p:cNvPr>
          <p:cNvSpPr/>
          <p:nvPr/>
        </p:nvSpPr>
        <p:spPr>
          <a:xfrm>
            <a:off x="-31422" y="6386024"/>
            <a:ext cx="3770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91819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建物, 座る, ホワイト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78A57F91-286E-4C63-8CFF-667ED5D48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2285" y="1266436"/>
            <a:ext cx="4933429" cy="3288953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C03BD79-8674-4B63-B655-777454C804FE}"/>
              </a:ext>
            </a:extLst>
          </p:cNvPr>
          <p:cNvSpPr txBox="1"/>
          <p:nvPr/>
        </p:nvSpPr>
        <p:spPr>
          <a:xfrm>
            <a:off x="1312161" y="825762"/>
            <a:ext cx="1523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Pool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1"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 In1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1"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 In2 </a:t>
            </a:r>
            <a:endParaRPr kumimoji="1" lang="ja-JP" altLang="en-US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17ADE26-F5FA-415B-A067-811FB1D44BAB}"/>
              </a:ext>
            </a:extLst>
          </p:cNvPr>
          <p:cNvSpPr txBox="1"/>
          <p:nvPr/>
        </p:nvSpPr>
        <p:spPr>
          <a:xfrm>
            <a:off x="3880503" y="825762"/>
            <a:ext cx="15231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Pool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1"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 In1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kumimoji="1" lang="en-US" altLang="ja-JP" sz="1200" u="sng" dirty="0">
                <a:latin typeface="Arial" panose="020B0604020202020204" pitchFamily="34" charset="0"/>
                <a:cs typeface="Arial" panose="020B0604020202020204" pitchFamily="34" charset="0"/>
              </a:rPr>
              <a:t> In2 </a:t>
            </a:r>
            <a:endParaRPr kumimoji="1" lang="ja-JP" altLang="en-US" sz="12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BF6842A-D093-4341-81A1-1824AE537750}"/>
              </a:ext>
            </a:extLst>
          </p:cNvPr>
          <p:cNvSpPr txBox="1"/>
          <p:nvPr/>
        </p:nvSpPr>
        <p:spPr>
          <a:xfrm>
            <a:off x="1020034" y="1013730"/>
            <a:ext cx="44292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RT +    -    +    -    +    -                    +    -    +    -    +    -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975A48A-48D8-43C7-B5EC-2FC460F70AC7}"/>
              </a:ext>
            </a:extLst>
          </p:cNvPr>
          <p:cNvSpPr/>
          <p:nvPr/>
        </p:nvSpPr>
        <p:spPr>
          <a:xfrm>
            <a:off x="1020034" y="1775861"/>
            <a:ext cx="1973423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1560FEF-877B-41D4-9A4E-BCCB8BE51695}"/>
              </a:ext>
            </a:extLst>
          </p:cNvPr>
          <p:cNvSpPr/>
          <p:nvPr/>
        </p:nvSpPr>
        <p:spPr>
          <a:xfrm>
            <a:off x="3504775" y="1775861"/>
            <a:ext cx="1973423" cy="1172212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 descr="座る, 建物, 写真, 大きい が含まれている画像&#10;&#10;自動的に生成された説明">
            <a:extLst>
              <a:ext uri="{FF2B5EF4-FFF2-40B4-BE49-F238E27FC236}">
                <a16:creationId xmlns:a16="http://schemas.microsoft.com/office/drawing/2014/main" id="{EF048FFE-7BA6-4B1E-B923-C11CABEC22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63888" y="6430396"/>
            <a:ext cx="3085714" cy="2057143"/>
          </a:xfrm>
          <a:prstGeom prst="rect">
            <a:avLst/>
          </a:prstGeom>
        </p:spPr>
      </p:pic>
      <p:pic>
        <p:nvPicPr>
          <p:cNvPr id="12" name="図 11" descr="コンピューターの画面&#10;&#10;自動的に生成された説明">
            <a:extLst>
              <a:ext uri="{FF2B5EF4-FFF2-40B4-BE49-F238E27FC236}">
                <a16:creationId xmlns:a16="http://schemas.microsoft.com/office/drawing/2014/main" id="{AAB5C584-A395-4DEC-995D-6B77B88DEA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682" y="6430396"/>
            <a:ext cx="3085714" cy="2057143"/>
          </a:xfrm>
          <a:prstGeom prst="rect">
            <a:avLst/>
          </a:prstGeom>
        </p:spPr>
      </p:pic>
      <p:sp>
        <p:nvSpPr>
          <p:cNvPr id="13" name="テキスト ボックス 1">
            <a:extLst>
              <a:ext uri="{FF2B5EF4-FFF2-40B4-BE49-F238E27FC236}">
                <a16:creationId xmlns:a16="http://schemas.microsoft.com/office/drawing/2014/main" id="{87F3E90D-D4F0-4B5C-8CFE-34FA828F3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263" y="6228439"/>
            <a:ext cx="138211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1 10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-1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-2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-3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-4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endParaRPr lang="ja-JP" altLang="en-US" sz="9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90">
            <a:extLst>
              <a:ext uri="{FF2B5EF4-FFF2-40B4-BE49-F238E27FC236}">
                <a16:creationId xmlns:a16="http://schemas.microsoft.com/office/drawing/2014/main" id="{E629901E-E4C4-4E82-8760-6B27E1D0E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748" y="6228439"/>
            <a:ext cx="67358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1   2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-1  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ja-JP" altLang="en-US" sz="9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2">
            <a:extLst>
              <a:ext uri="{FF2B5EF4-FFF2-40B4-BE49-F238E27FC236}">
                <a16:creationId xmlns:a16="http://schemas.microsoft.com/office/drawing/2014/main" id="{E5F17A3B-8FCA-42CF-9B75-CD92E13AD3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1054" y="8494759"/>
            <a:ext cx="49885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PA-1</a:t>
            </a:r>
            <a:endParaRPr lang="ja-JP" alt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6">
            <a:extLst>
              <a:ext uri="{FF2B5EF4-FFF2-40B4-BE49-F238E27FC236}">
                <a16:creationId xmlns:a16="http://schemas.microsoft.com/office/drawing/2014/main" id="{66D8E78F-9FC5-4441-89A6-39E12A101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0503" y="8501979"/>
            <a:ext cx="4908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endParaRPr lang="ja-JP" alt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7">
            <a:extLst>
              <a:ext uri="{FF2B5EF4-FFF2-40B4-BE49-F238E27FC236}">
                <a16:creationId xmlns:a16="http://schemas.microsoft.com/office/drawing/2014/main" id="{93910AB9-CBD3-4078-81BB-ACB37E541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5907" y="8494759"/>
            <a:ext cx="49885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  <a:endParaRPr lang="ja-JP" alt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8">
            <a:extLst>
              <a:ext uri="{FF2B5EF4-FFF2-40B4-BE49-F238E27FC236}">
                <a16:creationId xmlns:a16="http://schemas.microsoft.com/office/drawing/2014/main" id="{B1DFCFF8-1FBC-4A54-A55B-13D5D4EB3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2694" y="8509199"/>
            <a:ext cx="7809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Pancreas</a:t>
            </a:r>
            <a:endParaRPr lang="ja-JP" alt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テキスト ボックス 19">
            <a:extLst>
              <a:ext uri="{FF2B5EF4-FFF2-40B4-BE49-F238E27FC236}">
                <a16:creationId xmlns:a16="http://schemas.microsoft.com/office/drawing/2014/main" id="{AB71E5A8-3044-47E7-B11C-5204B88C5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5028" y="8509199"/>
            <a:ext cx="56137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ja-JP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Testis</a:t>
            </a:r>
            <a:endParaRPr lang="ja-JP" altLang="en-US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90">
            <a:extLst>
              <a:ext uri="{FF2B5EF4-FFF2-40B4-BE49-F238E27FC236}">
                <a16:creationId xmlns:a16="http://schemas.microsoft.com/office/drawing/2014/main" id="{63FBB9EF-C9B0-4379-ADCC-69D072475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3180" y="6228439"/>
            <a:ext cx="67358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1   2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-1  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ja-JP" altLang="en-US" sz="9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テキスト ボックス 90">
            <a:extLst>
              <a:ext uri="{FF2B5EF4-FFF2-40B4-BE49-F238E27FC236}">
                <a16:creationId xmlns:a16="http://schemas.microsoft.com/office/drawing/2014/main" id="{036DC8C1-383A-466F-9EA2-E7D4C39D1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185" y="6228439"/>
            <a:ext cx="67358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1   2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-1  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ja-JP" altLang="en-US" sz="9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90">
            <a:extLst>
              <a:ext uri="{FF2B5EF4-FFF2-40B4-BE49-F238E27FC236}">
                <a16:creationId xmlns:a16="http://schemas.microsoft.com/office/drawing/2014/main" id="{6CD9C82E-25ED-439F-81E5-F38F92AD7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1190" y="6228439"/>
            <a:ext cx="67358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1   2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-1  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900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ja-JP" altLang="en-US" sz="9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2EFA32F-9C4F-4A87-B252-589EEB3300CE}"/>
              </a:ext>
            </a:extLst>
          </p:cNvPr>
          <p:cNvSpPr/>
          <p:nvPr/>
        </p:nvSpPr>
        <p:spPr>
          <a:xfrm>
            <a:off x="861911" y="6670853"/>
            <a:ext cx="1207521" cy="90667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807FFCE7-2A28-49FF-907F-9A9B9E70C018}"/>
              </a:ext>
            </a:extLst>
          </p:cNvPr>
          <p:cNvSpPr/>
          <p:nvPr/>
        </p:nvSpPr>
        <p:spPr>
          <a:xfrm>
            <a:off x="2548376" y="6670853"/>
            <a:ext cx="753089" cy="90667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416757B5-CA82-45A9-9C89-4B5D4F7F40FF}"/>
              </a:ext>
            </a:extLst>
          </p:cNvPr>
          <p:cNvSpPr/>
          <p:nvPr/>
        </p:nvSpPr>
        <p:spPr>
          <a:xfrm>
            <a:off x="3701802" y="6871378"/>
            <a:ext cx="753089" cy="90667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A48B8D0D-E711-4459-A3DB-F903DC03AB06}"/>
              </a:ext>
            </a:extLst>
          </p:cNvPr>
          <p:cNvSpPr/>
          <p:nvPr/>
        </p:nvSpPr>
        <p:spPr>
          <a:xfrm>
            <a:off x="4576077" y="6879403"/>
            <a:ext cx="753089" cy="90667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2A7CFEB6-9D95-41C5-8520-3B1F9E0F08C4}"/>
              </a:ext>
            </a:extLst>
          </p:cNvPr>
          <p:cNvSpPr txBox="1"/>
          <p:nvPr/>
        </p:nvSpPr>
        <p:spPr>
          <a:xfrm>
            <a:off x="1181054" y="46283"/>
            <a:ext cx="4484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S4-4 Uncropped full-length gel images related to Figure 1c</a:t>
            </a:r>
            <a:endParaRPr kumimoji="1" lang="ja-JP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6D6EDAE1-B104-40A5-A74B-ECCA9CF32312}"/>
              </a:ext>
            </a:extLst>
          </p:cNvPr>
          <p:cNvSpPr txBox="1"/>
          <p:nvPr/>
        </p:nvSpPr>
        <p:spPr>
          <a:xfrm>
            <a:off x="1085402" y="5518952"/>
            <a:ext cx="51285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S4-5 Uncropped full-length gel images related to Figure 1d (</a:t>
            </a:r>
            <a:r>
              <a:rPr kumimoji="1" lang="en-US" altLang="ja-JP" sz="1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OCT4A</a:t>
            </a:r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E3975CB7-FC2F-4AC6-9EE1-5B005ACF290F}"/>
              </a:ext>
            </a:extLst>
          </p:cNvPr>
          <p:cNvSpPr/>
          <p:nvPr/>
        </p:nvSpPr>
        <p:spPr>
          <a:xfrm>
            <a:off x="5442246" y="6888669"/>
            <a:ext cx="753089" cy="906674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7A4F1D0-15BE-4492-B10E-55F9F2743C23}"/>
              </a:ext>
            </a:extLst>
          </p:cNvPr>
          <p:cNvSpPr txBox="1"/>
          <p:nvPr/>
        </p:nvSpPr>
        <p:spPr>
          <a:xfrm>
            <a:off x="85890" y="6913333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1B8897C-B791-41A6-A0B7-4A0894AD5B8F}"/>
              </a:ext>
            </a:extLst>
          </p:cNvPr>
          <p:cNvSpPr txBox="1"/>
          <p:nvPr/>
        </p:nvSpPr>
        <p:spPr>
          <a:xfrm>
            <a:off x="85890" y="7076489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2F4F2BB-666B-4224-8375-0EB9BB16E5ED}"/>
              </a:ext>
            </a:extLst>
          </p:cNvPr>
          <p:cNvSpPr txBox="1"/>
          <p:nvPr/>
        </p:nvSpPr>
        <p:spPr>
          <a:xfrm>
            <a:off x="85890" y="7190675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B941C300-437A-4E8F-85FD-6D34968A902D}"/>
              </a:ext>
            </a:extLst>
          </p:cNvPr>
          <p:cNvSpPr txBox="1"/>
          <p:nvPr/>
        </p:nvSpPr>
        <p:spPr>
          <a:xfrm>
            <a:off x="214130" y="7513968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1DD9464-6811-4B80-8F46-8F767D9BE19A}"/>
              </a:ext>
            </a:extLst>
          </p:cNvPr>
          <p:cNvSpPr txBox="1"/>
          <p:nvPr/>
        </p:nvSpPr>
        <p:spPr>
          <a:xfrm>
            <a:off x="150010" y="7296566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46524C-B272-44F4-B044-B07FF4DE2EC6}"/>
              </a:ext>
            </a:extLst>
          </p:cNvPr>
          <p:cNvSpPr txBox="1"/>
          <p:nvPr/>
        </p:nvSpPr>
        <p:spPr>
          <a:xfrm>
            <a:off x="1546955" y="4094510"/>
            <a:ext cx="823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>
                <a:solidFill>
                  <a:schemeClr val="bg1"/>
                </a:solidFill>
              </a:rPr>
              <a:t>OCT4A</a:t>
            </a:r>
            <a:endParaRPr kumimoji="1" lang="ja-JP" altLang="en-US" i="1" dirty="0">
              <a:solidFill>
                <a:schemeClr val="bg1"/>
              </a:solidFill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FF3E79E-E4AA-44FC-95D9-4F9C08EA7E03}"/>
              </a:ext>
            </a:extLst>
          </p:cNvPr>
          <p:cNvSpPr txBox="1"/>
          <p:nvPr/>
        </p:nvSpPr>
        <p:spPr>
          <a:xfrm>
            <a:off x="4042983" y="4094510"/>
            <a:ext cx="911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i="1" dirty="0">
                <a:solidFill>
                  <a:schemeClr val="bg1"/>
                </a:solidFill>
              </a:rPr>
              <a:t>OCT4Bv</a:t>
            </a:r>
            <a:endParaRPr kumimoji="1" lang="ja-JP" altLang="en-US" i="1" dirty="0">
              <a:solidFill>
                <a:schemeClr val="bg1"/>
              </a:solidFill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03381A1B-B939-4BCB-B36E-FB62F3586EDD}"/>
              </a:ext>
            </a:extLst>
          </p:cNvPr>
          <p:cNvSpPr txBox="1"/>
          <p:nvPr/>
        </p:nvSpPr>
        <p:spPr>
          <a:xfrm>
            <a:off x="552568" y="2116606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D063517-13BA-43AB-83E3-293FABD83711}"/>
              </a:ext>
            </a:extLst>
          </p:cNvPr>
          <p:cNvSpPr txBox="1"/>
          <p:nvPr/>
        </p:nvSpPr>
        <p:spPr>
          <a:xfrm>
            <a:off x="552568" y="227976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D5692531-7446-4374-A2DC-F00B4AAAC5F8}"/>
              </a:ext>
            </a:extLst>
          </p:cNvPr>
          <p:cNvSpPr txBox="1"/>
          <p:nvPr/>
        </p:nvSpPr>
        <p:spPr>
          <a:xfrm>
            <a:off x="552568" y="2403473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EF2ED90-56F7-4479-9042-FB2BEC77A992}"/>
              </a:ext>
            </a:extLst>
          </p:cNvPr>
          <p:cNvSpPr txBox="1"/>
          <p:nvPr/>
        </p:nvSpPr>
        <p:spPr>
          <a:xfrm>
            <a:off x="680808" y="2717241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36B668A-31A5-4AC8-A250-7251A9F64EE9}"/>
              </a:ext>
            </a:extLst>
          </p:cNvPr>
          <p:cNvSpPr txBox="1"/>
          <p:nvPr/>
        </p:nvSpPr>
        <p:spPr>
          <a:xfrm>
            <a:off x="616688" y="2509364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420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9BB3EAE-684D-43C0-9EA4-4EABF8AAC56F}"/>
              </a:ext>
            </a:extLst>
          </p:cNvPr>
          <p:cNvSpPr txBox="1"/>
          <p:nvPr/>
        </p:nvSpPr>
        <p:spPr>
          <a:xfrm>
            <a:off x="1173180" y="28042"/>
            <a:ext cx="44921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S5-1  Uncropped full-length gel images related to Figure 2a</a:t>
            </a:r>
            <a:endParaRPr kumimoji="1" lang="ja-JP" altLang="en-US" sz="1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図 2" descr="電子機器, コンピュータ, 座る, ノートパソコン が含まれている画像&#10;&#10;自動的に生成された説明">
            <a:extLst>
              <a:ext uri="{FF2B5EF4-FFF2-40B4-BE49-F238E27FC236}">
                <a16:creationId xmlns:a16="http://schemas.microsoft.com/office/drawing/2014/main" id="{370E1ED4-FDBE-48E7-BD1E-5E3AA1769E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866" r="57446" b="17332"/>
          <a:stretch/>
        </p:blipFill>
        <p:spPr>
          <a:xfrm>
            <a:off x="905576" y="1744154"/>
            <a:ext cx="2089143" cy="2643839"/>
          </a:xfrm>
          <a:prstGeom prst="rect">
            <a:avLst/>
          </a:prstGeom>
        </p:spPr>
      </p:pic>
      <p:pic>
        <p:nvPicPr>
          <p:cNvPr id="5" name="図 4" descr="屋内, モニター, 座る, ホワイト が含まれている画像&#10;&#10;自動的に生成された説明">
            <a:extLst>
              <a:ext uri="{FF2B5EF4-FFF2-40B4-BE49-F238E27FC236}">
                <a16:creationId xmlns:a16="http://schemas.microsoft.com/office/drawing/2014/main" id="{D57A9FBA-10FE-4C9D-A1A1-2C08AF75A9C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8" t="15780" r="23878" b="5591"/>
          <a:stretch/>
        </p:blipFill>
        <p:spPr>
          <a:xfrm>
            <a:off x="3733800" y="1744155"/>
            <a:ext cx="2637497" cy="2643838"/>
          </a:xfrm>
          <a:prstGeom prst="rect">
            <a:avLst/>
          </a:prstGeom>
        </p:spPr>
      </p:pic>
      <p:pic>
        <p:nvPicPr>
          <p:cNvPr id="6" name="図 5" descr="ノートパソコン, コンピュータ, モニター, 座る が含まれている画像&#10;&#10;自動的に生成された説明">
            <a:extLst>
              <a:ext uri="{FF2B5EF4-FFF2-40B4-BE49-F238E27FC236}">
                <a16:creationId xmlns:a16="http://schemas.microsoft.com/office/drawing/2014/main" id="{1ADA4E92-1CCB-4B58-A2E2-85457742C8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38" t="14932" b="2202"/>
          <a:stretch/>
        </p:blipFill>
        <p:spPr>
          <a:xfrm rot="10800000">
            <a:off x="2640493" y="6171880"/>
            <a:ext cx="2017231" cy="25641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A85B114-4B10-446C-81A6-907CF9FB6C1C}"/>
              </a:ext>
            </a:extLst>
          </p:cNvPr>
          <p:cNvSpPr txBox="1"/>
          <p:nvPr/>
        </p:nvSpPr>
        <p:spPr>
          <a:xfrm rot="16200000">
            <a:off x="1389756" y="379325"/>
            <a:ext cx="1148071" cy="1391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Lung-pool</a:t>
            </a:r>
          </a:p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Lung-individual 1</a:t>
            </a:r>
          </a:p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Lung-individual 2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0D4570D-AA40-478B-AA50-B29625E450EA}"/>
              </a:ext>
            </a:extLst>
          </p:cNvPr>
          <p:cNvSpPr txBox="1"/>
          <p:nvPr/>
        </p:nvSpPr>
        <p:spPr>
          <a:xfrm rot="16200000">
            <a:off x="4259005" y="360274"/>
            <a:ext cx="1148071" cy="1391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Lung-pool</a:t>
            </a:r>
          </a:p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Lung-individual 1</a:t>
            </a:r>
          </a:p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Lung-individual 2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3418EBF-F058-45BD-98AF-2A7253C60A2A}"/>
              </a:ext>
            </a:extLst>
          </p:cNvPr>
          <p:cNvSpPr txBox="1"/>
          <p:nvPr/>
        </p:nvSpPr>
        <p:spPr>
          <a:xfrm>
            <a:off x="1472367" y="1527624"/>
            <a:ext cx="1401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+    -      +    -      +    -</a:t>
            </a:r>
            <a:endParaRPr kumimoji="1" lang="ja-JP" altLang="en-US" sz="12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9FB349D-7C74-4C0E-919A-338A4DC0E9EC}"/>
              </a:ext>
            </a:extLst>
          </p:cNvPr>
          <p:cNvSpPr txBox="1"/>
          <p:nvPr/>
        </p:nvSpPr>
        <p:spPr>
          <a:xfrm>
            <a:off x="4351875" y="1510404"/>
            <a:ext cx="1401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+    -      +    -      +    -</a:t>
            </a:r>
            <a:endParaRPr kumimoji="1" lang="ja-JP" altLang="en-US" sz="12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9694543-491F-471F-8767-274796683230}"/>
              </a:ext>
            </a:extLst>
          </p:cNvPr>
          <p:cNvSpPr txBox="1"/>
          <p:nvPr/>
        </p:nvSpPr>
        <p:spPr>
          <a:xfrm rot="16200000">
            <a:off x="3038839" y="4720225"/>
            <a:ext cx="1148071" cy="13910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Lung-pool</a:t>
            </a:r>
          </a:p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Lung-individual 1</a:t>
            </a:r>
          </a:p>
          <a:p>
            <a:pPr>
              <a:lnSpc>
                <a:spcPct val="300000"/>
              </a:lnSpc>
            </a:pPr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Lung-individual 2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00042D0-136D-47DE-A1EF-6E8FC9FF3BD3}"/>
              </a:ext>
            </a:extLst>
          </p:cNvPr>
          <p:cNvSpPr txBox="1"/>
          <p:nvPr/>
        </p:nvSpPr>
        <p:spPr>
          <a:xfrm>
            <a:off x="3110667" y="5894881"/>
            <a:ext cx="1401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/>
              <a:t>+    -      +    -      +    -</a:t>
            </a:r>
            <a:endParaRPr kumimoji="1" lang="ja-JP" altLang="en-US" sz="12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293777E2-9C09-4852-B6F0-3DD726042C22}"/>
              </a:ext>
            </a:extLst>
          </p:cNvPr>
          <p:cNvSpPr txBox="1"/>
          <p:nvPr/>
        </p:nvSpPr>
        <p:spPr>
          <a:xfrm>
            <a:off x="1598947" y="4387993"/>
            <a:ext cx="7296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SPP1all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9EDFA625-4EB0-455D-8594-AEB089C2CFA7}"/>
              </a:ext>
            </a:extLst>
          </p:cNvPr>
          <p:cNvSpPr txBox="1"/>
          <p:nvPr/>
        </p:nvSpPr>
        <p:spPr>
          <a:xfrm>
            <a:off x="4657724" y="4387993"/>
            <a:ext cx="688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SPP1C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8E7F9AB-F151-40CB-8D86-FCCDEE4579D2}"/>
              </a:ext>
            </a:extLst>
          </p:cNvPr>
          <p:cNvSpPr txBox="1"/>
          <p:nvPr/>
        </p:nvSpPr>
        <p:spPr>
          <a:xfrm>
            <a:off x="3247229" y="8735980"/>
            <a:ext cx="7312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kumimoji="1" lang="ja-JP" altLang="en-US" sz="1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86A6F18F-896A-4000-AF61-1BB999DFEBC3}"/>
              </a:ext>
            </a:extLst>
          </p:cNvPr>
          <p:cNvSpPr/>
          <p:nvPr/>
        </p:nvSpPr>
        <p:spPr>
          <a:xfrm>
            <a:off x="1162847" y="2447925"/>
            <a:ext cx="1792070" cy="86358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ABDA79E-473F-440C-8E72-424B7F2FA162}"/>
              </a:ext>
            </a:extLst>
          </p:cNvPr>
          <p:cNvSpPr txBox="1"/>
          <p:nvPr/>
        </p:nvSpPr>
        <p:spPr>
          <a:xfrm>
            <a:off x="1151322" y="1541182"/>
            <a:ext cx="3561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7F11401-4801-4C28-B2CB-296F2CD399DD}"/>
              </a:ext>
            </a:extLst>
          </p:cNvPr>
          <p:cNvSpPr txBox="1"/>
          <p:nvPr/>
        </p:nvSpPr>
        <p:spPr>
          <a:xfrm>
            <a:off x="4016491" y="1535373"/>
            <a:ext cx="3561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53BA7AF-82EE-4A4F-84D9-ECBE98AA1D32}"/>
              </a:ext>
            </a:extLst>
          </p:cNvPr>
          <p:cNvSpPr txBox="1"/>
          <p:nvPr/>
        </p:nvSpPr>
        <p:spPr>
          <a:xfrm>
            <a:off x="2700203" y="5910270"/>
            <a:ext cx="3561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RT</a:t>
            </a:r>
            <a:endParaRPr kumimoji="1"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093E5AA-4993-4BA2-8A2E-B715DD0089C9}"/>
              </a:ext>
            </a:extLst>
          </p:cNvPr>
          <p:cNvSpPr/>
          <p:nvPr/>
        </p:nvSpPr>
        <p:spPr>
          <a:xfrm>
            <a:off x="4091702" y="2981947"/>
            <a:ext cx="1792070" cy="863586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8719490F-346D-40B8-854B-D3A1BAF04305}"/>
              </a:ext>
            </a:extLst>
          </p:cNvPr>
          <p:cNvSpPr/>
          <p:nvPr/>
        </p:nvSpPr>
        <p:spPr>
          <a:xfrm>
            <a:off x="2762598" y="7334250"/>
            <a:ext cx="1792070" cy="458491"/>
          </a:xfrm>
          <a:prstGeom prst="rect">
            <a:avLst/>
          </a:pr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7206C21-1DA6-4BDB-BD6A-A6FF01C4D6ED}"/>
              </a:ext>
            </a:extLst>
          </p:cNvPr>
          <p:cNvSpPr txBox="1"/>
          <p:nvPr/>
        </p:nvSpPr>
        <p:spPr>
          <a:xfrm>
            <a:off x="500960" y="2400189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D6E2A522-7A79-4F71-A0D8-920D446AD2DF}"/>
              </a:ext>
            </a:extLst>
          </p:cNvPr>
          <p:cNvSpPr txBox="1"/>
          <p:nvPr/>
        </p:nvSpPr>
        <p:spPr>
          <a:xfrm>
            <a:off x="500960" y="2537659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BDA46E4-0276-4808-9C67-615781DF140C}"/>
              </a:ext>
            </a:extLst>
          </p:cNvPr>
          <p:cNvSpPr txBox="1"/>
          <p:nvPr/>
        </p:nvSpPr>
        <p:spPr>
          <a:xfrm>
            <a:off x="565080" y="2721581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7F6412A-B231-4BB3-A9D1-7942618B3864}"/>
              </a:ext>
            </a:extLst>
          </p:cNvPr>
          <p:cNvSpPr txBox="1"/>
          <p:nvPr/>
        </p:nvSpPr>
        <p:spPr>
          <a:xfrm>
            <a:off x="565080" y="3028568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07C0FBB-6ADA-4B4E-A075-FB1C8F09B2C5}"/>
              </a:ext>
            </a:extLst>
          </p:cNvPr>
          <p:cNvSpPr txBox="1"/>
          <p:nvPr/>
        </p:nvSpPr>
        <p:spPr>
          <a:xfrm>
            <a:off x="629200" y="3234544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11A6BAD-2B57-4777-9BC0-D4163EEA0C01}"/>
              </a:ext>
            </a:extLst>
          </p:cNvPr>
          <p:cNvSpPr txBox="1"/>
          <p:nvPr/>
        </p:nvSpPr>
        <p:spPr>
          <a:xfrm>
            <a:off x="500960" y="226965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5490267-68FC-4319-A783-DD7E0BA0783A}"/>
              </a:ext>
            </a:extLst>
          </p:cNvPr>
          <p:cNvSpPr txBox="1"/>
          <p:nvPr/>
        </p:nvSpPr>
        <p:spPr>
          <a:xfrm>
            <a:off x="3355124" y="2833776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1500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6887AEA-4EA5-4F94-BC3E-CB65EBCE9EEC}"/>
              </a:ext>
            </a:extLst>
          </p:cNvPr>
          <p:cNvSpPr txBox="1"/>
          <p:nvPr/>
        </p:nvSpPr>
        <p:spPr>
          <a:xfrm>
            <a:off x="3355124" y="3028568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D4570FA-C3AA-464C-8878-416682CDDF31}"/>
              </a:ext>
            </a:extLst>
          </p:cNvPr>
          <p:cNvSpPr txBox="1"/>
          <p:nvPr/>
        </p:nvSpPr>
        <p:spPr>
          <a:xfrm>
            <a:off x="3419244" y="3318370"/>
            <a:ext cx="37702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49B60CE-89EA-4F1B-8F33-D851B0D08927}"/>
              </a:ext>
            </a:extLst>
          </p:cNvPr>
          <p:cNvSpPr txBox="1"/>
          <p:nvPr/>
        </p:nvSpPr>
        <p:spPr>
          <a:xfrm>
            <a:off x="3419244" y="3682776"/>
            <a:ext cx="3770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C24FC2A-9459-4B83-9DAA-FB12AF05147C}"/>
              </a:ext>
            </a:extLst>
          </p:cNvPr>
          <p:cNvSpPr txBox="1"/>
          <p:nvPr/>
        </p:nvSpPr>
        <p:spPr>
          <a:xfrm>
            <a:off x="3483364" y="3859047"/>
            <a:ext cx="3129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kumimoji="1"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8BBDFA7E-A9B4-46BD-9609-AE3C375E6EC0}"/>
              </a:ext>
            </a:extLst>
          </p:cNvPr>
          <p:cNvSpPr txBox="1"/>
          <p:nvPr/>
        </p:nvSpPr>
        <p:spPr>
          <a:xfrm>
            <a:off x="3355124" y="2591282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3000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7663C42-DEAC-43A0-86F2-945DB2FD38D3}"/>
              </a:ext>
            </a:extLst>
          </p:cNvPr>
          <p:cNvSpPr txBox="1"/>
          <p:nvPr/>
        </p:nvSpPr>
        <p:spPr>
          <a:xfrm>
            <a:off x="2308914" y="7255960"/>
            <a:ext cx="40908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500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100</a:t>
            </a:r>
          </a:p>
          <a:p>
            <a:endParaRPr kumimoji="1" lang="en-US" altLang="ja-JP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6B5AACD5-93D5-4BE4-AF41-3C159D54715A}"/>
              </a:ext>
            </a:extLst>
          </p:cNvPr>
          <p:cNvSpPr txBox="1"/>
          <p:nvPr/>
        </p:nvSpPr>
        <p:spPr>
          <a:xfrm>
            <a:off x="2276854" y="7071295"/>
            <a:ext cx="44114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1000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0A0B2440-7FC7-4BDF-BB59-26BBC837DB65}"/>
              </a:ext>
            </a:extLst>
          </p:cNvPr>
          <p:cNvSpPr/>
          <p:nvPr/>
        </p:nvSpPr>
        <p:spPr>
          <a:xfrm>
            <a:off x="2405094" y="7841719"/>
            <a:ext cx="3129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ja-JP" sz="9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bp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971170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525</TotalTime>
  <Words>1549</Words>
  <Application>Microsoft Office PowerPoint</Application>
  <PresentationFormat>画面に合わせる (4:3)</PresentationFormat>
  <Paragraphs>648</Paragraphs>
  <Slides>19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Times New Roman</vt:lpstr>
      <vt:lpstr>Office テーマ</vt:lpstr>
      <vt:lpstr>Worksheet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小阪 美津子</dc:creator>
  <cp:lastModifiedBy>小阪 美津子</cp:lastModifiedBy>
  <cp:revision>17</cp:revision>
  <cp:lastPrinted>2020-05-01T02:40:11Z</cp:lastPrinted>
  <dcterms:created xsi:type="dcterms:W3CDTF">2020-04-29T05:45:24Z</dcterms:created>
  <dcterms:modified xsi:type="dcterms:W3CDTF">2020-05-01T02:44:01Z</dcterms:modified>
</cp:coreProperties>
</file>