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754" autoAdjust="0"/>
  </p:normalViewPr>
  <p:slideViewPr>
    <p:cSldViewPr showGuides="1">
      <p:cViewPr varScale="1">
        <p:scale>
          <a:sx n="98" d="100"/>
          <a:sy n="98" d="100"/>
        </p:scale>
        <p:origin x="18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7CB81-D048-463D-898F-AEDBCF9C80F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4051B-B861-428D-8A15-8CC512829CD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299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1"/>
            <a:r>
              <a:rPr lang="en-US" altLang="ko-K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Fig. 1 (a, b) Survival analyses of derivation and internal validation set according to ASAR score in patients with BCLC-B </a:t>
            </a:r>
          </a:p>
          <a:p>
            <a:pPr latinLnBrk="1"/>
            <a:endParaRPr lang="en-US" altLang="ko-KR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BCLC-stage B patients, the low-risk group showed significantly longer OS than the high-risk group both in the derivation and validation sets.</a:t>
            </a:r>
            <a:endParaRPr lang="ko-KR" altLang="ko-KR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4051B-B861-428D-8A15-8CC512829CD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351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Fig. 2 (a, b) Comparison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o</a:t>
            </a:r>
            <a:r>
              <a:rPr lang="en-US" altLang="ko-K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verall survival in patients with Child-Pugh B according to HAP, and </a:t>
            </a:r>
            <a:r>
              <a:rPr lang="en-US" altLang="ko-KR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mHAP</a:t>
            </a:r>
            <a:r>
              <a:rPr lang="en-US" altLang="ko-K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ininternal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validation set. </a:t>
            </a:r>
          </a:p>
          <a:p>
            <a:endParaRPr lang="en-US" altLang="ko-KR" sz="1200" b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 high and low risk group according to HAP and modified HAP score, over</a:t>
            </a:r>
            <a:r>
              <a:rPr lang="en-US" altLang="ko-K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survivals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not significantly different </a:t>
            </a:r>
            <a:r>
              <a:rPr lang="en-US" altLang="ko-K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en-US" altLang="ko-KR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validation set. </a:t>
            </a: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4051B-B861-428D-8A15-8CC512829CD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920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4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15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216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1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34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2349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7082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3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4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74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400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B439-17A8-4C58-BE11-449F05F11D2D}" type="datetimeFigureOut">
              <a:rPr lang="ko-KR" altLang="en-US" smtClean="0"/>
              <a:t>2020-05-16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E7543-5514-4767-A2CB-B2B7E54211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04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1256730" y="4618899"/>
            <a:ext cx="2959815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256730" y="4618899"/>
            <a:ext cx="0" cy="43191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1853454" y="4618899"/>
            <a:ext cx="0" cy="43191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2442242" y="4618899"/>
            <a:ext cx="0" cy="43191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3038967" y="4618899"/>
            <a:ext cx="0" cy="43191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3627756" y="4618899"/>
            <a:ext cx="0" cy="43191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4216545" y="4618899"/>
            <a:ext cx="0" cy="43191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208905" y="4697883"/>
            <a:ext cx="577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</a:t>
            </a:r>
            <a:endParaRPr lang="ko-KR" sz="1200" dirty="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764364" y="4697883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12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2351565" y="4697883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24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2948287" y="4697883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36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3537073" y="4697883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4125860" y="4697883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60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 flipV="1">
            <a:off x="1140876" y="1625462"/>
            <a:ext cx="0" cy="2874399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H="1">
            <a:off x="1082156" y="4499860"/>
            <a:ext cx="5872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H="1">
            <a:off x="1082156" y="3918949"/>
            <a:ext cx="5872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H="1">
            <a:off x="1082156" y="3347561"/>
            <a:ext cx="5872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22" name="Line 25"/>
          <p:cNvSpPr>
            <a:spLocks noChangeShapeType="1"/>
          </p:cNvSpPr>
          <p:nvPr/>
        </p:nvSpPr>
        <p:spPr bwMode="auto">
          <a:xfrm flipH="1">
            <a:off x="1082156" y="2777760"/>
            <a:ext cx="5872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 flipH="1">
            <a:off x="1082156" y="2195263"/>
            <a:ext cx="5872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 flipH="1">
            <a:off x="1082156" y="1625462"/>
            <a:ext cx="5872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 rot="16200000">
            <a:off x="896664" y="4425311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0.0</a:t>
            </a:r>
            <a:endParaRPr lang="ko-KR" sz="1200" dirty="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26" name="Rectangle 29"/>
          <p:cNvSpPr>
            <a:spLocks noChangeArrowheads="1"/>
          </p:cNvSpPr>
          <p:nvPr/>
        </p:nvSpPr>
        <p:spPr bwMode="auto">
          <a:xfrm rot="16200000">
            <a:off x="896664" y="3844376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0.2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 rot="16200000">
            <a:off x="896664" y="3272964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auto">
          <a:xfrm rot="16200000">
            <a:off x="896664" y="2703142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0.6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29" name="Rectangle 32"/>
          <p:cNvSpPr>
            <a:spLocks noChangeArrowheads="1"/>
          </p:cNvSpPr>
          <p:nvPr/>
        </p:nvSpPr>
        <p:spPr bwMode="auto">
          <a:xfrm rot="16200000">
            <a:off x="896664" y="2120617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30" name="Rectangle 33"/>
          <p:cNvSpPr>
            <a:spLocks noChangeArrowheads="1"/>
          </p:cNvSpPr>
          <p:nvPr/>
        </p:nvSpPr>
        <p:spPr bwMode="auto">
          <a:xfrm rot="16200000">
            <a:off x="896664" y="1552380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1.0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31" name="Freeform 34"/>
          <p:cNvSpPr>
            <a:spLocks/>
          </p:cNvSpPr>
          <p:nvPr/>
        </p:nvSpPr>
        <p:spPr bwMode="auto">
          <a:xfrm>
            <a:off x="1256730" y="1625462"/>
            <a:ext cx="2959815" cy="1388789"/>
          </a:xfrm>
          <a:custGeom>
            <a:avLst/>
            <a:gdLst>
              <a:gd name="T0" fmla="*/ 618999416 w 357"/>
              <a:gd name="T1" fmla="*/ 231898145 h 129"/>
              <a:gd name="T2" fmla="*/ 1237998833 w 357"/>
              <a:gd name="T3" fmla="*/ 231898145 h 129"/>
              <a:gd name="T4" fmla="*/ 2063334152 w 357"/>
              <a:gd name="T5" fmla="*/ 927581814 h 129"/>
              <a:gd name="T6" fmla="*/ 2147483646 w 357"/>
              <a:gd name="T7" fmla="*/ 1159479960 h 129"/>
              <a:gd name="T8" fmla="*/ 2147483646 w 357"/>
              <a:gd name="T9" fmla="*/ 1739225323 h 129"/>
              <a:gd name="T10" fmla="*/ 2147483646 w 357"/>
              <a:gd name="T11" fmla="*/ 2087072541 h 129"/>
              <a:gd name="T12" fmla="*/ 2147483646 w 357"/>
              <a:gd name="T13" fmla="*/ 2147483646 h 129"/>
              <a:gd name="T14" fmla="*/ 2147483646 w 357"/>
              <a:gd name="T15" fmla="*/ 2147483646 h 129"/>
              <a:gd name="T16" fmla="*/ 2147483646 w 357"/>
              <a:gd name="T17" fmla="*/ 2147483646 h 129"/>
              <a:gd name="T18" fmla="*/ 2147483646 w 357"/>
              <a:gd name="T19" fmla="*/ 2147483646 h 129"/>
              <a:gd name="T20" fmla="*/ 2147483646 w 357"/>
              <a:gd name="T21" fmla="*/ 2147483646 h 129"/>
              <a:gd name="T22" fmla="*/ 2147483646 w 357"/>
              <a:gd name="T23" fmla="*/ 2147483646 h 129"/>
              <a:gd name="T24" fmla="*/ 2147483646 w 357"/>
              <a:gd name="T25" fmla="*/ 2147483646 h 129"/>
              <a:gd name="T26" fmla="*/ 2147483646 w 357"/>
              <a:gd name="T27" fmla="*/ 2147483646 h 129"/>
              <a:gd name="T28" fmla="*/ 2147483646 w 357"/>
              <a:gd name="T29" fmla="*/ 2147483646 h 129"/>
              <a:gd name="T30" fmla="*/ 2147483646 w 357"/>
              <a:gd name="T31" fmla="*/ 2147483646 h 129"/>
              <a:gd name="T32" fmla="*/ 2147483646 w 357"/>
              <a:gd name="T33" fmla="*/ 2147483646 h 129"/>
              <a:gd name="T34" fmla="*/ 2147483646 w 357"/>
              <a:gd name="T35" fmla="*/ 2147483646 h 129"/>
              <a:gd name="T36" fmla="*/ 2147483646 w 357"/>
              <a:gd name="T37" fmla="*/ 2147483646 h 129"/>
              <a:gd name="T38" fmla="*/ 2147483646 w 357"/>
              <a:gd name="T39" fmla="*/ 2147483646 h 129"/>
              <a:gd name="T40" fmla="*/ 2147483646 w 357"/>
              <a:gd name="T41" fmla="*/ 2147483646 h 129"/>
              <a:gd name="T42" fmla="*/ 2147483646 w 357"/>
              <a:gd name="T43" fmla="*/ 2147483646 h 129"/>
              <a:gd name="T44" fmla="*/ 2147483646 w 357"/>
              <a:gd name="T45" fmla="*/ 2147483646 h 129"/>
              <a:gd name="T46" fmla="*/ 2147483646 w 357"/>
              <a:gd name="T47" fmla="*/ 2147483646 h 129"/>
              <a:gd name="T48" fmla="*/ 2147483646 w 357"/>
              <a:gd name="T49" fmla="*/ 2147483646 h 129"/>
              <a:gd name="T50" fmla="*/ 2147483646 w 357"/>
              <a:gd name="T51" fmla="*/ 2147483646 h 129"/>
              <a:gd name="T52" fmla="*/ 2147483646 w 357"/>
              <a:gd name="T53" fmla="*/ 2147483646 h 129"/>
              <a:gd name="T54" fmla="*/ 2147483646 w 357"/>
              <a:gd name="T55" fmla="*/ 2147483646 h 129"/>
              <a:gd name="T56" fmla="*/ 2147483646 w 357"/>
              <a:gd name="T57" fmla="*/ 2147483646 h 129"/>
              <a:gd name="T58" fmla="*/ 2147483646 w 357"/>
              <a:gd name="T59" fmla="*/ 2147483646 h 129"/>
              <a:gd name="T60" fmla="*/ 2147483646 w 357"/>
              <a:gd name="T61" fmla="*/ 2147483646 h 129"/>
              <a:gd name="T62" fmla="*/ 2147483646 w 357"/>
              <a:gd name="T63" fmla="*/ 2147483646 h 129"/>
              <a:gd name="T64" fmla="*/ 2147483646 w 357"/>
              <a:gd name="T65" fmla="*/ 2147483646 h 129"/>
              <a:gd name="T66" fmla="*/ 2147483646 w 357"/>
              <a:gd name="T67" fmla="*/ 2147483646 h 129"/>
              <a:gd name="T68" fmla="*/ 2147483646 w 357"/>
              <a:gd name="T69" fmla="*/ 2147483646 h 129"/>
              <a:gd name="T70" fmla="*/ 2147483646 w 357"/>
              <a:gd name="T71" fmla="*/ 2147483646 h 129"/>
              <a:gd name="T72" fmla="*/ 2147483646 w 357"/>
              <a:gd name="T73" fmla="*/ 2147483646 h 129"/>
              <a:gd name="T74" fmla="*/ 2147483646 w 357"/>
              <a:gd name="T75" fmla="*/ 2147483646 h 129"/>
              <a:gd name="T76" fmla="*/ 2147483646 w 357"/>
              <a:gd name="T77" fmla="*/ 2147483646 h 129"/>
              <a:gd name="T78" fmla="*/ 2147483646 w 357"/>
              <a:gd name="T79" fmla="*/ 2147483646 h 129"/>
              <a:gd name="T80" fmla="*/ 2147483646 w 357"/>
              <a:gd name="T81" fmla="*/ 2147483646 h 129"/>
              <a:gd name="T82" fmla="*/ 2147483646 w 357"/>
              <a:gd name="T83" fmla="*/ 2147483646 h 129"/>
              <a:gd name="T84" fmla="*/ 2147483646 w 357"/>
              <a:gd name="T85" fmla="*/ 2147483646 h 129"/>
              <a:gd name="T86" fmla="*/ 2147483646 w 357"/>
              <a:gd name="T87" fmla="*/ 2147483646 h 129"/>
              <a:gd name="T88" fmla="*/ 2147483646 w 357"/>
              <a:gd name="T89" fmla="*/ 2147483646 h 129"/>
              <a:gd name="T90" fmla="*/ 2147483646 w 357"/>
              <a:gd name="T91" fmla="*/ 2147483646 h 129"/>
              <a:gd name="T92" fmla="*/ 2147483646 w 357"/>
              <a:gd name="T93" fmla="*/ 2147483646 h 129"/>
              <a:gd name="T94" fmla="*/ 2147483646 w 357"/>
              <a:gd name="T95" fmla="*/ 2147483646 h 129"/>
              <a:gd name="T96" fmla="*/ 2147483646 w 357"/>
              <a:gd name="T97" fmla="*/ 2147483646 h 129"/>
              <a:gd name="T98" fmla="*/ 2147483646 w 357"/>
              <a:gd name="T99" fmla="*/ 2147483646 h 129"/>
              <a:gd name="T100" fmla="*/ 2147483646 w 357"/>
              <a:gd name="T101" fmla="*/ 2147483646 h 129"/>
              <a:gd name="T102" fmla="*/ 2147483646 w 357"/>
              <a:gd name="T103" fmla="*/ 2147483646 h 129"/>
              <a:gd name="T104" fmla="*/ 2147483646 w 357"/>
              <a:gd name="T105" fmla="*/ 2147483646 h 129"/>
              <a:gd name="T106" fmla="*/ 2147483646 w 357"/>
              <a:gd name="T107" fmla="*/ 2147483646 h 129"/>
              <a:gd name="T108" fmla="*/ 2147483646 w 357"/>
              <a:gd name="T109" fmla="*/ 2147483646 h 12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57" h="129">
                <a:moveTo>
                  <a:pt x="0" y="0"/>
                </a:moveTo>
                <a:lnTo>
                  <a:pt x="9" y="0"/>
                </a:lnTo>
                <a:lnTo>
                  <a:pt x="9" y="2"/>
                </a:lnTo>
                <a:lnTo>
                  <a:pt x="14" y="2"/>
                </a:lnTo>
                <a:lnTo>
                  <a:pt x="18" y="2"/>
                </a:lnTo>
                <a:lnTo>
                  <a:pt x="18" y="5"/>
                </a:lnTo>
                <a:lnTo>
                  <a:pt x="30" y="5"/>
                </a:lnTo>
                <a:lnTo>
                  <a:pt x="30" y="8"/>
                </a:lnTo>
                <a:lnTo>
                  <a:pt x="36" y="8"/>
                </a:lnTo>
                <a:lnTo>
                  <a:pt x="36" y="10"/>
                </a:lnTo>
                <a:lnTo>
                  <a:pt x="37" y="10"/>
                </a:lnTo>
                <a:lnTo>
                  <a:pt x="37" y="13"/>
                </a:lnTo>
                <a:lnTo>
                  <a:pt x="47" y="13"/>
                </a:lnTo>
                <a:lnTo>
                  <a:pt x="47" y="15"/>
                </a:lnTo>
                <a:lnTo>
                  <a:pt x="53" y="15"/>
                </a:lnTo>
                <a:lnTo>
                  <a:pt x="53" y="18"/>
                </a:lnTo>
                <a:lnTo>
                  <a:pt x="55" y="18"/>
                </a:lnTo>
                <a:lnTo>
                  <a:pt x="55" y="20"/>
                </a:lnTo>
                <a:lnTo>
                  <a:pt x="58" y="20"/>
                </a:lnTo>
                <a:lnTo>
                  <a:pt x="58" y="23"/>
                </a:lnTo>
                <a:lnTo>
                  <a:pt x="59" y="23"/>
                </a:lnTo>
                <a:lnTo>
                  <a:pt x="59" y="25"/>
                </a:lnTo>
                <a:lnTo>
                  <a:pt x="62" y="25"/>
                </a:lnTo>
                <a:lnTo>
                  <a:pt x="62" y="28"/>
                </a:lnTo>
                <a:lnTo>
                  <a:pt x="64" y="28"/>
                </a:lnTo>
                <a:lnTo>
                  <a:pt x="68" y="28"/>
                </a:lnTo>
                <a:lnTo>
                  <a:pt x="68" y="30"/>
                </a:lnTo>
                <a:lnTo>
                  <a:pt x="75" y="30"/>
                </a:lnTo>
                <a:lnTo>
                  <a:pt x="75" y="33"/>
                </a:lnTo>
                <a:lnTo>
                  <a:pt x="80" y="33"/>
                </a:lnTo>
                <a:lnTo>
                  <a:pt x="80" y="36"/>
                </a:lnTo>
                <a:lnTo>
                  <a:pt x="83" y="36"/>
                </a:lnTo>
                <a:lnTo>
                  <a:pt x="83" y="38"/>
                </a:lnTo>
                <a:lnTo>
                  <a:pt x="86" y="38"/>
                </a:lnTo>
                <a:lnTo>
                  <a:pt x="86" y="41"/>
                </a:lnTo>
                <a:lnTo>
                  <a:pt x="87" y="41"/>
                </a:lnTo>
                <a:lnTo>
                  <a:pt x="87" y="43"/>
                </a:lnTo>
                <a:lnTo>
                  <a:pt x="89" y="43"/>
                </a:lnTo>
                <a:lnTo>
                  <a:pt x="89" y="46"/>
                </a:lnTo>
                <a:lnTo>
                  <a:pt x="90" y="46"/>
                </a:lnTo>
                <a:lnTo>
                  <a:pt x="90" y="48"/>
                </a:lnTo>
                <a:lnTo>
                  <a:pt x="91" y="48"/>
                </a:lnTo>
                <a:lnTo>
                  <a:pt x="91" y="51"/>
                </a:lnTo>
                <a:lnTo>
                  <a:pt x="92" y="51"/>
                </a:lnTo>
                <a:lnTo>
                  <a:pt x="92" y="54"/>
                </a:lnTo>
                <a:lnTo>
                  <a:pt x="117" y="54"/>
                </a:lnTo>
                <a:lnTo>
                  <a:pt x="117" y="59"/>
                </a:lnTo>
                <a:lnTo>
                  <a:pt x="121" y="59"/>
                </a:lnTo>
                <a:lnTo>
                  <a:pt x="121" y="61"/>
                </a:lnTo>
                <a:lnTo>
                  <a:pt x="122" y="61"/>
                </a:lnTo>
                <a:lnTo>
                  <a:pt x="131" y="61"/>
                </a:lnTo>
                <a:lnTo>
                  <a:pt x="146" y="61"/>
                </a:lnTo>
                <a:lnTo>
                  <a:pt x="146" y="64"/>
                </a:lnTo>
                <a:lnTo>
                  <a:pt x="149" y="64"/>
                </a:lnTo>
                <a:lnTo>
                  <a:pt x="149" y="67"/>
                </a:lnTo>
                <a:lnTo>
                  <a:pt x="154" y="67"/>
                </a:lnTo>
                <a:lnTo>
                  <a:pt x="154" y="69"/>
                </a:lnTo>
                <a:lnTo>
                  <a:pt x="156" y="69"/>
                </a:lnTo>
                <a:lnTo>
                  <a:pt x="156" y="72"/>
                </a:lnTo>
                <a:lnTo>
                  <a:pt x="171" y="72"/>
                </a:lnTo>
                <a:lnTo>
                  <a:pt x="172" y="72"/>
                </a:lnTo>
                <a:lnTo>
                  <a:pt x="172" y="74"/>
                </a:lnTo>
                <a:lnTo>
                  <a:pt x="183" y="74"/>
                </a:lnTo>
                <a:lnTo>
                  <a:pt x="183" y="77"/>
                </a:lnTo>
                <a:lnTo>
                  <a:pt x="196" y="77"/>
                </a:lnTo>
                <a:lnTo>
                  <a:pt x="196" y="80"/>
                </a:lnTo>
                <a:lnTo>
                  <a:pt x="200" y="80"/>
                </a:lnTo>
                <a:lnTo>
                  <a:pt x="200" y="83"/>
                </a:lnTo>
                <a:lnTo>
                  <a:pt x="203" y="83"/>
                </a:lnTo>
                <a:lnTo>
                  <a:pt x="203" y="85"/>
                </a:lnTo>
                <a:lnTo>
                  <a:pt x="205" y="85"/>
                </a:lnTo>
                <a:lnTo>
                  <a:pt x="205" y="88"/>
                </a:lnTo>
                <a:lnTo>
                  <a:pt x="209" y="88"/>
                </a:lnTo>
                <a:lnTo>
                  <a:pt x="209" y="91"/>
                </a:lnTo>
                <a:lnTo>
                  <a:pt x="211" y="91"/>
                </a:lnTo>
                <a:lnTo>
                  <a:pt x="211" y="93"/>
                </a:lnTo>
                <a:lnTo>
                  <a:pt x="211" y="96"/>
                </a:lnTo>
                <a:lnTo>
                  <a:pt x="222" y="96"/>
                </a:lnTo>
                <a:lnTo>
                  <a:pt x="222" y="99"/>
                </a:lnTo>
                <a:lnTo>
                  <a:pt x="223" y="99"/>
                </a:lnTo>
                <a:lnTo>
                  <a:pt x="223" y="101"/>
                </a:lnTo>
                <a:lnTo>
                  <a:pt x="228" y="101"/>
                </a:lnTo>
                <a:lnTo>
                  <a:pt x="228" y="104"/>
                </a:lnTo>
                <a:lnTo>
                  <a:pt x="236" y="104"/>
                </a:lnTo>
                <a:lnTo>
                  <a:pt x="236" y="107"/>
                </a:lnTo>
                <a:lnTo>
                  <a:pt x="246" y="107"/>
                </a:lnTo>
                <a:lnTo>
                  <a:pt x="246" y="109"/>
                </a:lnTo>
                <a:lnTo>
                  <a:pt x="257" y="109"/>
                </a:lnTo>
                <a:lnTo>
                  <a:pt x="257" y="112"/>
                </a:lnTo>
                <a:lnTo>
                  <a:pt x="260" y="112"/>
                </a:lnTo>
                <a:lnTo>
                  <a:pt x="262" y="112"/>
                </a:lnTo>
                <a:lnTo>
                  <a:pt x="265" y="112"/>
                </a:lnTo>
                <a:lnTo>
                  <a:pt x="266" y="112"/>
                </a:lnTo>
                <a:lnTo>
                  <a:pt x="268" y="112"/>
                </a:lnTo>
                <a:lnTo>
                  <a:pt x="269" y="112"/>
                </a:lnTo>
                <a:lnTo>
                  <a:pt x="270" y="112"/>
                </a:lnTo>
                <a:lnTo>
                  <a:pt x="271" y="112"/>
                </a:lnTo>
                <a:lnTo>
                  <a:pt x="276" y="112"/>
                </a:lnTo>
                <a:lnTo>
                  <a:pt x="277" y="112"/>
                </a:lnTo>
                <a:lnTo>
                  <a:pt x="278" y="112"/>
                </a:lnTo>
                <a:lnTo>
                  <a:pt x="284" y="112"/>
                </a:lnTo>
                <a:lnTo>
                  <a:pt x="284" y="115"/>
                </a:lnTo>
                <a:lnTo>
                  <a:pt x="285" y="115"/>
                </a:lnTo>
                <a:lnTo>
                  <a:pt x="285" y="119"/>
                </a:lnTo>
                <a:lnTo>
                  <a:pt x="286" y="119"/>
                </a:lnTo>
                <a:lnTo>
                  <a:pt x="287" y="119"/>
                </a:lnTo>
                <a:lnTo>
                  <a:pt x="288" y="119"/>
                </a:lnTo>
                <a:lnTo>
                  <a:pt x="290" y="119"/>
                </a:lnTo>
                <a:lnTo>
                  <a:pt x="290" y="123"/>
                </a:lnTo>
                <a:lnTo>
                  <a:pt x="297" y="123"/>
                </a:lnTo>
                <a:lnTo>
                  <a:pt x="300" y="123"/>
                </a:lnTo>
                <a:lnTo>
                  <a:pt x="309" y="123"/>
                </a:lnTo>
                <a:lnTo>
                  <a:pt x="310" y="123"/>
                </a:lnTo>
                <a:lnTo>
                  <a:pt x="312" y="123"/>
                </a:lnTo>
                <a:lnTo>
                  <a:pt x="316" y="123"/>
                </a:lnTo>
                <a:lnTo>
                  <a:pt x="317" y="123"/>
                </a:lnTo>
                <a:lnTo>
                  <a:pt x="321" y="123"/>
                </a:lnTo>
                <a:lnTo>
                  <a:pt x="327" y="123"/>
                </a:lnTo>
                <a:lnTo>
                  <a:pt x="331" y="123"/>
                </a:lnTo>
                <a:lnTo>
                  <a:pt x="339" y="123"/>
                </a:lnTo>
                <a:lnTo>
                  <a:pt x="340" y="123"/>
                </a:lnTo>
                <a:lnTo>
                  <a:pt x="340" y="129"/>
                </a:lnTo>
                <a:lnTo>
                  <a:pt x="341" y="129"/>
                </a:lnTo>
                <a:lnTo>
                  <a:pt x="344" y="129"/>
                </a:lnTo>
                <a:lnTo>
                  <a:pt x="346" y="129"/>
                </a:lnTo>
                <a:lnTo>
                  <a:pt x="357" y="129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32" name="Freeform 42"/>
          <p:cNvSpPr>
            <a:spLocks noEditPoints="1"/>
          </p:cNvSpPr>
          <p:nvPr/>
        </p:nvSpPr>
        <p:spPr bwMode="auto">
          <a:xfrm>
            <a:off x="1264665" y="1625462"/>
            <a:ext cx="2951880" cy="2487124"/>
          </a:xfrm>
          <a:custGeom>
            <a:avLst/>
            <a:gdLst>
              <a:gd name="T0" fmla="*/ 206385683 w 356"/>
              <a:gd name="T1" fmla="*/ 579840209 h 231"/>
              <a:gd name="T2" fmla="*/ 550356292 w 356"/>
              <a:gd name="T3" fmla="*/ 1275661382 h 231"/>
              <a:gd name="T4" fmla="*/ 756741975 w 356"/>
              <a:gd name="T5" fmla="*/ 1855501591 h 231"/>
              <a:gd name="T6" fmla="*/ 1100712583 w 356"/>
              <a:gd name="T7" fmla="*/ 2147483646 h 231"/>
              <a:gd name="T8" fmla="*/ 1375890729 w 356"/>
              <a:gd name="T9" fmla="*/ 2147483646 h 231"/>
              <a:gd name="T10" fmla="*/ 1513475655 w 356"/>
              <a:gd name="T11" fmla="*/ 2147483646 h 231"/>
              <a:gd name="T12" fmla="*/ 1719861338 w 356"/>
              <a:gd name="T13" fmla="*/ 2147483646 h 231"/>
              <a:gd name="T14" fmla="*/ 1995039484 w 356"/>
              <a:gd name="T15" fmla="*/ 2147483646 h 231"/>
              <a:gd name="T16" fmla="*/ 2147483646 w 356"/>
              <a:gd name="T17" fmla="*/ 2147483646 h 231"/>
              <a:gd name="T18" fmla="*/ 2147483646 w 356"/>
              <a:gd name="T19" fmla="*/ 2147483646 h 231"/>
              <a:gd name="T20" fmla="*/ 2147483646 w 356"/>
              <a:gd name="T21" fmla="*/ 2147483646 h 231"/>
              <a:gd name="T22" fmla="*/ 2147483646 w 356"/>
              <a:gd name="T23" fmla="*/ 2147483646 h 231"/>
              <a:gd name="T24" fmla="*/ 2147483646 w 356"/>
              <a:gd name="T25" fmla="*/ 2147483646 h 231"/>
              <a:gd name="T26" fmla="*/ 2147483646 w 356"/>
              <a:gd name="T27" fmla="*/ 2147483646 h 231"/>
              <a:gd name="T28" fmla="*/ 2147483646 w 356"/>
              <a:gd name="T29" fmla="*/ 2147483646 h 231"/>
              <a:gd name="T30" fmla="*/ 2147483646 w 356"/>
              <a:gd name="T31" fmla="*/ 2147483646 h 231"/>
              <a:gd name="T32" fmla="*/ 2147483646 w 356"/>
              <a:gd name="T33" fmla="*/ 2147483646 h 231"/>
              <a:gd name="T34" fmla="*/ 2147483646 w 356"/>
              <a:gd name="T35" fmla="*/ 2147483646 h 231"/>
              <a:gd name="T36" fmla="*/ 2147483646 w 356"/>
              <a:gd name="T37" fmla="*/ 2147483646 h 231"/>
              <a:gd name="T38" fmla="*/ 2147483646 w 356"/>
              <a:gd name="T39" fmla="*/ 2147483646 h 231"/>
              <a:gd name="T40" fmla="*/ 2147483646 w 356"/>
              <a:gd name="T41" fmla="*/ 2147483646 h 231"/>
              <a:gd name="T42" fmla="*/ 2147483646 w 356"/>
              <a:gd name="T43" fmla="*/ 2147483646 h 231"/>
              <a:gd name="T44" fmla="*/ 2147483646 w 356"/>
              <a:gd name="T45" fmla="*/ 2147483646 h 231"/>
              <a:gd name="T46" fmla="*/ 2147483646 w 356"/>
              <a:gd name="T47" fmla="*/ 2147483646 h 231"/>
              <a:gd name="T48" fmla="*/ 2147483646 w 356"/>
              <a:gd name="T49" fmla="*/ 2147483646 h 231"/>
              <a:gd name="T50" fmla="*/ 2147483646 w 356"/>
              <a:gd name="T51" fmla="*/ 2147483646 h 231"/>
              <a:gd name="T52" fmla="*/ 2147483646 w 356"/>
              <a:gd name="T53" fmla="*/ 2147483646 h 231"/>
              <a:gd name="T54" fmla="*/ 2147483646 w 356"/>
              <a:gd name="T55" fmla="*/ 2147483646 h 231"/>
              <a:gd name="T56" fmla="*/ 2147483646 w 356"/>
              <a:gd name="T57" fmla="*/ 2147483646 h 231"/>
              <a:gd name="T58" fmla="*/ 2147483646 w 356"/>
              <a:gd name="T59" fmla="*/ 2147483646 h 231"/>
              <a:gd name="T60" fmla="*/ 2147483646 w 356"/>
              <a:gd name="T61" fmla="*/ 2147483646 h 231"/>
              <a:gd name="T62" fmla="*/ 2147483646 w 356"/>
              <a:gd name="T63" fmla="*/ 2147483646 h 231"/>
              <a:gd name="T64" fmla="*/ 2147483646 w 356"/>
              <a:gd name="T65" fmla="*/ 2147483646 h 231"/>
              <a:gd name="T66" fmla="*/ 2147483646 w 356"/>
              <a:gd name="T67" fmla="*/ 2147483646 h 231"/>
              <a:gd name="T68" fmla="*/ 2147483646 w 356"/>
              <a:gd name="T69" fmla="*/ 2147483646 h 231"/>
              <a:gd name="T70" fmla="*/ 2147483646 w 356"/>
              <a:gd name="T71" fmla="*/ 2147483646 h 231"/>
              <a:gd name="T72" fmla="*/ 2147483646 w 356"/>
              <a:gd name="T73" fmla="*/ 2147483646 h 231"/>
              <a:gd name="T74" fmla="*/ 2147483646 w 356"/>
              <a:gd name="T75" fmla="*/ 2147483646 h 231"/>
              <a:gd name="T76" fmla="*/ 2147483646 w 356"/>
              <a:gd name="T77" fmla="*/ 2147483646 h 231"/>
              <a:gd name="T78" fmla="*/ 2147483646 w 356"/>
              <a:gd name="T79" fmla="*/ 2147483646 h 231"/>
              <a:gd name="T80" fmla="*/ 2147483646 w 356"/>
              <a:gd name="T81" fmla="*/ 2147483646 h 231"/>
              <a:gd name="T82" fmla="*/ 2147483646 w 356"/>
              <a:gd name="T83" fmla="*/ 2147483646 h 231"/>
              <a:gd name="T84" fmla="*/ 2147483646 w 356"/>
              <a:gd name="T85" fmla="*/ 2147483646 h 231"/>
              <a:gd name="T86" fmla="*/ 2147483646 w 356"/>
              <a:gd name="T87" fmla="*/ 2147483646 h 231"/>
              <a:gd name="T88" fmla="*/ 2147483646 w 356"/>
              <a:gd name="T89" fmla="*/ 2147483646 h 231"/>
              <a:gd name="T90" fmla="*/ 2147483646 w 356"/>
              <a:gd name="T91" fmla="*/ 2147483646 h 231"/>
              <a:gd name="T92" fmla="*/ 2147483646 w 356"/>
              <a:gd name="T93" fmla="*/ 2147483646 h 231"/>
              <a:gd name="T94" fmla="*/ 2147483646 w 356"/>
              <a:gd name="T95" fmla="*/ 2147483646 h 231"/>
              <a:gd name="T96" fmla="*/ 2147483646 w 356"/>
              <a:gd name="T97" fmla="*/ 2147483646 h 231"/>
              <a:gd name="T98" fmla="*/ 2147483646 w 356"/>
              <a:gd name="T99" fmla="*/ 2147483646 h 231"/>
              <a:gd name="T100" fmla="*/ 2147483646 w 356"/>
              <a:gd name="T101" fmla="*/ 2147483646 h 231"/>
              <a:gd name="T102" fmla="*/ 2147483646 w 356"/>
              <a:gd name="T103" fmla="*/ 2147483646 h 231"/>
              <a:gd name="T104" fmla="*/ 2147483646 w 356"/>
              <a:gd name="T105" fmla="*/ 2147483646 h 231"/>
              <a:gd name="T106" fmla="*/ 2147483646 w 356"/>
              <a:gd name="T107" fmla="*/ 2147483646 h 231"/>
              <a:gd name="T108" fmla="*/ 2147483646 w 356"/>
              <a:gd name="T109" fmla="*/ 2147483646 h 231"/>
              <a:gd name="T110" fmla="*/ 2147483646 w 356"/>
              <a:gd name="T111" fmla="*/ 2147483646 h 231"/>
              <a:gd name="T112" fmla="*/ 2147483646 w 356"/>
              <a:gd name="T113" fmla="*/ 2147483646 h 231"/>
              <a:gd name="T114" fmla="*/ 2147483646 w 356"/>
              <a:gd name="T115" fmla="*/ 2147483646 h 231"/>
              <a:gd name="T116" fmla="*/ 2147483646 w 356"/>
              <a:gd name="T117" fmla="*/ 2147483646 h 231"/>
              <a:gd name="T118" fmla="*/ 2147483646 w 356"/>
              <a:gd name="T119" fmla="*/ 2147483646 h 231"/>
              <a:gd name="T120" fmla="*/ 2147483646 w 356"/>
              <a:gd name="T121" fmla="*/ 2147483646 h 231"/>
              <a:gd name="T122" fmla="*/ 2147483646 w 356"/>
              <a:gd name="T123" fmla="*/ 2147483646 h 23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356" h="231">
                <a:moveTo>
                  <a:pt x="1" y="2"/>
                </a:moveTo>
                <a:lnTo>
                  <a:pt x="1" y="3"/>
                </a:lnTo>
                <a:moveTo>
                  <a:pt x="2" y="5"/>
                </a:moveTo>
                <a:lnTo>
                  <a:pt x="3" y="5"/>
                </a:lnTo>
                <a:moveTo>
                  <a:pt x="6" y="5"/>
                </a:moveTo>
                <a:lnTo>
                  <a:pt x="6" y="6"/>
                </a:lnTo>
                <a:moveTo>
                  <a:pt x="6" y="9"/>
                </a:moveTo>
                <a:lnTo>
                  <a:pt x="6" y="10"/>
                </a:lnTo>
                <a:moveTo>
                  <a:pt x="8" y="11"/>
                </a:moveTo>
                <a:lnTo>
                  <a:pt x="9" y="11"/>
                </a:lnTo>
                <a:moveTo>
                  <a:pt x="9" y="14"/>
                </a:moveTo>
                <a:lnTo>
                  <a:pt x="9" y="15"/>
                </a:lnTo>
                <a:moveTo>
                  <a:pt x="11" y="16"/>
                </a:moveTo>
                <a:lnTo>
                  <a:pt x="12" y="16"/>
                </a:lnTo>
                <a:moveTo>
                  <a:pt x="15" y="16"/>
                </a:moveTo>
                <a:lnTo>
                  <a:pt x="16" y="16"/>
                </a:lnTo>
                <a:moveTo>
                  <a:pt x="16" y="19"/>
                </a:moveTo>
                <a:lnTo>
                  <a:pt x="16" y="20"/>
                </a:lnTo>
                <a:moveTo>
                  <a:pt x="17" y="22"/>
                </a:moveTo>
                <a:lnTo>
                  <a:pt x="18" y="22"/>
                </a:lnTo>
                <a:moveTo>
                  <a:pt x="20" y="23"/>
                </a:moveTo>
                <a:lnTo>
                  <a:pt x="20" y="24"/>
                </a:lnTo>
                <a:moveTo>
                  <a:pt x="20" y="27"/>
                </a:moveTo>
                <a:lnTo>
                  <a:pt x="20" y="28"/>
                </a:lnTo>
                <a:moveTo>
                  <a:pt x="20" y="31"/>
                </a:moveTo>
                <a:lnTo>
                  <a:pt x="20" y="32"/>
                </a:lnTo>
                <a:moveTo>
                  <a:pt x="22" y="33"/>
                </a:moveTo>
                <a:lnTo>
                  <a:pt x="23" y="33"/>
                </a:lnTo>
                <a:moveTo>
                  <a:pt x="23" y="36"/>
                </a:moveTo>
                <a:lnTo>
                  <a:pt x="23" y="37"/>
                </a:lnTo>
                <a:moveTo>
                  <a:pt x="25" y="38"/>
                </a:moveTo>
                <a:lnTo>
                  <a:pt x="26" y="38"/>
                </a:lnTo>
                <a:moveTo>
                  <a:pt x="27" y="40"/>
                </a:moveTo>
                <a:lnTo>
                  <a:pt x="27" y="41"/>
                </a:lnTo>
                <a:moveTo>
                  <a:pt x="28" y="43"/>
                </a:moveTo>
                <a:lnTo>
                  <a:pt x="29" y="43"/>
                </a:lnTo>
                <a:moveTo>
                  <a:pt x="30" y="45"/>
                </a:moveTo>
                <a:lnTo>
                  <a:pt x="30" y="46"/>
                </a:lnTo>
                <a:moveTo>
                  <a:pt x="30" y="49"/>
                </a:moveTo>
                <a:lnTo>
                  <a:pt x="31" y="49"/>
                </a:lnTo>
                <a:moveTo>
                  <a:pt x="33" y="50"/>
                </a:moveTo>
                <a:lnTo>
                  <a:pt x="33" y="51"/>
                </a:lnTo>
                <a:moveTo>
                  <a:pt x="33" y="54"/>
                </a:moveTo>
                <a:lnTo>
                  <a:pt x="34" y="54"/>
                </a:lnTo>
                <a:moveTo>
                  <a:pt x="37" y="54"/>
                </a:moveTo>
                <a:lnTo>
                  <a:pt x="37" y="55"/>
                </a:lnTo>
                <a:moveTo>
                  <a:pt x="37" y="58"/>
                </a:moveTo>
                <a:lnTo>
                  <a:pt x="37" y="59"/>
                </a:lnTo>
                <a:moveTo>
                  <a:pt x="38" y="61"/>
                </a:moveTo>
                <a:lnTo>
                  <a:pt x="38" y="62"/>
                </a:lnTo>
                <a:moveTo>
                  <a:pt x="38" y="65"/>
                </a:moveTo>
                <a:lnTo>
                  <a:pt x="38" y="66"/>
                </a:lnTo>
                <a:moveTo>
                  <a:pt x="38" y="69"/>
                </a:moveTo>
                <a:lnTo>
                  <a:pt x="38" y="70"/>
                </a:lnTo>
                <a:moveTo>
                  <a:pt x="39" y="72"/>
                </a:moveTo>
                <a:lnTo>
                  <a:pt x="39" y="73"/>
                </a:lnTo>
                <a:moveTo>
                  <a:pt x="39" y="76"/>
                </a:moveTo>
                <a:lnTo>
                  <a:pt x="40" y="76"/>
                </a:lnTo>
                <a:moveTo>
                  <a:pt x="42" y="77"/>
                </a:moveTo>
                <a:lnTo>
                  <a:pt x="42" y="78"/>
                </a:lnTo>
                <a:moveTo>
                  <a:pt x="42" y="81"/>
                </a:moveTo>
                <a:lnTo>
                  <a:pt x="42" y="82"/>
                </a:lnTo>
                <a:moveTo>
                  <a:pt x="44" y="83"/>
                </a:moveTo>
                <a:lnTo>
                  <a:pt x="44" y="84"/>
                </a:lnTo>
                <a:moveTo>
                  <a:pt x="44" y="87"/>
                </a:moveTo>
                <a:lnTo>
                  <a:pt x="44" y="88"/>
                </a:lnTo>
                <a:moveTo>
                  <a:pt x="44" y="91"/>
                </a:moveTo>
                <a:lnTo>
                  <a:pt x="44" y="92"/>
                </a:lnTo>
                <a:moveTo>
                  <a:pt x="45" y="94"/>
                </a:moveTo>
                <a:lnTo>
                  <a:pt x="45" y="95"/>
                </a:lnTo>
                <a:moveTo>
                  <a:pt x="45" y="98"/>
                </a:moveTo>
                <a:lnTo>
                  <a:pt x="45" y="99"/>
                </a:lnTo>
                <a:moveTo>
                  <a:pt x="48" y="99"/>
                </a:moveTo>
                <a:lnTo>
                  <a:pt x="48" y="100"/>
                </a:lnTo>
                <a:moveTo>
                  <a:pt x="48" y="103"/>
                </a:moveTo>
                <a:lnTo>
                  <a:pt x="48" y="104"/>
                </a:lnTo>
                <a:moveTo>
                  <a:pt x="51" y="104"/>
                </a:moveTo>
                <a:lnTo>
                  <a:pt x="52" y="104"/>
                </a:lnTo>
                <a:moveTo>
                  <a:pt x="55" y="104"/>
                </a:moveTo>
                <a:lnTo>
                  <a:pt x="56" y="104"/>
                </a:lnTo>
                <a:moveTo>
                  <a:pt x="57" y="106"/>
                </a:moveTo>
                <a:lnTo>
                  <a:pt x="57" y="107"/>
                </a:lnTo>
                <a:moveTo>
                  <a:pt x="57" y="110"/>
                </a:moveTo>
                <a:lnTo>
                  <a:pt x="58" y="110"/>
                </a:lnTo>
                <a:moveTo>
                  <a:pt x="61" y="110"/>
                </a:moveTo>
                <a:lnTo>
                  <a:pt x="62" y="110"/>
                </a:lnTo>
                <a:moveTo>
                  <a:pt x="65" y="110"/>
                </a:moveTo>
                <a:lnTo>
                  <a:pt x="66" y="110"/>
                </a:lnTo>
                <a:moveTo>
                  <a:pt x="66" y="113"/>
                </a:moveTo>
                <a:lnTo>
                  <a:pt x="66" y="114"/>
                </a:lnTo>
                <a:moveTo>
                  <a:pt x="66" y="117"/>
                </a:moveTo>
                <a:lnTo>
                  <a:pt x="66" y="118"/>
                </a:lnTo>
                <a:moveTo>
                  <a:pt x="66" y="121"/>
                </a:moveTo>
                <a:lnTo>
                  <a:pt x="67" y="121"/>
                </a:lnTo>
                <a:moveTo>
                  <a:pt x="70" y="121"/>
                </a:moveTo>
                <a:lnTo>
                  <a:pt x="70" y="122"/>
                </a:lnTo>
                <a:moveTo>
                  <a:pt x="70" y="125"/>
                </a:moveTo>
                <a:lnTo>
                  <a:pt x="70" y="126"/>
                </a:lnTo>
                <a:moveTo>
                  <a:pt x="71" y="128"/>
                </a:moveTo>
                <a:lnTo>
                  <a:pt x="71" y="129"/>
                </a:lnTo>
                <a:moveTo>
                  <a:pt x="71" y="132"/>
                </a:moveTo>
                <a:lnTo>
                  <a:pt x="72" y="132"/>
                </a:lnTo>
                <a:moveTo>
                  <a:pt x="75" y="132"/>
                </a:moveTo>
                <a:lnTo>
                  <a:pt x="76" y="132"/>
                </a:lnTo>
                <a:moveTo>
                  <a:pt x="79" y="132"/>
                </a:moveTo>
                <a:lnTo>
                  <a:pt x="80" y="132"/>
                </a:lnTo>
                <a:moveTo>
                  <a:pt x="83" y="132"/>
                </a:moveTo>
                <a:lnTo>
                  <a:pt x="84" y="132"/>
                </a:lnTo>
                <a:moveTo>
                  <a:pt x="87" y="132"/>
                </a:moveTo>
                <a:lnTo>
                  <a:pt x="88" y="132"/>
                </a:lnTo>
                <a:moveTo>
                  <a:pt x="91" y="132"/>
                </a:moveTo>
                <a:lnTo>
                  <a:pt x="92" y="132"/>
                </a:lnTo>
                <a:moveTo>
                  <a:pt x="93" y="134"/>
                </a:moveTo>
                <a:lnTo>
                  <a:pt x="93" y="135"/>
                </a:lnTo>
                <a:moveTo>
                  <a:pt x="93" y="138"/>
                </a:moveTo>
                <a:lnTo>
                  <a:pt x="94" y="138"/>
                </a:lnTo>
                <a:moveTo>
                  <a:pt x="97" y="138"/>
                </a:moveTo>
                <a:lnTo>
                  <a:pt x="98" y="138"/>
                </a:lnTo>
                <a:moveTo>
                  <a:pt x="101" y="138"/>
                </a:moveTo>
                <a:lnTo>
                  <a:pt x="102" y="138"/>
                </a:lnTo>
                <a:moveTo>
                  <a:pt x="105" y="138"/>
                </a:moveTo>
                <a:lnTo>
                  <a:pt x="106" y="138"/>
                </a:lnTo>
                <a:moveTo>
                  <a:pt x="109" y="138"/>
                </a:moveTo>
                <a:lnTo>
                  <a:pt x="110" y="138"/>
                </a:lnTo>
                <a:moveTo>
                  <a:pt x="113" y="138"/>
                </a:moveTo>
                <a:lnTo>
                  <a:pt x="114" y="138"/>
                </a:lnTo>
                <a:moveTo>
                  <a:pt x="117" y="138"/>
                </a:moveTo>
                <a:lnTo>
                  <a:pt x="118" y="138"/>
                </a:lnTo>
                <a:moveTo>
                  <a:pt x="121" y="138"/>
                </a:moveTo>
                <a:lnTo>
                  <a:pt x="122" y="138"/>
                </a:lnTo>
                <a:moveTo>
                  <a:pt x="123" y="140"/>
                </a:moveTo>
                <a:lnTo>
                  <a:pt x="123" y="141"/>
                </a:lnTo>
                <a:moveTo>
                  <a:pt x="123" y="144"/>
                </a:moveTo>
                <a:lnTo>
                  <a:pt x="124" y="144"/>
                </a:lnTo>
                <a:moveTo>
                  <a:pt x="127" y="144"/>
                </a:moveTo>
                <a:lnTo>
                  <a:pt x="128" y="144"/>
                </a:lnTo>
                <a:moveTo>
                  <a:pt x="131" y="144"/>
                </a:moveTo>
                <a:lnTo>
                  <a:pt x="132" y="144"/>
                </a:lnTo>
                <a:moveTo>
                  <a:pt x="135" y="144"/>
                </a:moveTo>
                <a:lnTo>
                  <a:pt x="136" y="144"/>
                </a:lnTo>
                <a:moveTo>
                  <a:pt x="138" y="145"/>
                </a:moveTo>
                <a:lnTo>
                  <a:pt x="138" y="146"/>
                </a:lnTo>
                <a:moveTo>
                  <a:pt x="138" y="149"/>
                </a:moveTo>
                <a:lnTo>
                  <a:pt x="138" y="150"/>
                </a:lnTo>
                <a:moveTo>
                  <a:pt x="138" y="153"/>
                </a:moveTo>
                <a:lnTo>
                  <a:pt x="138" y="154"/>
                </a:lnTo>
                <a:moveTo>
                  <a:pt x="138" y="157"/>
                </a:moveTo>
                <a:lnTo>
                  <a:pt x="138" y="158"/>
                </a:lnTo>
                <a:moveTo>
                  <a:pt x="141" y="158"/>
                </a:moveTo>
                <a:lnTo>
                  <a:pt x="141" y="159"/>
                </a:lnTo>
                <a:moveTo>
                  <a:pt x="141" y="162"/>
                </a:moveTo>
                <a:lnTo>
                  <a:pt x="141" y="163"/>
                </a:lnTo>
                <a:moveTo>
                  <a:pt x="142" y="165"/>
                </a:moveTo>
                <a:lnTo>
                  <a:pt x="143" y="165"/>
                </a:lnTo>
                <a:moveTo>
                  <a:pt x="146" y="165"/>
                </a:moveTo>
                <a:lnTo>
                  <a:pt x="147" y="165"/>
                </a:lnTo>
                <a:moveTo>
                  <a:pt x="150" y="165"/>
                </a:moveTo>
                <a:lnTo>
                  <a:pt x="151" y="165"/>
                </a:lnTo>
                <a:moveTo>
                  <a:pt x="152" y="167"/>
                </a:moveTo>
                <a:lnTo>
                  <a:pt x="152" y="168"/>
                </a:lnTo>
                <a:moveTo>
                  <a:pt x="152" y="171"/>
                </a:moveTo>
                <a:lnTo>
                  <a:pt x="153" y="171"/>
                </a:lnTo>
                <a:moveTo>
                  <a:pt x="156" y="171"/>
                </a:moveTo>
                <a:lnTo>
                  <a:pt x="157" y="171"/>
                </a:lnTo>
                <a:moveTo>
                  <a:pt x="157" y="174"/>
                </a:moveTo>
                <a:lnTo>
                  <a:pt x="157" y="175"/>
                </a:lnTo>
                <a:moveTo>
                  <a:pt x="157" y="178"/>
                </a:moveTo>
                <a:lnTo>
                  <a:pt x="158" y="178"/>
                </a:lnTo>
                <a:moveTo>
                  <a:pt x="160" y="179"/>
                </a:moveTo>
                <a:lnTo>
                  <a:pt x="160" y="180"/>
                </a:lnTo>
                <a:moveTo>
                  <a:pt x="160" y="183"/>
                </a:moveTo>
                <a:lnTo>
                  <a:pt x="160" y="184"/>
                </a:lnTo>
                <a:moveTo>
                  <a:pt x="162" y="185"/>
                </a:moveTo>
                <a:lnTo>
                  <a:pt x="163" y="185"/>
                </a:lnTo>
                <a:moveTo>
                  <a:pt x="166" y="185"/>
                </a:moveTo>
                <a:lnTo>
                  <a:pt x="167" y="185"/>
                </a:lnTo>
                <a:moveTo>
                  <a:pt x="170" y="185"/>
                </a:moveTo>
                <a:lnTo>
                  <a:pt x="171" y="185"/>
                </a:lnTo>
                <a:moveTo>
                  <a:pt x="174" y="185"/>
                </a:moveTo>
                <a:lnTo>
                  <a:pt x="175" y="185"/>
                </a:lnTo>
                <a:moveTo>
                  <a:pt x="178" y="185"/>
                </a:moveTo>
                <a:lnTo>
                  <a:pt x="179" y="185"/>
                </a:lnTo>
                <a:moveTo>
                  <a:pt x="179" y="188"/>
                </a:moveTo>
                <a:lnTo>
                  <a:pt x="179" y="189"/>
                </a:lnTo>
                <a:moveTo>
                  <a:pt x="179" y="192"/>
                </a:moveTo>
                <a:lnTo>
                  <a:pt x="180" y="192"/>
                </a:lnTo>
                <a:moveTo>
                  <a:pt x="183" y="192"/>
                </a:moveTo>
                <a:lnTo>
                  <a:pt x="184" y="192"/>
                </a:lnTo>
                <a:moveTo>
                  <a:pt x="184" y="195"/>
                </a:moveTo>
                <a:lnTo>
                  <a:pt x="184" y="196"/>
                </a:lnTo>
                <a:moveTo>
                  <a:pt x="184" y="199"/>
                </a:moveTo>
                <a:lnTo>
                  <a:pt x="185" y="199"/>
                </a:lnTo>
                <a:moveTo>
                  <a:pt x="188" y="199"/>
                </a:moveTo>
                <a:lnTo>
                  <a:pt x="189" y="199"/>
                </a:lnTo>
                <a:moveTo>
                  <a:pt x="192" y="199"/>
                </a:moveTo>
                <a:lnTo>
                  <a:pt x="193" y="199"/>
                </a:lnTo>
                <a:moveTo>
                  <a:pt x="196" y="199"/>
                </a:moveTo>
                <a:lnTo>
                  <a:pt x="197" y="199"/>
                </a:lnTo>
                <a:moveTo>
                  <a:pt x="200" y="199"/>
                </a:moveTo>
                <a:lnTo>
                  <a:pt x="201" y="199"/>
                </a:lnTo>
                <a:moveTo>
                  <a:pt x="204" y="199"/>
                </a:moveTo>
                <a:lnTo>
                  <a:pt x="205" y="199"/>
                </a:lnTo>
                <a:moveTo>
                  <a:pt x="208" y="199"/>
                </a:moveTo>
                <a:lnTo>
                  <a:pt x="209" y="199"/>
                </a:lnTo>
                <a:moveTo>
                  <a:pt x="211" y="200"/>
                </a:moveTo>
                <a:lnTo>
                  <a:pt x="211" y="201"/>
                </a:lnTo>
                <a:moveTo>
                  <a:pt x="211" y="204"/>
                </a:moveTo>
                <a:lnTo>
                  <a:pt x="211" y="205"/>
                </a:lnTo>
                <a:moveTo>
                  <a:pt x="214" y="205"/>
                </a:moveTo>
                <a:lnTo>
                  <a:pt x="215" y="205"/>
                </a:lnTo>
                <a:moveTo>
                  <a:pt x="218" y="205"/>
                </a:moveTo>
                <a:lnTo>
                  <a:pt x="219" y="205"/>
                </a:lnTo>
                <a:moveTo>
                  <a:pt x="222" y="205"/>
                </a:moveTo>
                <a:lnTo>
                  <a:pt x="223" y="205"/>
                </a:lnTo>
                <a:moveTo>
                  <a:pt x="226" y="205"/>
                </a:moveTo>
                <a:lnTo>
                  <a:pt x="227" y="205"/>
                </a:lnTo>
                <a:moveTo>
                  <a:pt x="230" y="205"/>
                </a:moveTo>
                <a:lnTo>
                  <a:pt x="231" y="205"/>
                </a:lnTo>
                <a:moveTo>
                  <a:pt x="234" y="205"/>
                </a:moveTo>
                <a:lnTo>
                  <a:pt x="235" y="205"/>
                </a:lnTo>
                <a:moveTo>
                  <a:pt x="236" y="207"/>
                </a:moveTo>
                <a:lnTo>
                  <a:pt x="236" y="208"/>
                </a:lnTo>
                <a:moveTo>
                  <a:pt x="236" y="211"/>
                </a:moveTo>
                <a:lnTo>
                  <a:pt x="236" y="212"/>
                </a:lnTo>
                <a:moveTo>
                  <a:pt x="239" y="212"/>
                </a:moveTo>
                <a:lnTo>
                  <a:pt x="240" y="212"/>
                </a:lnTo>
                <a:moveTo>
                  <a:pt x="243" y="212"/>
                </a:moveTo>
                <a:lnTo>
                  <a:pt x="244" y="212"/>
                </a:lnTo>
                <a:moveTo>
                  <a:pt x="247" y="212"/>
                </a:moveTo>
                <a:lnTo>
                  <a:pt x="248" y="212"/>
                </a:lnTo>
                <a:moveTo>
                  <a:pt x="251" y="212"/>
                </a:moveTo>
                <a:lnTo>
                  <a:pt x="252" y="212"/>
                </a:lnTo>
                <a:moveTo>
                  <a:pt x="254" y="213"/>
                </a:moveTo>
                <a:lnTo>
                  <a:pt x="254" y="214"/>
                </a:lnTo>
                <a:moveTo>
                  <a:pt x="254" y="217"/>
                </a:moveTo>
                <a:lnTo>
                  <a:pt x="254" y="218"/>
                </a:lnTo>
                <a:moveTo>
                  <a:pt x="256" y="219"/>
                </a:moveTo>
                <a:lnTo>
                  <a:pt x="257" y="219"/>
                </a:lnTo>
                <a:moveTo>
                  <a:pt x="260" y="219"/>
                </a:moveTo>
                <a:lnTo>
                  <a:pt x="261" y="219"/>
                </a:lnTo>
                <a:moveTo>
                  <a:pt x="264" y="219"/>
                </a:moveTo>
                <a:lnTo>
                  <a:pt x="265" y="219"/>
                </a:lnTo>
                <a:moveTo>
                  <a:pt x="268" y="219"/>
                </a:moveTo>
                <a:lnTo>
                  <a:pt x="269" y="219"/>
                </a:lnTo>
                <a:moveTo>
                  <a:pt x="272" y="219"/>
                </a:moveTo>
                <a:lnTo>
                  <a:pt x="273" y="219"/>
                </a:lnTo>
                <a:moveTo>
                  <a:pt x="276" y="219"/>
                </a:moveTo>
                <a:lnTo>
                  <a:pt x="277" y="219"/>
                </a:lnTo>
                <a:moveTo>
                  <a:pt x="280" y="219"/>
                </a:moveTo>
                <a:lnTo>
                  <a:pt x="281" y="219"/>
                </a:lnTo>
                <a:moveTo>
                  <a:pt x="284" y="219"/>
                </a:moveTo>
                <a:lnTo>
                  <a:pt x="285" y="219"/>
                </a:lnTo>
                <a:moveTo>
                  <a:pt x="288" y="219"/>
                </a:moveTo>
                <a:lnTo>
                  <a:pt x="289" y="219"/>
                </a:lnTo>
                <a:moveTo>
                  <a:pt x="292" y="219"/>
                </a:moveTo>
                <a:lnTo>
                  <a:pt x="293" y="219"/>
                </a:lnTo>
                <a:moveTo>
                  <a:pt x="296" y="219"/>
                </a:moveTo>
                <a:lnTo>
                  <a:pt x="297" y="219"/>
                </a:lnTo>
                <a:moveTo>
                  <a:pt x="300" y="219"/>
                </a:moveTo>
                <a:lnTo>
                  <a:pt x="301" y="219"/>
                </a:lnTo>
                <a:moveTo>
                  <a:pt x="304" y="219"/>
                </a:moveTo>
                <a:lnTo>
                  <a:pt x="305" y="219"/>
                </a:lnTo>
                <a:moveTo>
                  <a:pt x="308" y="219"/>
                </a:moveTo>
                <a:lnTo>
                  <a:pt x="309" y="219"/>
                </a:lnTo>
                <a:moveTo>
                  <a:pt x="312" y="219"/>
                </a:moveTo>
                <a:lnTo>
                  <a:pt x="313" y="219"/>
                </a:lnTo>
                <a:moveTo>
                  <a:pt x="316" y="219"/>
                </a:moveTo>
                <a:lnTo>
                  <a:pt x="317" y="219"/>
                </a:lnTo>
                <a:moveTo>
                  <a:pt x="320" y="219"/>
                </a:moveTo>
                <a:lnTo>
                  <a:pt x="321" y="219"/>
                </a:lnTo>
                <a:moveTo>
                  <a:pt x="324" y="219"/>
                </a:moveTo>
                <a:lnTo>
                  <a:pt x="325" y="219"/>
                </a:lnTo>
                <a:moveTo>
                  <a:pt x="328" y="219"/>
                </a:moveTo>
                <a:lnTo>
                  <a:pt x="329" y="219"/>
                </a:lnTo>
                <a:moveTo>
                  <a:pt x="332" y="219"/>
                </a:moveTo>
                <a:lnTo>
                  <a:pt x="333" y="219"/>
                </a:lnTo>
                <a:moveTo>
                  <a:pt x="336" y="219"/>
                </a:moveTo>
                <a:lnTo>
                  <a:pt x="337" y="219"/>
                </a:lnTo>
                <a:moveTo>
                  <a:pt x="340" y="219"/>
                </a:moveTo>
                <a:lnTo>
                  <a:pt x="341" y="219"/>
                </a:lnTo>
                <a:moveTo>
                  <a:pt x="342" y="221"/>
                </a:moveTo>
                <a:lnTo>
                  <a:pt x="342" y="222"/>
                </a:lnTo>
                <a:moveTo>
                  <a:pt x="342" y="225"/>
                </a:moveTo>
                <a:lnTo>
                  <a:pt x="342" y="226"/>
                </a:lnTo>
                <a:moveTo>
                  <a:pt x="342" y="229"/>
                </a:moveTo>
                <a:lnTo>
                  <a:pt x="342" y="230"/>
                </a:lnTo>
                <a:moveTo>
                  <a:pt x="344" y="231"/>
                </a:moveTo>
                <a:lnTo>
                  <a:pt x="345" y="231"/>
                </a:lnTo>
                <a:moveTo>
                  <a:pt x="348" y="231"/>
                </a:moveTo>
                <a:lnTo>
                  <a:pt x="349" y="231"/>
                </a:lnTo>
                <a:moveTo>
                  <a:pt x="352" y="231"/>
                </a:moveTo>
                <a:lnTo>
                  <a:pt x="353" y="231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grpSp>
        <p:nvGrpSpPr>
          <p:cNvPr id="33" name="그룹 32"/>
          <p:cNvGrpSpPr>
            <a:grpSpLocks/>
          </p:cNvGrpSpPr>
          <p:nvPr/>
        </p:nvGrpSpPr>
        <p:grpSpPr bwMode="auto">
          <a:xfrm>
            <a:off x="1150314" y="5090052"/>
            <a:ext cx="3103235" cy="283406"/>
            <a:chOff x="561890" y="3605975"/>
            <a:chExt cx="3104150" cy="283462"/>
          </a:xfrm>
        </p:grpSpPr>
        <p:sp>
          <p:nvSpPr>
            <p:cNvPr id="42" name="Rectangle 35"/>
            <p:cNvSpPr>
              <a:spLocks noChangeArrowheads="1"/>
            </p:cNvSpPr>
            <p:nvPr/>
          </p:nvSpPr>
          <p:spPr bwMode="auto">
            <a:xfrm>
              <a:off x="561890" y="3605975"/>
              <a:ext cx="153933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106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1199972" y="3605975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92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4" name="Rectangle 37"/>
            <p:cNvSpPr>
              <a:spLocks noChangeArrowheads="1"/>
            </p:cNvSpPr>
            <p:nvPr/>
          </p:nvSpPr>
          <p:spPr bwMode="auto">
            <a:xfrm>
              <a:off x="1788850" y="3605975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78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5" name="Rectangle 38"/>
            <p:cNvSpPr>
              <a:spLocks noChangeArrowheads="1"/>
            </p:cNvSpPr>
            <p:nvPr/>
          </p:nvSpPr>
          <p:spPr bwMode="auto">
            <a:xfrm>
              <a:off x="2385663" y="3605975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64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6" name="Rectangle 39"/>
            <p:cNvSpPr>
              <a:spLocks noChangeArrowheads="1"/>
            </p:cNvSpPr>
            <p:nvPr/>
          </p:nvSpPr>
          <p:spPr bwMode="auto">
            <a:xfrm>
              <a:off x="2974541" y="3605975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41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7" name="Rectangle 40"/>
            <p:cNvSpPr>
              <a:spLocks noChangeArrowheads="1"/>
            </p:cNvSpPr>
            <p:nvPr/>
          </p:nvSpPr>
          <p:spPr bwMode="auto">
            <a:xfrm>
              <a:off x="3563418" y="3605975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20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8" name="Rectangle 43"/>
            <p:cNvSpPr>
              <a:spLocks noChangeArrowheads="1"/>
            </p:cNvSpPr>
            <p:nvPr/>
          </p:nvSpPr>
          <p:spPr bwMode="auto">
            <a:xfrm>
              <a:off x="603159" y="3766302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50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9" name="Rectangle 44"/>
            <p:cNvSpPr>
              <a:spLocks noChangeArrowheads="1"/>
            </p:cNvSpPr>
            <p:nvPr/>
          </p:nvSpPr>
          <p:spPr bwMode="auto">
            <a:xfrm>
              <a:off x="1199972" y="3766302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25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50" name="Rectangle 45"/>
            <p:cNvSpPr>
              <a:spLocks noChangeArrowheads="1"/>
            </p:cNvSpPr>
            <p:nvPr/>
          </p:nvSpPr>
          <p:spPr bwMode="auto">
            <a:xfrm>
              <a:off x="1788850" y="3766302"/>
              <a:ext cx="102622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15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51" name="Rectangle 46"/>
            <p:cNvSpPr>
              <a:spLocks noChangeArrowheads="1"/>
            </p:cNvSpPr>
            <p:nvPr/>
          </p:nvSpPr>
          <p:spPr bwMode="auto">
            <a:xfrm>
              <a:off x="2426932" y="3766302"/>
              <a:ext cx="51311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9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52" name="Rectangle 47"/>
            <p:cNvSpPr>
              <a:spLocks noChangeArrowheads="1"/>
            </p:cNvSpPr>
            <p:nvPr/>
          </p:nvSpPr>
          <p:spPr bwMode="auto">
            <a:xfrm>
              <a:off x="3015810" y="3766302"/>
              <a:ext cx="51311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6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53" name="Rectangle 48"/>
            <p:cNvSpPr>
              <a:spLocks noChangeArrowheads="1"/>
            </p:cNvSpPr>
            <p:nvPr/>
          </p:nvSpPr>
          <p:spPr bwMode="auto">
            <a:xfrm>
              <a:off x="3604687" y="3766302"/>
              <a:ext cx="51311" cy="123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</p:grpSp>
      <p:sp>
        <p:nvSpPr>
          <p:cNvPr id="35" name="Rectangle 113"/>
          <p:cNvSpPr>
            <a:spLocks noChangeArrowheads="1"/>
          </p:cNvSpPr>
          <p:nvPr/>
        </p:nvSpPr>
        <p:spPr bwMode="auto">
          <a:xfrm>
            <a:off x="2944934" y="2319744"/>
            <a:ext cx="47448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SCORE&lt;4</a:t>
            </a:r>
            <a:endParaRPr lang="ko-KR" sz="1200" dirty="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36" name="Rectangle 114"/>
          <p:cNvSpPr>
            <a:spLocks noChangeArrowheads="1"/>
          </p:cNvSpPr>
          <p:nvPr/>
        </p:nvSpPr>
        <p:spPr bwMode="auto">
          <a:xfrm>
            <a:off x="1760638" y="3305796"/>
            <a:ext cx="47448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</a:t>
            </a:r>
            <a:r>
              <a:rPr lang="ko-KR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≥</a:t>
            </a:r>
            <a:r>
              <a:rPr lang="en-US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2107163" y="4860212"/>
            <a:ext cx="147796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ko-KR" sz="1000" b="1" dirty="0" smtClean="0">
                <a:solidFill>
                  <a:srgbClr val="000000"/>
                </a:solidFill>
                <a:latin typeface="Calibri" panose="020F0502020204030204" pitchFamily="34" charset="0"/>
                <a:ea typeface="Adobe 고딕 Std B"/>
                <a:cs typeface="Arial" panose="020B0604020202020204" pitchFamily="34" charset="0"/>
              </a:rPr>
              <a:t>Follow up duration (month)</a:t>
            </a:r>
            <a:endParaRPr lang="en-US" altLang="ko-KR" sz="1000" b="1" dirty="0">
              <a:solidFill>
                <a:srgbClr val="000000"/>
              </a:solidFill>
              <a:latin typeface="Calibri" panose="020F0502020204030204" pitchFamily="34" charset="0"/>
              <a:ea typeface="Adobe 고딕 Std B"/>
              <a:cs typeface="Arial" panose="020B0604020202020204" pitchFamily="34" charset="0"/>
            </a:endParaRPr>
          </a:p>
        </p:txBody>
      </p:sp>
      <p:sp>
        <p:nvSpPr>
          <p:cNvPr id="38" name="Rectangle 39"/>
          <p:cNvSpPr>
            <a:spLocks noChangeArrowheads="1"/>
          </p:cNvSpPr>
          <p:nvPr/>
        </p:nvSpPr>
        <p:spPr bwMode="auto">
          <a:xfrm>
            <a:off x="599697" y="5082819"/>
            <a:ext cx="38151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SCORE&lt;4</a:t>
            </a:r>
            <a:endParaRPr lang="ko-KR" sz="1200" b="1" dirty="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39" name="Rectangle 46"/>
          <p:cNvSpPr>
            <a:spLocks noChangeArrowheads="1"/>
          </p:cNvSpPr>
          <p:nvPr/>
        </p:nvSpPr>
        <p:spPr bwMode="auto">
          <a:xfrm>
            <a:off x="588590" y="5243050"/>
            <a:ext cx="38151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b="1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굴림"/>
              </a:rPr>
              <a:t>SCORE≥4</a:t>
            </a:r>
            <a:endParaRPr lang="ko-KR" sz="1200" b="1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40" name="TextBox 120"/>
          <p:cNvSpPr txBox="1">
            <a:spLocks noChangeArrowheads="1"/>
          </p:cNvSpPr>
          <p:nvPr/>
        </p:nvSpPr>
        <p:spPr bwMode="auto">
          <a:xfrm>
            <a:off x="2829259" y="1484784"/>
            <a:ext cx="213520" cy="25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41" name="TextBox 89"/>
          <p:cNvSpPr txBox="1">
            <a:spLocks noChangeArrowheads="1"/>
          </p:cNvSpPr>
          <p:nvPr/>
        </p:nvSpPr>
        <p:spPr bwMode="auto">
          <a:xfrm>
            <a:off x="1975403" y="5612615"/>
            <a:ext cx="15224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b="1" dirty="0">
                <a:latin typeface="Calibri" pitchFamily="34" charset="0"/>
                <a:cs typeface="Calibri" pitchFamily="34" charset="0"/>
              </a:rPr>
              <a:t>Derivation set</a:t>
            </a:r>
          </a:p>
        </p:txBody>
      </p:sp>
      <p:sp>
        <p:nvSpPr>
          <p:cNvPr id="55" name="TextBox 89"/>
          <p:cNvSpPr txBox="1">
            <a:spLocks noChangeArrowheads="1"/>
          </p:cNvSpPr>
          <p:nvPr/>
        </p:nvSpPr>
        <p:spPr bwMode="auto">
          <a:xfrm>
            <a:off x="6125101" y="5612615"/>
            <a:ext cx="19375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맑은 고딕"/>
                <a:cs typeface="Times New Roman"/>
              </a:rPr>
              <a:t>Internal validation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56" name="Line 57"/>
          <p:cNvSpPr>
            <a:spLocks noChangeShapeType="1"/>
          </p:cNvSpPr>
          <p:nvPr/>
        </p:nvSpPr>
        <p:spPr bwMode="auto">
          <a:xfrm>
            <a:off x="5512480" y="4628916"/>
            <a:ext cx="2991432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57" name="Line 58"/>
          <p:cNvSpPr>
            <a:spLocks noChangeShapeType="1"/>
          </p:cNvSpPr>
          <p:nvPr/>
        </p:nvSpPr>
        <p:spPr bwMode="auto">
          <a:xfrm>
            <a:off x="5512480" y="4628916"/>
            <a:ext cx="0" cy="43183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58" name="Line 59"/>
          <p:cNvSpPr>
            <a:spLocks noChangeShapeType="1"/>
          </p:cNvSpPr>
          <p:nvPr/>
        </p:nvSpPr>
        <p:spPr bwMode="auto">
          <a:xfrm>
            <a:off x="6115847" y="4628916"/>
            <a:ext cx="0" cy="43183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59" name="Line 60"/>
          <p:cNvSpPr>
            <a:spLocks noChangeShapeType="1"/>
          </p:cNvSpPr>
          <p:nvPr/>
        </p:nvSpPr>
        <p:spPr bwMode="auto">
          <a:xfrm>
            <a:off x="6711276" y="4628916"/>
            <a:ext cx="0" cy="43183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60" name="Line 61"/>
          <p:cNvSpPr>
            <a:spLocks noChangeShapeType="1"/>
          </p:cNvSpPr>
          <p:nvPr/>
        </p:nvSpPr>
        <p:spPr bwMode="auto">
          <a:xfrm>
            <a:off x="7314643" y="4628916"/>
            <a:ext cx="0" cy="43183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61" name="Line 62"/>
          <p:cNvSpPr>
            <a:spLocks noChangeShapeType="1"/>
          </p:cNvSpPr>
          <p:nvPr/>
        </p:nvSpPr>
        <p:spPr bwMode="auto">
          <a:xfrm>
            <a:off x="7908484" y="4628916"/>
            <a:ext cx="0" cy="43183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62" name="Line 63"/>
          <p:cNvSpPr>
            <a:spLocks noChangeShapeType="1"/>
          </p:cNvSpPr>
          <p:nvPr/>
        </p:nvSpPr>
        <p:spPr bwMode="auto">
          <a:xfrm>
            <a:off x="8503911" y="4628916"/>
            <a:ext cx="0" cy="43183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63" name="Rectangle 64"/>
          <p:cNvSpPr>
            <a:spLocks noChangeArrowheads="1"/>
          </p:cNvSpPr>
          <p:nvPr/>
        </p:nvSpPr>
        <p:spPr bwMode="auto">
          <a:xfrm>
            <a:off x="5454892" y="4699111"/>
            <a:ext cx="577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64" name="Rectangle 65"/>
          <p:cNvSpPr>
            <a:spLocks noChangeArrowheads="1"/>
          </p:cNvSpPr>
          <p:nvPr/>
        </p:nvSpPr>
        <p:spPr bwMode="auto">
          <a:xfrm>
            <a:off x="6016932" y="4699111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12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65" name="Rectangle 66"/>
          <p:cNvSpPr>
            <a:spLocks noChangeArrowheads="1"/>
          </p:cNvSpPr>
          <p:nvPr/>
        </p:nvSpPr>
        <p:spPr bwMode="auto">
          <a:xfrm>
            <a:off x="6612316" y="4699111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24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66" name="Rectangle 67"/>
          <p:cNvSpPr>
            <a:spLocks noChangeArrowheads="1"/>
          </p:cNvSpPr>
          <p:nvPr/>
        </p:nvSpPr>
        <p:spPr bwMode="auto">
          <a:xfrm>
            <a:off x="7215635" y="4699111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36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67" name="Rectangle 68"/>
          <p:cNvSpPr>
            <a:spLocks noChangeArrowheads="1"/>
          </p:cNvSpPr>
          <p:nvPr/>
        </p:nvSpPr>
        <p:spPr bwMode="auto">
          <a:xfrm>
            <a:off x="7809428" y="4699111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68" name="Rectangle 69"/>
          <p:cNvSpPr>
            <a:spLocks noChangeArrowheads="1"/>
          </p:cNvSpPr>
          <p:nvPr/>
        </p:nvSpPr>
        <p:spPr bwMode="auto">
          <a:xfrm>
            <a:off x="8404810" y="4699111"/>
            <a:ext cx="1154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60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69" name="Line 71"/>
          <p:cNvSpPr>
            <a:spLocks noChangeShapeType="1"/>
          </p:cNvSpPr>
          <p:nvPr/>
        </p:nvSpPr>
        <p:spPr bwMode="auto">
          <a:xfrm flipV="1">
            <a:off x="5394982" y="1653143"/>
            <a:ext cx="0" cy="2867486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0" name="Line 72"/>
          <p:cNvSpPr>
            <a:spLocks noChangeShapeType="1"/>
          </p:cNvSpPr>
          <p:nvPr/>
        </p:nvSpPr>
        <p:spPr bwMode="auto">
          <a:xfrm flipH="1">
            <a:off x="5337821" y="4520628"/>
            <a:ext cx="5716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1" name="Line 73"/>
          <p:cNvSpPr>
            <a:spLocks noChangeShapeType="1"/>
          </p:cNvSpPr>
          <p:nvPr/>
        </p:nvSpPr>
        <p:spPr bwMode="auto">
          <a:xfrm flipH="1">
            <a:off x="5337821" y="3939831"/>
            <a:ext cx="5716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2" name="Line 74"/>
          <p:cNvSpPr>
            <a:spLocks noChangeShapeType="1"/>
          </p:cNvSpPr>
          <p:nvPr/>
        </p:nvSpPr>
        <p:spPr bwMode="auto">
          <a:xfrm flipH="1">
            <a:off x="5337821" y="3371729"/>
            <a:ext cx="5716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3" name="Line 75"/>
          <p:cNvSpPr>
            <a:spLocks noChangeShapeType="1"/>
          </p:cNvSpPr>
          <p:nvPr/>
        </p:nvSpPr>
        <p:spPr bwMode="auto">
          <a:xfrm flipH="1">
            <a:off x="5337821" y="2802041"/>
            <a:ext cx="5716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4" name="Line 76"/>
          <p:cNvSpPr>
            <a:spLocks noChangeShapeType="1"/>
          </p:cNvSpPr>
          <p:nvPr/>
        </p:nvSpPr>
        <p:spPr bwMode="auto">
          <a:xfrm flipH="1">
            <a:off x="5337821" y="2221245"/>
            <a:ext cx="5716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5" name="Line 77"/>
          <p:cNvSpPr>
            <a:spLocks noChangeShapeType="1"/>
          </p:cNvSpPr>
          <p:nvPr/>
        </p:nvSpPr>
        <p:spPr bwMode="auto">
          <a:xfrm flipH="1">
            <a:off x="5337821" y="1653143"/>
            <a:ext cx="57161" cy="0"/>
          </a:xfrm>
          <a:prstGeom prst="line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76" name="Rectangle 78"/>
          <p:cNvSpPr>
            <a:spLocks noChangeArrowheads="1"/>
          </p:cNvSpPr>
          <p:nvPr/>
        </p:nvSpPr>
        <p:spPr bwMode="auto">
          <a:xfrm rot="16200000">
            <a:off x="5150567" y="4446446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77" name="Rectangle 79"/>
          <p:cNvSpPr>
            <a:spLocks noChangeArrowheads="1"/>
          </p:cNvSpPr>
          <p:nvPr/>
        </p:nvSpPr>
        <p:spPr bwMode="auto">
          <a:xfrm rot="16200000">
            <a:off x="5150567" y="3865631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0.2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78" name="Rectangle 80"/>
          <p:cNvSpPr>
            <a:spLocks noChangeArrowheads="1"/>
          </p:cNvSpPr>
          <p:nvPr/>
        </p:nvSpPr>
        <p:spPr bwMode="auto">
          <a:xfrm rot="16200000">
            <a:off x="5150567" y="3297511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79" name="Rectangle 81"/>
          <p:cNvSpPr>
            <a:spLocks noChangeArrowheads="1"/>
          </p:cNvSpPr>
          <p:nvPr/>
        </p:nvSpPr>
        <p:spPr bwMode="auto">
          <a:xfrm rot="16200000">
            <a:off x="5150567" y="2727806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0.6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0" name="Rectangle 82"/>
          <p:cNvSpPr>
            <a:spLocks noChangeArrowheads="1"/>
          </p:cNvSpPr>
          <p:nvPr/>
        </p:nvSpPr>
        <p:spPr bwMode="auto">
          <a:xfrm rot="16200000">
            <a:off x="5150567" y="2146992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0.8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1" name="Rectangle 83"/>
          <p:cNvSpPr>
            <a:spLocks noChangeArrowheads="1"/>
          </p:cNvSpPr>
          <p:nvPr/>
        </p:nvSpPr>
        <p:spPr bwMode="auto">
          <a:xfrm rot="16200000">
            <a:off x="5150567" y="1580460"/>
            <a:ext cx="14427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9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1.0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2" name="Freeform 84"/>
          <p:cNvSpPr>
            <a:spLocks/>
          </p:cNvSpPr>
          <p:nvPr/>
        </p:nvSpPr>
        <p:spPr bwMode="auto">
          <a:xfrm>
            <a:off x="5512480" y="1653143"/>
            <a:ext cx="2991432" cy="1342497"/>
          </a:xfrm>
          <a:custGeom>
            <a:avLst/>
            <a:gdLst>
              <a:gd name="T0" fmla="*/ 2035403280 w 357"/>
              <a:gd name="T1" fmla="*/ 0 h 125"/>
              <a:gd name="T2" fmla="*/ 2147483646 w 357"/>
              <a:gd name="T3" fmla="*/ 577189168 h 125"/>
              <a:gd name="T4" fmla="*/ 2147483646 w 357"/>
              <a:gd name="T5" fmla="*/ 1269814021 h 125"/>
              <a:gd name="T6" fmla="*/ 2147483646 w 357"/>
              <a:gd name="T7" fmla="*/ 1847003189 h 125"/>
              <a:gd name="T8" fmla="*/ 2147483646 w 357"/>
              <a:gd name="T9" fmla="*/ 2147483646 h 125"/>
              <a:gd name="T10" fmla="*/ 2147483646 w 357"/>
              <a:gd name="T11" fmla="*/ 2147483646 h 125"/>
              <a:gd name="T12" fmla="*/ 2147483646 w 357"/>
              <a:gd name="T13" fmla="*/ 2147483646 h 125"/>
              <a:gd name="T14" fmla="*/ 2147483646 w 357"/>
              <a:gd name="T15" fmla="*/ 2147483646 h 125"/>
              <a:gd name="T16" fmla="*/ 2147483646 w 357"/>
              <a:gd name="T17" fmla="*/ 2147483646 h 125"/>
              <a:gd name="T18" fmla="*/ 2147483646 w 357"/>
              <a:gd name="T19" fmla="*/ 2147483646 h 125"/>
              <a:gd name="T20" fmla="*/ 2147483646 w 357"/>
              <a:gd name="T21" fmla="*/ 2147483646 h 125"/>
              <a:gd name="T22" fmla="*/ 2147483646 w 357"/>
              <a:gd name="T23" fmla="*/ 2147483646 h 125"/>
              <a:gd name="T24" fmla="*/ 2147483646 w 357"/>
              <a:gd name="T25" fmla="*/ 2147483646 h 125"/>
              <a:gd name="T26" fmla="*/ 2147483646 w 357"/>
              <a:gd name="T27" fmla="*/ 2147483646 h 125"/>
              <a:gd name="T28" fmla="*/ 2147483646 w 357"/>
              <a:gd name="T29" fmla="*/ 2147483646 h 125"/>
              <a:gd name="T30" fmla="*/ 2147483646 w 357"/>
              <a:gd name="T31" fmla="*/ 2147483646 h 125"/>
              <a:gd name="T32" fmla="*/ 2147483646 w 357"/>
              <a:gd name="T33" fmla="*/ 2147483646 h 125"/>
              <a:gd name="T34" fmla="*/ 2147483646 w 357"/>
              <a:gd name="T35" fmla="*/ 2147483646 h 125"/>
              <a:gd name="T36" fmla="*/ 2147483646 w 357"/>
              <a:gd name="T37" fmla="*/ 2147483646 h 125"/>
              <a:gd name="T38" fmla="*/ 2147483646 w 357"/>
              <a:gd name="T39" fmla="*/ 2147483646 h 125"/>
              <a:gd name="T40" fmla="*/ 2147483646 w 357"/>
              <a:gd name="T41" fmla="*/ 2147483646 h 125"/>
              <a:gd name="T42" fmla="*/ 2147483646 w 357"/>
              <a:gd name="T43" fmla="*/ 2147483646 h 125"/>
              <a:gd name="T44" fmla="*/ 2147483646 w 357"/>
              <a:gd name="T45" fmla="*/ 2147483646 h 125"/>
              <a:gd name="T46" fmla="*/ 2147483646 w 357"/>
              <a:gd name="T47" fmla="*/ 2147483646 h 125"/>
              <a:gd name="T48" fmla="*/ 2147483646 w 357"/>
              <a:gd name="T49" fmla="*/ 2147483646 h 125"/>
              <a:gd name="T50" fmla="*/ 2147483646 w 357"/>
              <a:gd name="T51" fmla="*/ 2147483646 h 125"/>
              <a:gd name="T52" fmla="*/ 2147483646 w 357"/>
              <a:gd name="T53" fmla="*/ 2147483646 h 125"/>
              <a:gd name="T54" fmla="*/ 2147483646 w 357"/>
              <a:gd name="T55" fmla="*/ 2147483646 h 125"/>
              <a:gd name="T56" fmla="*/ 2147483646 w 357"/>
              <a:gd name="T57" fmla="*/ 2147483646 h 125"/>
              <a:gd name="T58" fmla="*/ 2147483646 w 357"/>
              <a:gd name="T59" fmla="*/ 2147483646 h 125"/>
              <a:gd name="T60" fmla="*/ 2147483646 w 357"/>
              <a:gd name="T61" fmla="*/ 2147483646 h 125"/>
              <a:gd name="T62" fmla="*/ 2147483646 w 357"/>
              <a:gd name="T63" fmla="*/ 2147483646 h 125"/>
              <a:gd name="T64" fmla="*/ 2147483646 w 357"/>
              <a:gd name="T65" fmla="*/ 2147483646 h 125"/>
              <a:gd name="T66" fmla="*/ 2147483646 w 357"/>
              <a:gd name="T67" fmla="*/ 2147483646 h 125"/>
              <a:gd name="T68" fmla="*/ 2147483646 w 357"/>
              <a:gd name="T69" fmla="*/ 2147483646 h 125"/>
              <a:gd name="T70" fmla="*/ 2147483646 w 357"/>
              <a:gd name="T71" fmla="*/ 2147483646 h 125"/>
              <a:gd name="T72" fmla="*/ 2147483646 w 357"/>
              <a:gd name="T73" fmla="*/ 2147483646 h 125"/>
              <a:gd name="T74" fmla="*/ 2147483646 w 357"/>
              <a:gd name="T75" fmla="*/ 2147483646 h 125"/>
              <a:gd name="T76" fmla="*/ 2147483646 w 357"/>
              <a:gd name="T77" fmla="*/ 2147483646 h 125"/>
              <a:gd name="T78" fmla="*/ 2147483646 w 357"/>
              <a:gd name="T79" fmla="*/ 2147483646 h 12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57" h="125">
                <a:moveTo>
                  <a:pt x="0" y="0"/>
                </a:moveTo>
                <a:lnTo>
                  <a:pt x="29" y="0"/>
                </a:lnTo>
                <a:lnTo>
                  <a:pt x="29" y="5"/>
                </a:lnTo>
                <a:lnTo>
                  <a:pt x="42" y="5"/>
                </a:lnTo>
                <a:lnTo>
                  <a:pt x="42" y="11"/>
                </a:lnTo>
                <a:lnTo>
                  <a:pt x="50" y="11"/>
                </a:lnTo>
                <a:lnTo>
                  <a:pt x="50" y="16"/>
                </a:lnTo>
                <a:lnTo>
                  <a:pt x="53" y="16"/>
                </a:lnTo>
                <a:lnTo>
                  <a:pt x="53" y="22"/>
                </a:lnTo>
                <a:lnTo>
                  <a:pt x="58" y="22"/>
                </a:lnTo>
                <a:lnTo>
                  <a:pt x="58" y="27"/>
                </a:lnTo>
                <a:lnTo>
                  <a:pt x="64" y="27"/>
                </a:lnTo>
                <a:lnTo>
                  <a:pt x="64" y="33"/>
                </a:lnTo>
                <a:lnTo>
                  <a:pt x="78" y="33"/>
                </a:lnTo>
                <a:lnTo>
                  <a:pt x="78" y="38"/>
                </a:lnTo>
                <a:lnTo>
                  <a:pt x="86" y="38"/>
                </a:lnTo>
                <a:lnTo>
                  <a:pt x="86" y="43"/>
                </a:lnTo>
                <a:lnTo>
                  <a:pt x="86" y="49"/>
                </a:lnTo>
                <a:lnTo>
                  <a:pt x="96" y="49"/>
                </a:lnTo>
                <a:lnTo>
                  <a:pt x="96" y="54"/>
                </a:lnTo>
                <a:lnTo>
                  <a:pt x="117" y="54"/>
                </a:lnTo>
                <a:lnTo>
                  <a:pt x="117" y="60"/>
                </a:lnTo>
                <a:lnTo>
                  <a:pt x="155" y="60"/>
                </a:lnTo>
                <a:lnTo>
                  <a:pt x="155" y="65"/>
                </a:lnTo>
                <a:lnTo>
                  <a:pt x="173" y="65"/>
                </a:lnTo>
                <a:lnTo>
                  <a:pt x="173" y="71"/>
                </a:lnTo>
                <a:lnTo>
                  <a:pt x="187" y="71"/>
                </a:lnTo>
                <a:lnTo>
                  <a:pt x="187" y="76"/>
                </a:lnTo>
                <a:lnTo>
                  <a:pt x="190" y="76"/>
                </a:lnTo>
                <a:lnTo>
                  <a:pt x="190" y="82"/>
                </a:lnTo>
                <a:lnTo>
                  <a:pt x="204" y="82"/>
                </a:lnTo>
                <a:lnTo>
                  <a:pt x="204" y="87"/>
                </a:lnTo>
                <a:lnTo>
                  <a:pt x="214" y="87"/>
                </a:lnTo>
                <a:lnTo>
                  <a:pt x="214" y="93"/>
                </a:lnTo>
                <a:lnTo>
                  <a:pt x="222" y="93"/>
                </a:lnTo>
                <a:lnTo>
                  <a:pt x="222" y="98"/>
                </a:lnTo>
                <a:lnTo>
                  <a:pt x="256" y="98"/>
                </a:lnTo>
                <a:lnTo>
                  <a:pt x="256" y="103"/>
                </a:lnTo>
                <a:lnTo>
                  <a:pt x="263" y="103"/>
                </a:lnTo>
                <a:lnTo>
                  <a:pt x="264" y="103"/>
                </a:lnTo>
                <a:lnTo>
                  <a:pt x="268" y="103"/>
                </a:lnTo>
                <a:lnTo>
                  <a:pt x="269" y="103"/>
                </a:lnTo>
                <a:lnTo>
                  <a:pt x="269" y="109"/>
                </a:lnTo>
                <a:lnTo>
                  <a:pt x="271" y="109"/>
                </a:lnTo>
                <a:lnTo>
                  <a:pt x="272" y="109"/>
                </a:lnTo>
                <a:lnTo>
                  <a:pt x="272" y="116"/>
                </a:lnTo>
                <a:lnTo>
                  <a:pt x="277" y="116"/>
                </a:lnTo>
                <a:lnTo>
                  <a:pt x="280" y="116"/>
                </a:lnTo>
                <a:lnTo>
                  <a:pt x="283" y="116"/>
                </a:lnTo>
                <a:lnTo>
                  <a:pt x="292" y="116"/>
                </a:lnTo>
                <a:lnTo>
                  <a:pt x="296" y="116"/>
                </a:lnTo>
                <a:lnTo>
                  <a:pt x="303" y="116"/>
                </a:lnTo>
                <a:lnTo>
                  <a:pt x="303" y="125"/>
                </a:lnTo>
                <a:lnTo>
                  <a:pt x="306" y="125"/>
                </a:lnTo>
                <a:lnTo>
                  <a:pt x="325" y="125"/>
                </a:lnTo>
                <a:lnTo>
                  <a:pt x="335" y="125"/>
                </a:lnTo>
                <a:lnTo>
                  <a:pt x="339" y="125"/>
                </a:lnTo>
                <a:lnTo>
                  <a:pt x="340" y="125"/>
                </a:lnTo>
                <a:lnTo>
                  <a:pt x="343" y="125"/>
                </a:lnTo>
                <a:lnTo>
                  <a:pt x="345" y="125"/>
                </a:lnTo>
                <a:lnTo>
                  <a:pt x="357" y="125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83" name="Rectangle 85"/>
          <p:cNvSpPr>
            <a:spLocks noChangeArrowheads="1"/>
          </p:cNvSpPr>
          <p:nvPr/>
        </p:nvSpPr>
        <p:spPr bwMode="auto">
          <a:xfrm>
            <a:off x="5431521" y="5076248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49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4" name="Rectangle 86"/>
          <p:cNvSpPr>
            <a:spLocks noChangeArrowheads="1"/>
          </p:cNvSpPr>
          <p:nvPr/>
        </p:nvSpPr>
        <p:spPr bwMode="auto">
          <a:xfrm>
            <a:off x="6034841" y="5076248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43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5" name="Rectangle 87"/>
          <p:cNvSpPr>
            <a:spLocks noChangeArrowheads="1"/>
          </p:cNvSpPr>
          <p:nvPr/>
        </p:nvSpPr>
        <p:spPr bwMode="auto">
          <a:xfrm>
            <a:off x="6630223" y="5076248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38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6" name="Rectangle 88"/>
          <p:cNvSpPr>
            <a:spLocks noChangeArrowheads="1"/>
          </p:cNvSpPr>
          <p:nvPr/>
        </p:nvSpPr>
        <p:spPr bwMode="auto">
          <a:xfrm>
            <a:off x="7233543" y="5076248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32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7" name="Rectangle 89"/>
          <p:cNvSpPr>
            <a:spLocks noChangeArrowheads="1"/>
          </p:cNvSpPr>
          <p:nvPr/>
        </p:nvSpPr>
        <p:spPr bwMode="auto">
          <a:xfrm>
            <a:off x="7827338" y="5076248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8" name="Rectangle 90"/>
          <p:cNvSpPr>
            <a:spLocks noChangeArrowheads="1"/>
          </p:cNvSpPr>
          <p:nvPr/>
        </p:nvSpPr>
        <p:spPr bwMode="auto">
          <a:xfrm>
            <a:off x="8465588" y="5076248"/>
            <a:ext cx="512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7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89" name="Freeform 92"/>
          <p:cNvSpPr>
            <a:spLocks noEditPoints="1"/>
          </p:cNvSpPr>
          <p:nvPr/>
        </p:nvSpPr>
        <p:spPr bwMode="auto">
          <a:xfrm>
            <a:off x="5522007" y="1653143"/>
            <a:ext cx="2437287" cy="2867486"/>
          </a:xfrm>
          <a:custGeom>
            <a:avLst/>
            <a:gdLst>
              <a:gd name="T0" fmla="*/ 560977800 w 291"/>
              <a:gd name="T1" fmla="*/ 0 h 267"/>
              <a:gd name="T2" fmla="*/ 1051840701 w 291"/>
              <a:gd name="T3" fmla="*/ 461717767 h 267"/>
              <a:gd name="T4" fmla="*/ 1051840701 w 291"/>
              <a:gd name="T5" fmla="*/ 1500596171 h 267"/>
              <a:gd name="T6" fmla="*/ 1612818501 w 291"/>
              <a:gd name="T7" fmla="*/ 1500596171 h 267"/>
              <a:gd name="T8" fmla="*/ 1682941773 w 291"/>
              <a:gd name="T9" fmla="*/ 2147483646 h 267"/>
              <a:gd name="T10" fmla="*/ 1682941773 w 291"/>
              <a:gd name="T11" fmla="*/ 2147483646 h 267"/>
              <a:gd name="T12" fmla="*/ 1682941773 w 291"/>
              <a:gd name="T13" fmla="*/ 2147483646 h 267"/>
              <a:gd name="T14" fmla="*/ 2103681403 w 291"/>
              <a:gd name="T15" fmla="*/ 2147483646 h 267"/>
              <a:gd name="T16" fmla="*/ 2147483646 w 291"/>
              <a:gd name="T17" fmla="*/ 2147483646 h 267"/>
              <a:gd name="T18" fmla="*/ 2147483646 w 291"/>
              <a:gd name="T19" fmla="*/ 2147483646 h 267"/>
              <a:gd name="T20" fmla="*/ 2147483646 w 291"/>
              <a:gd name="T21" fmla="*/ 2147483646 h 267"/>
              <a:gd name="T22" fmla="*/ 2147483646 w 291"/>
              <a:gd name="T23" fmla="*/ 2147483646 h 267"/>
              <a:gd name="T24" fmla="*/ 2147483646 w 291"/>
              <a:gd name="T25" fmla="*/ 2147483646 h 267"/>
              <a:gd name="T26" fmla="*/ 2147483646 w 291"/>
              <a:gd name="T27" fmla="*/ 2147483646 h 267"/>
              <a:gd name="T28" fmla="*/ 2147483646 w 291"/>
              <a:gd name="T29" fmla="*/ 2147483646 h 267"/>
              <a:gd name="T30" fmla="*/ 2147483646 w 291"/>
              <a:gd name="T31" fmla="*/ 2147483646 h 267"/>
              <a:gd name="T32" fmla="*/ 2147483646 w 291"/>
              <a:gd name="T33" fmla="*/ 2147483646 h 267"/>
              <a:gd name="T34" fmla="*/ 2147483646 w 291"/>
              <a:gd name="T35" fmla="*/ 2147483646 h 267"/>
              <a:gd name="T36" fmla="*/ 2147483646 w 291"/>
              <a:gd name="T37" fmla="*/ 2147483646 h 267"/>
              <a:gd name="T38" fmla="*/ 2147483646 w 291"/>
              <a:gd name="T39" fmla="*/ 2147483646 h 267"/>
              <a:gd name="T40" fmla="*/ 2147483646 w 291"/>
              <a:gd name="T41" fmla="*/ 2147483646 h 267"/>
              <a:gd name="T42" fmla="*/ 2147483646 w 291"/>
              <a:gd name="T43" fmla="*/ 2147483646 h 267"/>
              <a:gd name="T44" fmla="*/ 2147483646 w 291"/>
              <a:gd name="T45" fmla="*/ 2147483646 h 267"/>
              <a:gd name="T46" fmla="*/ 2147483646 w 291"/>
              <a:gd name="T47" fmla="*/ 2147483646 h 267"/>
              <a:gd name="T48" fmla="*/ 2147483646 w 291"/>
              <a:gd name="T49" fmla="*/ 2147483646 h 267"/>
              <a:gd name="T50" fmla="*/ 2147483646 w 291"/>
              <a:gd name="T51" fmla="*/ 2147483646 h 267"/>
              <a:gd name="T52" fmla="*/ 2147483646 w 291"/>
              <a:gd name="T53" fmla="*/ 2147483646 h 267"/>
              <a:gd name="T54" fmla="*/ 2147483646 w 291"/>
              <a:gd name="T55" fmla="*/ 2147483646 h 267"/>
              <a:gd name="T56" fmla="*/ 2147483646 w 291"/>
              <a:gd name="T57" fmla="*/ 2147483646 h 267"/>
              <a:gd name="T58" fmla="*/ 2147483646 w 291"/>
              <a:gd name="T59" fmla="*/ 2147483646 h 267"/>
              <a:gd name="T60" fmla="*/ 2147483646 w 291"/>
              <a:gd name="T61" fmla="*/ 2147483646 h 267"/>
              <a:gd name="T62" fmla="*/ 2147483646 w 291"/>
              <a:gd name="T63" fmla="*/ 2147483646 h 267"/>
              <a:gd name="T64" fmla="*/ 2147483646 w 291"/>
              <a:gd name="T65" fmla="*/ 2147483646 h 267"/>
              <a:gd name="T66" fmla="*/ 2147483646 w 291"/>
              <a:gd name="T67" fmla="*/ 2147483646 h 267"/>
              <a:gd name="T68" fmla="*/ 2147483646 w 291"/>
              <a:gd name="T69" fmla="*/ 2147483646 h 267"/>
              <a:gd name="T70" fmla="*/ 2147483646 w 291"/>
              <a:gd name="T71" fmla="*/ 2147483646 h 267"/>
              <a:gd name="T72" fmla="*/ 2147483646 w 291"/>
              <a:gd name="T73" fmla="*/ 2147483646 h 267"/>
              <a:gd name="T74" fmla="*/ 2147483646 w 291"/>
              <a:gd name="T75" fmla="*/ 2147483646 h 267"/>
              <a:gd name="T76" fmla="*/ 2147483646 w 291"/>
              <a:gd name="T77" fmla="*/ 2147483646 h 267"/>
              <a:gd name="T78" fmla="*/ 2147483646 w 291"/>
              <a:gd name="T79" fmla="*/ 2147483646 h 267"/>
              <a:gd name="T80" fmla="*/ 2147483646 w 291"/>
              <a:gd name="T81" fmla="*/ 2147483646 h 267"/>
              <a:gd name="T82" fmla="*/ 2147483646 w 291"/>
              <a:gd name="T83" fmla="*/ 2147483646 h 267"/>
              <a:gd name="T84" fmla="*/ 2147483646 w 291"/>
              <a:gd name="T85" fmla="*/ 2147483646 h 267"/>
              <a:gd name="T86" fmla="*/ 2147483646 w 291"/>
              <a:gd name="T87" fmla="*/ 2147483646 h 267"/>
              <a:gd name="T88" fmla="*/ 2147483646 w 291"/>
              <a:gd name="T89" fmla="*/ 2147483646 h 267"/>
              <a:gd name="T90" fmla="*/ 2147483646 w 291"/>
              <a:gd name="T91" fmla="*/ 2147483646 h 267"/>
              <a:gd name="T92" fmla="*/ 2147483646 w 291"/>
              <a:gd name="T93" fmla="*/ 2147483646 h 267"/>
              <a:gd name="T94" fmla="*/ 2147483646 w 291"/>
              <a:gd name="T95" fmla="*/ 2147483646 h 267"/>
              <a:gd name="T96" fmla="*/ 2147483646 w 291"/>
              <a:gd name="T97" fmla="*/ 2147483646 h 267"/>
              <a:gd name="T98" fmla="*/ 2147483646 w 291"/>
              <a:gd name="T99" fmla="*/ 2147483646 h 267"/>
              <a:gd name="T100" fmla="*/ 2147483646 w 291"/>
              <a:gd name="T101" fmla="*/ 2147483646 h 267"/>
              <a:gd name="T102" fmla="*/ 2147483646 w 291"/>
              <a:gd name="T103" fmla="*/ 2147483646 h 267"/>
              <a:gd name="T104" fmla="*/ 2147483646 w 291"/>
              <a:gd name="T105" fmla="*/ 2147483646 h 267"/>
              <a:gd name="T106" fmla="*/ 2147483646 w 291"/>
              <a:gd name="T107" fmla="*/ 2147483646 h 267"/>
              <a:gd name="T108" fmla="*/ 2147483646 w 291"/>
              <a:gd name="T109" fmla="*/ 2147483646 h 267"/>
              <a:gd name="T110" fmla="*/ 2147483646 w 291"/>
              <a:gd name="T111" fmla="*/ 2147483646 h 267"/>
              <a:gd name="T112" fmla="*/ 2147483646 w 291"/>
              <a:gd name="T113" fmla="*/ 2147483646 h 267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91" h="267">
                <a:moveTo>
                  <a:pt x="3" y="0"/>
                </a:moveTo>
                <a:lnTo>
                  <a:pt x="4" y="0"/>
                </a:lnTo>
                <a:moveTo>
                  <a:pt x="7" y="0"/>
                </a:moveTo>
                <a:lnTo>
                  <a:pt x="8" y="0"/>
                </a:lnTo>
                <a:moveTo>
                  <a:pt x="11" y="0"/>
                </a:moveTo>
                <a:lnTo>
                  <a:pt x="12" y="0"/>
                </a:lnTo>
                <a:moveTo>
                  <a:pt x="15" y="0"/>
                </a:moveTo>
                <a:lnTo>
                  <a:pt x="15" y="1"/>
                </a:lnTo>
                <a:moveTo>
                  <a:pt x="15" y="4"/>
                </a:moveTo>
                <a:lnTo>
                  <a:pt x="15" y="5"/>
                </a:lnTo>
                <a:moveTo>
                  <a:pt x="15" y="8"/>
                </a:moveTo>
                <a:lnTo>
                  <a:pt x="15" y="9"/>
                </a:lnTo>
                <a:moveTo>
                  <a:pt x="15" y="12"/>
                </a:moveTo>
                <a:lnTo>
                  <a:pt x="15" y="13"/>
                </a:lnTo>
                <a:moveTo>
                  <a:pt x="18" y="13"/>
                </a:moveTo>
                <a:lnTo>
                  <a:pt x="19" y="13"/>
                </a:lnTo>
                <a:moveTo>
                  <a:pt x="22" y="13"/>
                </a:moveTo>
                <a:lnTo>
                  <a:pt x="23" y="13"/>
                </a:lnTo>
                <a:moveTo>
                  <a:pt x="24" y="15"/>
                </a:moveTo>
                <a:lnTo>
                  <a:pt x="24" y="16"/>
                </a:lnTo>
                <a:moveTo>
                  <a:pt x="24" y="19"/>
                </a:moveTo>
                <a:lnTo>
                  <a:pt x="24" y="20"/>
                </a:lnTo>
                <a:moveTo>
                  <a:pt x="24" y="23"/>
                </a:moveTo>
                <a:lnTo>
                  <a:pt x="24" y="24"/>
                </a:lnTo>
                <a:moveTo>
                  <a:pt x="24" y="27"/>
                </a:moveTo>
                <a:lnTo>
                  <a:pt x="24" y="28"/>
                </a:lnTo>
                <a:moveTo>
                  <a:pt x="24" y="31"/>
                </a:moveTo>
                <a:lnTo>
                  <a:pt x="24" y="32"/>
                </a:lnTo>
                <a:moveTo>
                  <a:pt x="24" y="35"/>
                </a:moveTo>
                <a:lnTo>
                  <a:pt x="24" y="36"/>
                </a:lnTo>
                <a:moveTo>
                  <a:pt x="24" y="39"/>
                </a:moveTo>
                <a:lnTo>
                  <a:pt x="24" y="40"/>
                </a:lnTo>
                <a:moveTo>
                  <a:pt x="27" y="40"/>
                </a:moveTo>
                <a:lnTo>
                  <a:pt x="28" y="40"/>
                </a:lnTo>
                <a:moveTo>
                  <a:pt x="30" y="41"/>
                </a:moveTo>
                <a:lnTo>
                  <a:pt x="30" y="42"/>
                </a:lnTo>
                <a:moveTo>
                  <a:pt x="30" y="45"/>
                </a:moveTo>
                <a:lnTo>
                  <a:pt x="30" y="46"/>
                </a:lnTo>
                <a:moveTo>
                  <a:pt x="30" y="49"/>
                </a:moveTo>
                <a:lnTo>
                  <a:pt x="30" y="50"/>
                </a:lnTo>
                <a:moveTo>
                  <a:pt x="30" y="53"/>
                </a:moveTo>
                <a:lnTo>
                  <a:pt x="31" y="53"/>
                </a:lnTo>
                <a:moveTo>
                  <a:pt x="34" y="53"/>
                </a:moveTo>
                <a:lnTo>
                  <a:pt x="35" y="53"/>
                </a:lnTo>
                <a:moveTo>
                  <a:pt x="38" y="53"/>
                </a:moveTo>
                <a:lnTo>
                  <a:pt x="39" y="53"/>
                </a:lnTo>
                <a:moveTo>
                  <a:pt x="42" y="53"/>
                </a:moveTo>
                <a:lnTo>
                  <a:pt x="43" y="53"/>
                </a:lnTo>
                <a:moveTo>
                  <a:pt x="46" y="53"/>
                </a:moveTo>
                <a:lnTo>
                  <a:pt x="47" y="53"/>
                </a:lnTo>
                <a:moveTo>
                  <a:pt x="47" y="56"/>
                </a:moveTo>
                <a:lnTo>
                  <a:pt x="47" y="57"/>
                </a:lnTo>
                <a:moveTo>
                  <a:pt x="47" y="60"/>
                </a:moveTo>
                <a:lnTo>
                  <a:pt x="47" y="61"/>
                </a:lnTo>
                <a:moveTo>
                  <a:pt x="47" y="64"/>
                </a:moveTo>
                <a:lnTo>
                  <a:pt x="47" y="65"/>
                </a:lnTo>
                <a:moveTo>
                  <a:pt x="48" y="67"/>
                </a:moveTo>
                <a:lnTo>
                  <a:pt x="49" y="67"/>
                </a:lnTo>
                <a:moveTo>
                  <a:pt x="52" y="67"/>
                </a:moveTo>
                <a:lnTo>
                  <a:pt x="53" y="67"/>
                </a:lnTo>
                <a:moveTo>
                  <a:pt x="56" y="67"/>
                </a:moveTo>
                <a:lnTo>
                  <a:pt x="57" y="67"/>
                </a:lnTo>
                <a:moveTo>
                  <a:pt x="60" y="67"/>
                </a:moveTo>
                <a:lnTo>
                  <a:pt x="60" y="68"/>
                </a:lnTo>
                <a:moveTo>
                  <a:pt x="60" y="71"/>
                </a:moveTo>
                <a:lnTo>
                  <a:pt x="60" y="72"/>
                </a:lnTo>
                <a:moveTo>
                  <a:pt x="60" y="75"/>
                </a:moveTo>
                <a:lnTo>
                  <a:pt x="60" y="76"/>
                </a:lnTo>
                <a:moveTo>
                  <a:pt x="60" y="79"/>
                </a:moveTo>
                <a:lnTo>
                  <a:pt x="60" y="80"/>
                </a:lnTo>
                <a:moveTo>
                  <a:pt x="63" y="80"/>
                </a:moveTo>
                <a:lnTo>
                  <a:pt x="64" y="80"/>
                </a:lnTo>
                <a:moveTo>
                  <a:pt x="67" y="80"/>
                </a:moveTo>
                <a:lnTo>
                  <a:pt x="68" y="80"/>
                </a:lnTo>
                <a:moveTo>
                  <a:pt x="71" y="80"/>
                </a:moveTo>
                <a:lnTo>
                  <a:pt x="72" y="80"/>
                </a:lnTo>
                <a:moveTo>
                  <a:pt x="75" y="80"/>
                </a:moveTo>
                <a:lnTo>
                  <a:pt x="76" y="80"/>
                </a:lnTo>
                <a:moveTo>
                  <a:pt x="79" y="80"/>
                </a:moveTo>
                <a:lnTo>
                  <a:pt x="80" y="80"/>
                </a:lnTo>
                <a:moveTo>
                  <a:pt x="83" y="80"/>
                </a:moveTo>
                <a:lnTo>
                  <a:pt x="83" y="81"/>
                </a:lnTo>
                <a:moveTo>
                  <a:pt x="83" y="84"/>
                </a:moveTo>
                <a:lnTo>
                  <a:pt x="83" y="85"/>
                </a:lnTo>
                <a:moveTo>
                  <a:pt x="83" y="88"/>
                </a:moveTo>
                <a:lnTo>
                  <a:pt x="83" y="89"/>
                </a:lnTo>
                <a:moveTo>
                  <a:pt x="83" y="92"/>
                </a:moveTo>
                <a:lnTo>
                  <a:pt x="83" y="93"/>
                </a:lnTo>
                <a:moveTo>
                  <a:pt x="85" y="94"/>
                </a:moveTo>
                <a:lnTo>
                  <a:pt x="86" y="94"/>
                </a:lnTo>
                <a:moveTo>
                  <a:pt x="89" y="94"/>
                </a:moveTo>
                <a:lnTo>
                  <a:pt x="90" y="94"/>
                </a:lnTo>
                <a:moveTo>
                  <a:pt x="92" y="95"/>
                </a:moveTo>
                <a:lnTo>
                  <a:pt x="92" y="96"/>
                </a:lnTo>
                <a:moveTo>
                  <a:pt x="92" y="99"/>
                </a:moveTo>
                <a:lnTo>
                  <a:pt x="92" y="100"/>
                </a:lnTo>
                <a:moveTo>
                  <a:pt x="92" y="103"/>
                </a:moveTo>
                <a:lnTo>
                  <a:pt x="92" y="104"/>
                </a:lnTo>
                <a:moveTo>
                  <a:pt x="92" y="107"/>
                </a:moveTo>
                <a:lnTo>
                  <a:pt x="92" y="108"/>
                </a:lnTo>
                <a:moveTo>
                  <a:pt x="94" y="109"/>
                </a:moveTo>
                <a:lnTo>
                  <a:pt x="95" y="109"/>
                </a:lnTo>
                <a:moveTo>
                  <a:pt x="98" y="109"/>
                </a:moveTo>
                <a:lnTo>
                  <a:pt x="99" y="109"/>
                </a:lnTo>
                <a:moveTo>
                  <a:pt x="102" y="109"/>
                </a:moveTo>
                <a:lnTo>
                  <a:pt x="103" y="109"/>
                </a:lnTo>
                <a:moveTo>
                  <a:pt x="106" y="109"/>
                </a:moveTo>
                <a:lnTo>
                  <a:pt x="107" y="109"/>
                </a:lnTo>
                <a:moveTo>
                  <a:pt x="110" y="109"/>
                </a:moveTo>
                <a:lnTo>
                  <a:pt x="111" y="109"/>
                </a:lnTo>
                <a:moveTo>
                  <a:pt x="114" y="109"/>
                </a:moveTo>
                <a:lnTo>
                  <a:pt x="115" y="109"/>
                </a:lnTo>
                <a:moveTo>
                  <a:pt x="115" y="112"/>
                </a:moveTo>
                <a:lnTo>
                  <a:pt x="115" y="113"/>
                </a:lnTo>
                <a:moveTo>
                  <a:pt x="115" y="116"/>
                </a:moveTo>
                <a:lnTo>
                  <a:pt x="115" y="117"/>
                </a:lnTo>
                <a:moveTo>
                  <a:pt x="115" y="120"/>
                </a:moveTo>
                <a:lnTo>
                  <a:pt x="115" y="121"/>
                </a:lnTo>
                <a:moveTo>
                  <a:pt x="115" y="124"/>
                </a:moveTo>
                <a:lnTo>
                  <a:pt x="115" y="125"/>
                </a:lnTo>
                <a:moveTo>
                  <a:pt x="118" y="125"/>
                </a:moveTo>
                <a:lnTo>
                  <a:pt x="119" y="125"/>
                </a:lnTo>
                <a:moveTo>
                  <a:pt x="121" y="126"/>
                </a:moveTo>
                <a:lnTo>
                  <a:pt x="121" y="127"/>
                </a:lnTo>
                <a:moveTo>
                  <a:pt x="121" y="130"/>
                </a:moveTo>
                <a:lnTo>
                  <a:pt x="121" y="131"/>
                </a:lnTo>
                <a:moveTo>
                  <a:pt x="121" y="134"/>
                </a:moveTo>
                <a:lnTo>
                  <a:pt x="121" y="135"/>
                </a:lnTo>
                <a:moveTo>
                  <a:pt x="121" y="138"/>
                </a:moveTo>
                <a:lnTo>
                  <a:pt x="121" y="139"/>
                </a:lnTo>
                <a:moveTo>
                  <a:pt x="123" y="140"/>
                </a:moveTo>
                <a:lnTo>
                  <a:pt x="124" y="140"/>
                </a:lnTo>
                <a:moveTo>
                  <a:pt x="127" y="140"/>
                </a:moveTo>
                <a:lnTo>
                  <a:pt x="128" y="140"/>
                </a:lnTo>
                <a:moveTo>
                  <a:pt x="131" y="140"/>
                </a:moveTo>
                <a:lnTo>
                  <a:pt x="132" y="140"/>
                </a:lnTo>
                <a:moveTo>
                  <a:pt x="135" y="140"/>
                </a:moveTo>
                <a:lnTo>
                  <a:pt x="136" y="140"/>
                </a:lnTo>
                <a:moveTo>
                  <a:pt x="139" y="140"/>
                </a:moveTo>
                <a:lnTo>
                  <a:pt x="140" y="140"/>
                </a:lnTo>
                <a:moveTo>
                  <a:pt x="143" y="140"/>
                </a:moveTo>
                <a:lnTo>
                  <a:pt x="144" y="140"/>
                </a:lnTo>
                <a:moveTo>
                  <a:pt x="147" y="140"/>
                </a:moveTo>
                <a:lnTo>
                  <a:pt x="148" y="140"/>
                </a:lnTo>
                <a:moveTo>
                  <a:pt x="151" y="140"/>
                </a:moveTo>
                <a:lnTo>
                  <a:pt x="151" y="141"/>
                </a:lnTo>
                <a:moveTo>
                  <a:pt x="151" y="144"/>
                </a:moveTo>
                <a:lnTo>
                  <a:pt x="151" y="145"/>
                </a:lnTo>
                <a:moveTo>
                  <a:pt x="151" y="148"/>
                </a:moveTo>
                <a:lnTo>
                  <a:pt x="151" y="149"/>
                </a:lnTo>
                <a:moveTo>
                  <a:pt x="151" y="152"/>
                </a:moveTo>
                <a:lnTo>
                  <a:pt x="151" y="153"/>
                </a:lnTo>
                <a:moveTo>
                  <a:pt x="151" y="156"/>
                </a:moveTo>
                <a:lnTo>
                  <a:pt x="152" y="156"/>
                </a:lnTo>
                <a:moveTo>
                  <a:pt x="155" y="156"/>
                </a:moveTo>
                <a:lnTo>
                  <a:pt x="156" y="156"/>
                </a:lnTo>
                <a:moveTo>
                  <a:pt x="159" y="156"/>
                </a:moveTo>
                <a:lnTo>
                  <a:pt x="160" y="156"/>
                </a:lnTo>
                <a:moveTo>
                  <a:pt x="163" y="156"/>
                </a:moveTo>
                <a:lnTo>
                  <a:pt x="164" y="156"/>
                </a:lnTo>
                <a:moveTo>
                  <a:pt x="167" y="156"/>
                </a:moveTo>
                <a:lnTo>
                  <a:pt x="168" y="156"/>
                </a:lnTo>
                <a:moveTo>
                  <a:pt x="169" y="158"/>
                </a:moveTo>
                <a:lnTo>
                  <a:pt x="169" y="159"/>
                </a:lnTo>
                <a:moveTo>
                  <a:pt x="169" y="162"/>
                </a:moveTo>
                <a:lnTo>
                  <a:pt x="169" y="163"/>
                </a:lnTo>
                <a:moveTo>
                  <a:pt x="169" y="166"/>
                </a:moveTo>
                <a:lnTo>
                  <a:pt x="169" y="167"/>
                </a:lnTo>
                <a:moveTo>
                  <a:pt x="169" y="170"/>
                </a:moveTo>
                <a:lnTo>
                  <a:pt x="169" y="171"/>
                </a:lnTo>
                <a:moveTo>
                  <a:pt x="171" y="172"/>
                </a:moveTo>
                <a:lnTo>
                  <a:pt x="172" y="172"/>
                </a:lnTo>
                <a:moveTo>
                  <a:pt x="175" y="172"/>
                </a:moveTo>
                <a:lnTo>
                  <a:pt x="176" y="172"/>
                </a:lnTo>
                <a:moveTo>
                  <a:pt x="179" y="172"/>
                </a:moveTo>
                <a:lnTo>
                  <a:pt x="180" y="172"/>
                </a:lnTo>
                <a:moveTo>
                  <a:pt x="183" y="172"/>
                </a:moveTo>
                <a:lnTo>
                  <a:pt x="184" y="172"/>
                </a:lnTo>
                <a:moveTo>
                  <a:pt x="185" y="174"/>
                </a:moveTo>
                <a:lnTo>
                  <a:pt x="185" y="175"/>
                </a:lnTo>
                <a:moveTo>
                  <a:pt x="185" y="178"/>
                </a:moveTo>
                <a:lnTo>
                  <a:pt x="185" y="179"/>
                </a:lnTo>
                <a:moveTo>
                  <a:pt x="185" y="182"/>
                </a:moveTo>
                <a:lnTo>
                  <a:pt x="185" y="183"/>
                </a:lnTo>
                <a:moveTo>
                  <a:pt x="185" y="186"/>
                </a:moveTo>
                <a:lnTo>
                  <a:pt x="185" y="187"/>
                </a:lnTo>
                <a:moveTo>
                  <a:pt x="185" y="190"/>
                </a:moveTo>
                <a:lnTo>
                  <a:pt x="185" y="191"/>
                </a:lnTo>
                <a:moveTo>
                  <a:pt x="188" y="191"/>
                </a:moveTo>
                <a:lnTo>
                  <a:pt x="189" y="191"/>
                </a:lnTo>
                <a:moveTo>
                  <a:pt x="192" y="191"/>
                </a:moveTo>
                <a:lnTo>
                  <a:pt x="193" y="191"/>
                </a:lnTo>
                <a:moveTo>
                  <a:pt x="196" y="191"/>
                </a:moveTo>
                <a:lnTo>
                  <a:pt x="197" y="191"/>
                </a:lnTo>
                <a:moveTo>
                  <a:pt x="199" y="192"/>
                </a:moveTo>
                <a:lnTo>
                  <a:pt x="199" y="193"/>
                </a:lnTo>
                <a:moveTo>
                  <a:pt x="199" y="196"/>
                </a:moveTo>
                <a:lnTo>
                  <a:pt x="199" y="197"/>
                </a:lnTo>
                <a:moveTo>
                  <a:pt x="199" y="200"/>
                </a:moveTo>
                <a:lnTo>
                  <a:pt x="199" y="201"/>
                </a:lnTo>
                <a:moveTo>
                  <a:pt x="199" y="204"/>
                </a:moveTo>
                <a:lnTo>
                  <a:pt x="199" y="205"/>
                </a:lnTo>
                <a:moveTo>
                  <a:pt x="199" y="208"/>
                </a:moveTo>
                <a:lnTo>
                  <a:pt x="199" y="209"/>
                </a:lnTo>
                <a:moveTo>
                  <a:pt x="201" y="210"/>
                </a:moveTo>
                <a:lnTo>
                  <a:pt x="202" y="210"/>
                </a:lnTo>
                <a:moveTo>
                  <a:pt x="205" y="210"/>
                </a:moveTo>
                <a:lnTo>
                  <a:pt x="206" y="210"/>
                </a:lnTo>
                <a:moveTo>
                  <a:pt x="208" y="211"/>
                </a:moveTo>
                <a:lnTo>
                  <a:pt x="208" y="212"/>
                </a:lnTo>
                <a:moveTo>
                  <a:pt x="208" y="215"/>
                </a:moveTo>
                <a:lnTo>
                  <a:pt x="208" y="216"/>
                </a:lnTo>
                <a:moveTo>
                  <a:pt x="208" y="219"/>
                </a:moveTo>
                <a:lnTo>
                  <a:pt x="208" y="220"/>
                </a:lnTo>
                <a:moveTo>
                  <a:pt x="208" y="223"/>
                </a:moveTo>
                <a:lnTo>
                  <a:pt x="208" y="224"/>
                </a:lnTo>
                <a:moveTo>
                  <a:pt x="208" y="227"/>
                </a:moveTo>
                <a:lnTo>
                  <a:pt x="208" y="228"/>
                </a:lnTo>
                <a:moveTo>
                  <a:pt x="210" y="229"/>
                </a:moveTo>
                <a:lnTo>
                  <a:pt x="211" y="229"/>
                </a:lnTo>
                <a:moveTo>
                  <a:pt x="214" y="229"/>
                </a:moveTo>
                <a:lnTo>
                  <a:pt x="215" y="229"/>
                </a:lnTo>
                <a:moveTo>
                  <a:pt x="218" y="229"/>
                </a:moveTo>
                <a:lnTo>
                  <a:pt x="219" y="229"/>
                </a:lnTo>
                <a:moveTo>
                  <a:pt x="222" y="229"/>
                </a:moveTo>
                <a:lnTo>
                  <a:pt x="223" y="229"/>
                </a:lnTo>
                <a:moveTo>
                  <a:pt x="226" y="229"/>
                </a:moveTo>
                <a:lnTo>
                  <a:pt x="227" y="229"/>
                </a:lnTo>
                <a:moveTo>
                  <a:pt x="230" y="229"/>
                </a:moveTo>
                <a:lnTo>
                  <a:pt x="231" y="229"/>
                </a:lnTo>
                <a:moveTo>
                  <a:pt x="234" y="229"/>
                </a:moveTo>
                <a:lnTo>
                  <a:pt x="235" y="229"/>
                </a:lnTo>
                <a:moveTo>
                  <a:pt x="238" y="229"/>
                </a:moveTo>
                <a:lnTo>
                  <a:pt x="239" y="229"/>
                </a:lnTo>
                <a:moveTo>
                  <a:pt x="242" y="229"/>
                </a:moveTo>
                <a:lnTo>
                  <a:pt x="243" y="229"/>
                </a:lnTo>
                <a:moveTo>
                  <a:pt x="246" y="229"/>
                </a:moveTo>
                <a:lnTo>
                  <a:pt x="247" y="229"/>
                </a:lnTo>
                <a:moveTo>
                  <a:pt x="250" y="229"/>
                </a:moveTo>
                <a:lnTo>
                  <a:pt x="251" y="229"/>
                </a:lnTo>
                <a:moveTo>
                  <a:pt x="254" y="229"/>
                </a:moveTo>
                <a:lnTo>
                  <a:pt x="255" y="229"/>
                </a:lnTo>
                <a:moveTo>
                  <a:pt x="258" y="229"/>
                </a:moveTo>
                <a:lnTo>
                  <a:pt x="259" y="229"/>
                </a:lnTo>
                <a:moveTo>
                  <a:pt x="262" y="229"/>
                </a:moveTo>
                <a:lnTo>
                  <a:pt x="263" y="229"/>
                </a:lnTo>
                <a:moveTo>
                  <a:pt x="266" y="229"/>
                </a:moveTo>
                <a:lnTo>
                  <a:pt x="267" y="229"/>
                </a:lnTo>
                <a:moveTo>
                  <a:pt x="270" y="229"/>
                </a:moveTo>
                <a:lnTo>
                  <a:pt x="271" y="229"/>
                </a:lnTo>
                <a:moveTo>
                  <a:pt x="274" y="229"/>
                </a:moveTo>
                <a:lnTo>
                  <a:pt x="275" y="229"/>
                </a:lnTo>
                <a:moveTo>
                  <a:pt x="278" y="229"/>
                </a:moveTo>
                <a:lnTo>
                  <a:pt x="279" y="229"/>
                </a:lnTo>
                <a:moveTo>
                  <a:pt x="282" y="229"/>
                </a:moveTo>
                <a:lnTo>
                  <a:pt x="283" y="229"/>
                </a:lnTo>
                <a:moveTo>
                  <a:pt x="286" y="229"/>
                </a:moveTo>
                <a:lnTo>
                  <a:pt x="287" y="229"/>
                </a:lnTo>
                <a:moveTo>
                  <a:pt x="290" y="229"/>
                </a:moveTo>
                <a:lnTo>
                  <a:pt x="291" y="229"/>
                </a:lnTo>
                <a:moveTo>
                  <a:pt x="291" y="232"/>
                </a:moveTo>
                <a:lnTo>
                  <a:pt x="291" y="233"/>
                </a:lnTo>
                <a:moveTo>
                  <a:pt x="291" y="236"/>
                </a:moveTo>
                <a:lnTo>
                  <a:pt x="291" y="237"/>
                </a:lnTo>
                <a:moveTo>
                  <a:pt x="291" y="240"/>
                </a:moveTo>
                <a:lnTo>
                  <a:pt x="291" y="241"/>
                </a:lnTo>
                <a:moveTo>
                  <a:pt x="291" y="244"/>
                </a:moveTo>
                <a:lnTo>
                  <a:pt x="291" y="245"/>
                </a:lnTo>
                <a:moveTo>
                  <a:pt x="291" y="248"/>
                </a:moveTo>
                <a:lnTo>
                  <a:pt x="291" y="249"/>
                </a:lnTo>
                <a:moveTo>
                  <a:pt x="291" y="252"/>
                </a:moveTo>
                <a:lnTo>
                  <a:pt x="291" y="253"/>
                </a:lnTo>
                <a:moveTo>
                  <a:pt x="291" y="256"/>
                </a:moveTo>
                <a:lnTo>
                  <a:pt x="291" y="257"/>
                </a:lnTo>
                <a:moveTo>
                  <a:pt x="291" y="260"/>
                </a:moveTo>
                <a:lnTo>
                  <a:pt x="291" y="261"/>
                </a:lnTo>
                <a:moveTo>
                  <a:pt x="291" y="264"/>
                </a:moveTo>
                <a:lnTo>
                  <a:pt x="291" y="265"/>
                </a:lnTo>
              </a:path>
            </a:pathLst>
          </a:custGeom>
          <a:noFill/>
          <a:ln w="7938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90" name="Rectangle 93"/>
          <p:cNvSpPr>
            <a:spLocks noChangeArrowheads="1"/>
          </p:cNvSpPr>
          <p:nvPr/>
        </p:nvSpPr>
        <p:spPr bwMode="auto">
          <a:xfrm>
            <a:off x="5431491" y="5238097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20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1" name="Rectangle 94"/>
          <p:cNvSpPr>
            <a:spLocks noChangeArrowheads="1"/>
          </p:cNvSpPr>
          <p:nvPr/>
        </p:nvSpPr>
        <p:spPr bwMode="auto">
          <a:xfrm>
            <a:off x="6034778" y="5238097"/>
            <a:ext cx="1025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13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2" name="Rectangle 95"/>
          <p:cNvSpPr>
            <a:spLocks noChangeArrowheads="1"/>
          </p:cNvSpPr>
          <p:nvPr/>
        </p:nvSpPr>
        <p:spPr bwMode="auto">
          <a:xfrm>
            <a:off x="6672993" y="5238097"/>
            <a:ext cx="512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8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3" name="Rectangle 96"/>
          <p:cNvSpPr>
            <a:spLocks noChangeArrowheads="1"/>
          </p:cNvSpPr>
          <p:nvPr/>
        </p:nvSpPr>
        <p:spPr bwMode="auto">
          <a:xfrm>
            <a:off x="7276280" y="5238097"/>
            <a:ext cx="512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2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4" name="Rectangle 97"/>
          <p:cNvSpPr>
            <a:spLocks noChangeArrowheads="1"/>
          </p:cNvSpPr>
          <p:nvPr/>
        </p:nvSpPr>
        <p:spPr bwMode="auto">
          <a:xfrm>
            <a:off x="7870041" y="5238097"/>
            <a:ext cx="512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1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6" name="Rectangle 113"/>
          <p:cNvSpPr>
            <a:spLocks noChangeArrowheads="1"/>
          </p:cNvSpPr>
          <p:nvPr/>
        </p:nvSpPr>
        <p:spPr bwMode="auto">
          <a:xfrm>
            <a:off x="7279672" y="2387784"/>
            <a:ext cx="47448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SCORE&lt;4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7" name="Rectangle 114"/>
          <p:cNvSpPr>
            <a:spLocks noChangeArrowheads="1"/>
          </p:cNvSpPr>
          <p:nvPr/>
        </p:nvSpPr>
        <p:spPr bwMode="auto">
          <a:xfrm>
            <a:off x="6100781" y="3182753"/>
            <a:ext cx="47448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</a:t>
            </a:r>
            <a:r>
              <a:rPr lang="ko-KR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≥</a:t>
            </a:r>
            <a:r>
              <a:rPr lang="en-US" sz="1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</a:t>
            </a:r>
            <a:endParaRPr lang="ko-KR" sz="1200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8" name="Rectangle 39"/>
          <p:cNvSpPr>
            <a:spLocks noChangeArrowheads="1"/>
          </p:cNvSpPr>
          <p:nvPr/>
        </p:nvSpPr>
        <p:spPr bwMode="auto">
          <a:xfrm>
            <a:off x="4881758" y="5082648"/>
            <a:ext cx="38151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b="1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SCORE&lt;4</a:t>
            </a:r>
            <a:endParaRPr lang="ko-KR" sz="1200" b="1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99" name="Rectangle 46"/>
          <p:cNvSpPr>
            <a:spLocks noChangeArrowheads="1"/>
          </p:cNvSpPr>
          <p:nvPr/>
        </p:nvSpPr>
        <p:spPr bwMode="auto">
          <a:xfrm>
            <a:off x="4872592" y="5244668"/>
            <a:ext cx="38151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en-US" sz="800" b="1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SCORE</a:t>
            </a:r>
            <a:r>
              <a:rPr lang="ko-KR" sz="800" b="1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≥</a:t>
            </a:r>
            <a:r>
              <a:rPr lang="en-US" sz="800" b="1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4</a:t>
            </a:r>
            <a:endParaRPr lang="ko-KR" sz="1200" b="1">
              <a:effectLst/>
              <a:latin typeface="Calibri" panose="020F0502020204030204" pitchFamily="34" charset="0"/>
              <a:cs typeface="굴림"/>
            </a:endParaRPr>
          </a:p>
        </p:txBody>
      </p:sp>
      <p:sp>
        <p:nvSpPr>
          <p:cNvPr id="100" name="Rectangle 5"/>
          <p:cNvSpPr>
            <a:spLocks noChangeArrowheads="1"/>
          </p:cNvSpPr>
          <p:nvPr/>
        </p:nvSpPr>
        <p:spPr bwMode="auto">
          <a:xfrm>
            <a:off x="6369139" y="4855676"/>
            <a:ext cx="147796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ko-KR" sz="1000" b="1" dirty="0" smtClean="0">
                <a:solidFill>
                  <a:srgbClr val="000000"/>
                </a:solidFill>
                <a:latin typeface="Calibri" panose="020F0502020204030204" pitchFamily="34" charset="0"/>
                <a:ea typeface="Adobe 고딕 Std B"/>
                <a:cs typeface="Arial" panose="020B0604020202020204" pitchFamily="34" charset="0"/>
              </a:rPr>
              <a:t>Follow up duration (month)</a:t>
            </a:r>
            <a:endParaRPr lang="en-US" altLang="ko-KR" sz="1000" b="1" dirty="0">
              <a:solidFill>
                <a:srgbClr val="000000"/>
              </a:solidFill>
              <a:latin typeface="Calibri" panose="020F0502020204030204" pitchFamily="34" charset="0"/>
              <a:ea typeface="Adobe 고딕 Std B"/>
              <a:cs typeface="Arial" panose="020B0604020202020204" pitchFamily="34" charset="0"/>
            </a:endParaRPr>
          </a:p>
        </p:txBody>
      </p:sp>
      <p:sp>
        <p:nvSpPr>
          <p:cNvPr id="101" name="TextBox 120"/>
          <p:cNvSpPr txBox="1">
            <a:spLocks noChangeArrowheads="1"/>
          </p:cNvSpPr>
          <p:nvPr/>
        </p:nvSpPr>
        <p:spPr bwMode="auto">
          <a:xfrm>
            <a:off x="7131174" y="1538200"/>
            <a:ext cx="213520" cy="25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sz="1000" kern="100">
                <a:effectLst/>
                <a:latin typeface="Calibri" panose="020F0502020204030204" pitchFamily="34" charset="0"/>
                <a:ea typeface="맑은 고딕"/>
                <a:cs typeface="Times New Roman"/>
              </a:rPr>
              <a:t> </a:t>
            </a:r>
            <a:endParaRPr lang="ko-KR" sz="1000" kern="100">
              <a:effectLst/>
              <a:latin typeface="Calibri" panose="020F0502020204030204" pitchFamily="34" charset="0"/>
              <a:ea typeface="맑은 고딕"/>
              <a:cs typeface="Times New Roman"/>
            </a:endParaRPr>
          </a:p>
        </p:txBody>
      </p:sp>
      <p:sp>
        <p:nvSpPr>
          <p:cNvPr id="102" name="Rectangle 9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3" name="Rectangle 19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04" name="Rectangle 21"/>
          <p:cNvSpPr>
            <a:spLocks noChangeArrowheads="1"/>
          </p:cNvSpPr>
          <p:nvPr/>
        </p:nvSpPr>
        <p:spPr bwMode="auto">
          <a:xfrm rot="16200000">
            <a:off x="144613" y="2921957"/>
            <a:ext cx="1348246" cy="20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>
              <a:spcAft>
                <a:spcPts val="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dobe 고딕 Std B"/>
                <a:cs typeface="Arial" panose="020B0604020202020204" pitchFamily="34" charset="0"/>
              </a:rPr>
              <a:t>Overall </a:t>
            </a:r>
            <a:r>
              <a:rPr lang="en-US" sz="10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dobe 고딕 Std B"/>
                <a:cs typeface="Arial" panose="020B0604020202020204" pitchFamily="34" charset="0"/>
              </a:rPr>
              <a:t>survival</a:t>
            </a:r>
            <a:endParaRPr lang="ko-KR" sz="1000" dirty="0">
              <a:effectLst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Rectangle 21"/>
          <p:cNvSpPr>
            <a:spLocks noChangeArrowheads="1"/>
          </p:cNvSpPr>
          <p:nvPr/>
        </p:nvSpPr>
        <p:spPr bwMode="auto">
          <a:xfrm rot="16200000">
            <a:off x="4405508" y="2918957"/>
            <a:ext cx="1348246" cy="208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>
              <a:spcAft>
                <a:spcPts val="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dobe 고딕 Std B"/>
                <a:cs typeface="Arial" panose="020B0604020202020204" pitchFamily="34" charset="0"/>
              </a:rPr>
              <a:t>Overall </a:t>
            </a:r>
            <a:r>
              <a:rPr lang="en-US" sz="10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dobe 고딕 Std B"/>
                <a:cs typeface="Arial" panose="020B0604020202020204" pitchFamily="34" charset="0"/>
              </a:rPr>
              <a:t>survival</a:t>
            </a:r>
            <a:endParaRPr lang="ko-KR" sz="1000" dirty="0">
              <a:effectLst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3563888" y="4339949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 smtClean="0"/>
              <a:t>P</a:t>
            </a:r>
            <a:r>
              <a:rPr lang="en-US" altLang="ko-KR" sz="1200" b="1" dirty="0" smtClean="0"/>
              <a:t>&lt;0.001</a:t>
            </a:r>
            <a:endParaRPr lang="ko-KR" altLang="en-US" sz="1200" b="1" dirty="0"/>
          </a:p>
        </p:txBody>
      </p:sp>
      <p:sp>
        <p:nvSpPr>
          <p:cNvPr id="107" name="TextBox 106"/>
          <p:cNvSpPr txBox="1"/>
          <p:nvPr/>
        </p:nvSpPr>
        <p:spPr>
          <a:xfrm>
            <a:off x="7885668" y="4349184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i="1" dirty="0" smtClean="0"/>
              <a:t>P</a:t>
            </a:r>
            <a:r>
              <a:rPr lang="en-US" altLang="ko-KR" sz="1200" b="1" dirty="0" smtClean="0"/>
              <a:t>&lt;0.001</a:t>
            </a:r>
            <a:endParaRPr lang="ko-KR" altLang="en-US" sz="1200" b="1" dirty="0"/>
          </a:p>
        </p:txBody>
      </p:sp>
      <p:sp>
        <p:nvSpPr>
          <p:cNvPr id="108" name="TextBox 121">
            <a:extLst>
              <a:ext uri="{FF2B5EF4-FFF2-40B4-BE49-F238E27FC236}">
                <a16:creationId xmlns:a16="http://schemas.microsoft.com/office/drawing/2014/main" id="{DC862D14-B5A3-4CA1-B41A-F600AEB12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047" y="1341204"/>
            <a:ext cx="1646557" cy="20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en-US" sz="10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Supplementary Fig. 1a</a:t>
            </a:r>
            <a:endParaRPr lang="ko-KR" sz="1600" dirty="0">
              <a:effectLst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21">
            <a:extLst>
              <a:ext uri="{FF2B5EF4-FFF2-40B4-BE49-F238E27FC236}">
                <a16:creationId xmlns:a16="http://schemas.microsoft.com/office/drawing/2014/main" id="{DC862D14-B5A3-4CA1-B41A-F600AEB12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34" y="1329910"/>
            <a:ext cx="1510522" cy="20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en-US" altLang="ko-KR" sz="1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Supplementary </a:t>
            </a:r>
            <a:r>
              <a:rPr lang="en-US" sz="10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Fig. </a:t>
            </a:r>
            <a:r>
              <a:rPr lang="en-US" sz="1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000" b="1" kern="12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ko-KR" sz="1600" dirty="0">
              <a:effectLst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2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683568" y="1268760"/>
            <a:ext cx="7776864" cy="4121830"/>
            <a:chOff x="714579" y="1556792"/>
            <a:chExt cx="7457821" cy="3545766"/>
          </a:xfrm>
        </p:grpSpPr>
        <p:sp>
          <p:nvSpPr>
            <p:cNvPr id="54" name="AutoShape 5"/>
            <p:cNvSpPr>
              <a:spLocks noChangeAspect="1" noChangeArrowheads="1" noTextEdit="1"/>
            </p:cNvSpPr>
            <p:nvPr/>
          </p:nvSpPr>
          <p:spPr bwMode="auto">
            <a:xfrm>
              <a:off x="4589947" y="1900271"/>
              <a:ext cx="3217990" cy="2752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10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1239135" y="4411097"/>
              <a:ext cx="311183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239135" y="4411097"/>
              <a:ext cx="0" cy="366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1864719" y="4411097"/>
              <a:ext cx="0" cy="366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2482262" y="4411097"/>
              <a:ext cx="0" cy="366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3107847" y="4411097"/>
              <a:ext cx="0" cy="366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3725389" y="4411097"/>
              <a:ext cx="0" cy="366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4350974" y="4411097"/>
              <a:ext cx="0" cy="366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1181195" y="4484181"/>
              <a:ext cx="5770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774554" y="4484181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12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2392032" y="4484181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24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3017551" y="4484181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36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3635028" y="4484181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48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4260547" y="4484181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60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19" name="Line 21"/>
            <p:cNvSpPr>
              <a:spLocks noChangeShapeType="1"/>
            </p:cNvSpPr>
            <p:nvPr/>
          </p:nvSpPr>
          <p:spPr bwMode="auto">
            <a:xfrm flipV="1">
              <a:off x="1116914" y="1883543"/>
              <a:ext cx="0" cy="242676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 flipH="1">
              <a:off x="1070276" y="4310309"/>
              <a:ext cx="46636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1" name="Line 23"/>
            <p:cNvSpPr>
              <a:spLocks noChangeShapeType="1"/>
            </p:cNvSpPr>
            <p:nvPr/>
          </p:nvSpPr>
          <p:spPr bwMode="auto">
            <a:xfrm flipH="1">
              <a:off x="1070276" y="3822076"/>
              <a:ext cx="46636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 flipH="1">
              <a:off x="1070276" y="3340388"/>
              <a:ext cx="46636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 flipH="1">
              <a:off x="1070276" y="2853464"/>
              <a:ext cx="46636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4" name="Line 26"/>
            <p:cNvSpPr>
              <a:spLocks noChangeShapeType="1"/>
            </p:cNvSpPr>
            <p:nvPr/>
          </p:nvSpPr>
          <p:spPr bwMode="auto">
            <a:xfrm flipH="1">
              <a:off x="1070276" y="2366541"/>
              <a:ext cx="46636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flipH="1">
              <a:off x="1070276" y="1883543"/>
              <a:ext cx="46636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 rot="16200000">
              <a:off x="918842" y="4236804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0.0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27" name="Rectangle 29"/>
            <p:cNvSpPr>
              <a:spLocks noChangeArrowheads="1"/>
            </p:cNvSpPr>
            <p:nvPr/>
          </p:nvSpPr>
          <p:spPr bwMode="auto">
            <a:xfrm rot="16200000">
              <a:off x="918842" y="3748611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0.2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28" name="Rectangle 30"/>
            <p:cNvSpPr>
              <a:spLocks noChangeArrowheads="1"/>
            </p:cNvSpPr>
            <p:nvPr/>
          </p:nvSpPr>
          <p:spPr bwMode="auto">
            <a:xfrm rot="16200000">
              <a:off x="918842" y="3266962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0.4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29" name="Rectangle 31"/>
            <p:cNvSpPr>
              <a:spLocks noChangeArrowheads="1"/>
            </p:cNvSpPr>
            <p:nvPr/>
          </p:nvSpPr>
          <p:spPr bwMode="auto">
            <a:xfrm rot="16200000">
              <a:off x="918842" y="2780078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0.6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 rot="16200000">
              <a:off x="918842" y="2293194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0.8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 rot="16200000">
              <a:off x="918842" y="1810236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1.0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2" name="Freeform 34"/>
            <p:cNvSpPr>
              <a:spLocks/>
            </p:cNvSpPr>
            <p:nvPr/>
          </p:nvSpPr>
          <p:spPr bwMode="auto">
            <a:xfrm>
              <a:off x="1239135" y="1883543"/>
              <a:ext cx="3111837" cy="1700307"/>
            </a:xfrm>
            <a:custGeom>
              <a:avLst/>
              <a:gdLst>
                <a:gd name="T0" fmla="*/ 0 w 478"/>
                <a:gd name="T1" fmla="*/ 0 h 321"/>
                <a:gd name="T2" fmla="*/ 2147483646 w 478"/>
                <a:gd name="T3" fmla="*/ 0 h 321"/>
                <a:gd name="T4" fmla="*/ 2147483646 w 478"/>
                <a:gd name="T5" fmla="*/ 2147483646 h 321"/>
                <a:gd name="T6" fmla="*/ 2147483646 w 478"/>
                <a:gd name="T7" fmla="*/ 2147483646 h 321"/>
                <a:gd name="T8" fmla="*/ 2147483646 w 478"/>
                <a:gd name="T9" fmla="*/ 2147483646 h 321"/>
                <a:gd name="T10" fmla="*/ 2147483646 w 478"/>
                <a:gd name="T11" fmla="*/ 2147483646 h 321"/>
                <a:gd name="T12" fmla="*/ 2147483646 w 478"/>
                <a:gd name="T13" fmla="*/ 2147483646 h 321"/>
                <a:gd name="T14" fmla="*/ 2147483646 w 478"/>
                <a:gd name="T15" fmla="*/ 2147483646 h 321"/>
                <a:gd name="T16" fmla="*/ 2147483646 w 478"/>
                <a:gd name="T17" fmla="*/ 2147483646 h 321"/>
                <a:gd name="T18" fmla="*/ 2147483646 w 478"/>
                <a:gd name="T19" fmla="*/ 2147483646 h 321"/>
                <a:gd name="T20" fmla="*/ 2147483646 w 478"/>
                <a:gd name="T21" fmla="*/ 2147483646 h 321"/>
                <a:gd name="T22" fmla="*/ 2147483646 w 478"/>
                <a:gd name="T23" fmla="*/ 2147483646 h 321"/>
                <a:gd name="T24" fmla="*/ 2147483646 w 478"/>
                <a:gd name="T25" fmla="*/ 2147483646 h 321"/>
                <a:gd name="T26" fmla="*/ 2147483646 w 478"/>
                <a:gd name="T27" fmla="*/ 2147483646 h 321"/>
                <a:gd name="T28" fmla="*/ 2147483646 w 478"/>
                <a:gd name="T29" fmla="*/ 2147483646 h 321"/>
                <a:gd name="T30" fmla="*/ 2147483646 w 478"/>
                <a:gd name="T31" fmla="*/ 2147483646 h 321"/>
                <a:gd name="T32" fmla="*/ 2147483646 w 478"/>
                <a:gd name="T33" fmla="*/ 2147483646 h 321"/>
                <a:gd name="T34" fmla="*/ 2147483646 w 478"/>
                <a:gd name="T35" fmla="*/ 2147483646 h 321"/>
                <a:gd name="T36" fmla="*/ 2147483646 w 478"/>
                <a:gd name="T37" fmla="*/ 2147483646 h 321"/>
                <a:gd name="T38" fmla="*/ 2147483646 w 478"/>
                <a:gd name="T39" fmla="*/ 2147483646 h 321"/>
                <a:gd name="T40" fmla="*/ 2147483646 w 478"/>
                <a:gd name="T41" fmla="*/ 2147483646 h 321"/>
                <a:gd name="T42" fmla="*/ 2147483646 w 478"/>
                <a:gd name="T43" fmla="*/ 2147483646 h 321"/>
                <a:gd name="T44" fmla="*/ 2147483646 w 478"/>
                <a:gd name="T45" fmla="*/ 2147483646 h 321"/>
                <a:gd name="T46" fmla="*/ 2147483646 w 478"/>
                <a:gd name="T47" fmla="*/ 2147483646 h 321"/>
                <a:gd name="T48" fmla="*/ 2147483646 w 478"/>
                <a:gd name="T49" fmla="*/ 2147483646 h 321"/>
                <a:gd name="T50" fmla="*/ 2147483646 w 478"/>
                <a:gd name="T51" fmla="*/ 2147483646 h 321"/>
                <a:gd name="T52" fmla="*/ 2147483646 w 478"/>
                <a:gd name="T53" fmla="*/ 2147483646 h 321"/>
                <a:gd name="T54" fmla="*/ 2147483646 w 478"/>
                <a:gd name="T55" fmla="*/ 2147483646 h 321"/>
                <a:gd name="T56" fmla="*/ 2147483646 w 478"/>
                <a:gd name="T57" fmla="*/ 2147483646 h 321"/>
                <a:gd name="T58" fmla="*/ 2147483646 w 478"/>
                <a:gd name="T59" fmla="*/ 2147483646 h 321"/>
                <a:gd name="T60" fmla="*/ 2147483646 w 478"/>
                <a:gd name="T61" fmla="*/ 2147483646 h 321"/>
                <a:gd name="T62" fmla="*/ 2147483646 w 478"/>
                <a:gd name="T63" fmla="*/ 2147483646 h 321"/>
                <a:gd name="T64" fmla="*/ 2147483646 w 478"/>
                <a:gd name="T65" fmla="*/ 2147483646 h 321"/>
                <a:gd name="T66" fmla="*/ 2147483646 w 478"/>
                <a:gd name="T67" fmla="*/ 2147483646 h 321"/>
                <a:gd name="T68" fmla="*/ 2147483646 w 478"/>
                <a:gd name="T69" fmla="*/ 2147483646 h 321"/>
                <a:gd name="T70" fmla="*/ 2147483646 w 478"/>
                <a:gd name="T71" fmla="*/ 2147483646 h 321"/>
                <a:gd name="T72" fmla="*/ 2147483646 w 478"/>
                <a:gd name="T73" fmla="*/ 2147483646 h 321"/>
                <a:gd name="T74" fmla="*/ 2147483646 w 478"/>
                <a:gd name="T75" fmla="*/ 2147483646 h 321"/>
                <a:gd name="T76" fmla="*/ 2147483646 w 478"/>
                <a:gd name="T77" fmla="*/ 2147483646 h 321"/>
                <a:gd name="T78" fmla="*/ 2147483646 w 478"/>
                <a:gd name="T79" fmla="*/ 2147483646 h 321"/>
                <a:gd name="T80" fmla="*/ 2147483646 w 478"/>
                <a:gd name="T81" fmla="*/ 2147483646 h 321"/>
                <a:gd name="T82" fmla="*/ 2147483646 w 478"/>
                <a:gd name="T83" fmla="*/ 2147483646 h 321"/>
                <a:gd name="T84" fmla="*/ 2147483646 w 478"/>
                <a:gd name="T85" fmla="*/ 2147483646 h 321"/>
                <a:gd name="T86" fmla="*/ 2147483646 w 478"/>
                <a:gd name="T87" fmla="*/ 2147483646 h 321"/>
                <a:gd name="T88" fmla="*/ 2147483646 w 478"/>
                <a:gd name="T89" fmla="*/ 2147483646 h 32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78" h="321">
                  <a:moveTo>
                    <a:pt x="0" y="0"/>
                  </a:moveTo>
                  <a:lnTo>
                    <a:pt x="33" y="0"/>
                  </a:lnTo>
                  <a:lnTo>
                    <a:pt x="33" y="17"/>
                  </a:lnTo>
                  <a:lnTo>
                    <a:pt x="68" y="17"/>
                  </a:lnTo>
                  <a:lnTo>
                    <a:pt x="68" y="35"/>
                  </a:lnTo>
                  <a:lnTo>
                    <a:pt x="81" y="35"/>
                  </a:lnTo>
                  <a:lnTo>
                    <a:pt x="81" y="52"/>
                  </a:lnTo>
                  <a:lnTo>
                    <a:pt x="84" y="52"/>
                  </a:lnTo>
                  <a:lnTo>
                    <a:pt x="84" y="70"/>
                  </a:lnTo>
                  <a:lnTo>
                    <a:pt x="103" y="70"/>
                  </a:lnTo>
                  <a:lnTo>
                    <a:pt x="103" y="88"/>
                  </a:lnTo>
                  <a:lnTo>
                    <a:pt x="112" y="88"/>
                  </a:lnTo>
                  <a:lnTo>
                    <a:pt x="112" y="105"/>
                  </a:lnTo>
                  <a:lnTo>
                    <a:pt x="150" y="105"/>
                  </a:lnTo>
                  <a:lnTo>
                    <a:pt x="150" y="123"/>
                  </a:lnTo>
                  <a:lnTo>
                    <a:pt x="155" y="123"/>
                  </a:lnTo>
                  <a:lnTo>
                    <a:pt x="155" y="141"/>
                  </a:lnTo>
                  <a:lnTo>
                    <a:pt x="155" y="158"/>
                  </a:lnTo>
                  <a:lnTo>
                    <a:pt x="156" y="158"/>
                  </a:lnTo>
                  <a:lnTo>
                    <a:pt x="156" y="176"/>
                  </a:lnTo>
                  <a:lnTo>
                    <a:pt x="169" y="176"/>
                  </a:lnTo>
                  <a:lnTo>
                    <a:pt x="169" y="194"/>
                  </a:lnTo>
                  <a:lnTo>
                    <a:pt x="183" y="194"/>
                  </a:lnTo>
                  <a:lnTo>
                    <a:pt x="183" y="211"/>
                  </a:lnTo>
                  <a:lnTo>
                    <a:pt x="206" y="211"/>
                  </a:lnTo>
                  <a:lnTo>
                    <a:pt x="206" y="229"/>
                  </a:lnTo>
                  <a:lnTo>
                    <a:pt x="231" y="229"/>
                  </a:lnTo>
                  <a:lnTo>
                    <a:pt x="231" y="247"/>
                  </a:lnTo>
                  <a:lnTo>
                    <a:pt x="254" y="247"/>
                  </a:lnTo>
                  <a:lnTo>
                    <a:pt x="254" y="264"/>
                  </a:lnTo>
                  <a:lnTo>
                    <a:pt x="341" y="264"/>
                  </a:lnTo>
                  <a:lnTo>
                    <a:pt x="341" y="282"/>
                  </a:lnTo>
                  <a:lnTo>
                    <a:pt x="361" y="282"/>
                  </a:lnTo>
                  <a:lnTo>
                    <a:pt x="365" y="282"/>
                  </a:lnTo>
                  <a:lnTo>
                    <a:pt x="365" y="301"/>
                  </a:lnTo>
                  <a:lnTo>
                    <a:pt x="404" y="301"/>
                  </a:lnTo>
                  <a:lnTo>
                    <a:pt x="404" y="321"/>
                  </a:lnTo>
                  <a:lnTo>
                    <a:pt x="448" y="321"/>
                  </a:lnTo>
                  <a:lnTo>
                    <a:pt x="459" y="321"/>
                  </a:lnTo>
                  <a:lnTo>
                    <a:pt x="478" y="321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10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33" name="Rectangle 35"/>
            <p:cNvSpPr>
              <a:spLocks noChangeArrowheads="1"/>
            </p:cNvSpPr>
            <p:nvPr/>
          </p:nvSpPr>
          <p:spPr bwMode="auto">
            <a:xfrm>
              <a:off x="1141001" y="4847250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26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1766526" y="4847250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22</a:t>
              </a:r>
              <a:endParaRPr lang="ko-KR" sz="8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2384012" y="4847250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14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3009539" y="4847250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11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3667227" y="4847250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8</a:t>
              </a:r>
              <a:endParaRPr lang="ko-KR" sz="8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8" name="Rectangle 40"/>
            <p:cNvSpPr>
              <a:spLocks noChangeArrowheads="1"/>
            </p:cNvSpPr>
            <p:nvPr/>
          </p:nvSpPr>
          <p:spPr bwMode="auto">
            <a:xfrm>
              <a:off x="4292753" y="4847250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39" name="Rectangle 41"/>
            <p:cNvSpPr>
              <a:spLocks noChangeArrowheads="1"/>
            </p:cNvSpPr>
            <p:nvPr/>
          </p:nvSpPr>
          <p:spPr bwMode="auto">
            <a:xfrm>
              <a:off x="754267" y="4847250"/>
              <a:ext cx="28373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HAP&lt;3</a:t>
              </a:r>
              <a:endParaRPr lang="ko-KR" sz="800" b="1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0" name="Freeform 42"/>
            <p:cNvSpPr>
              <a:spLocks noEditPoints="1"/>
            </p:cNvSpPr>
            <p:nvPr/>
          </p:nvSpPr>
          <p:spPr bwMode="auto">
            <a:xfrm>
              <a:off x="1247177" y="1883543"/>
              <a:ext cx="2503944" cy="2055028"/>
            </a:xfrm>
            <a:custGeom>
              <a:avLst/>
              <a:gdLst>
                <a:gd name="T0" fmla="*/ 2147483646 w 385"/>
                <a:gd name="T1" fmla="*/ 0 h 388"/>
                <a:gd name="T2" fmla="*/ 2147483646 w 385"/>
                <a:gd name="T3" fmla="*/ 2147483646 h 388"/>
                <a:gd name="T4" fmla="*/ 2147483646 w 385"/>
                <a:gd name="T5" fmla="*/ 2147483646 h 388"/>
                <a:gd name="T6" fmla="*/ 2147483646 w 385"/>
                <a:gd name="T7" fmla="*/ 2147483646 h 388"/>
                <a:gd name="T8" fmla="*/ 2147483646 w 385"/>
                <a:gd name="T9" fmla="*/ 2147483646 h 388"/>
                <a:gd name="T10" fmla="*/ 2147483646 w 385"/>
                <a:gd name="T11" fmla="*/ 2147483646 h 388"/>
                <a:gd name="T12" fmla="*/ 2147483646 w 385"/>
                <a:gd name="T13" fmla="*/ 2147483646 h 388"/>
                <a:gd name="T14" fmla="*/ 2147483646 w 385"/>
                <a:gd name="T15" fmla="*/ 2147483646 h 388"/>
                <a:gd name="T16" fmla="*/ 2147483646 w 385"/>
                <a:gd name="T17" fmla="*/ 2147483646 h 388"/>
                <a:gd name="T18" fmla="*/ 2147483646 w 385"/>
                <a:gd name="T19" fmla="*/ 2147483646 h 388"/>
                <a:gd name="T20" fmla="*/ 2147483646 w 385"/>
                <a:gd name="T21" fmla="*/ 2147483646 h 388"/>
                <a:gd name="T22" fmla="*/ 2147483646 w 385"/>
                <a:gd name="T23" fmla="*/ 2147483646 h 388"/>
                <a:gd name="T24" fmla="*/ 2147483646 w 385"/>
                <a:gd name="T25" fmla="*/ 2147483646 h 388"/>
                <a:gd name="T26" fmla="*/ 2147483646 w 385"/>
                <a:gd name="T27" fmla="*/ 2147483646 h 388"/>
                <a:gd name="T28" fmla="*/ 2147483646 w 385"/>
                <a:gd name="T29" fmla="*/ 2147483646 h 388"/>
                <a:gd name="T30" fmla="*/ 2147483646 w 385"/>
                <a:gd name="T31" fmla="*/ 2147483646 h 388"/>
                <a:gd name="T32" fmla="*/ 2147483646 w 385"/>
                <a:gd name="T33" fmla="*/ 2147483646 h 388"/>
                <a:gd name="T34" fmla="*/ 2147483646 w 385"/>
                <a:gd name="T35" fmla="*/ 2147483646 h 388"/>
                <a:gd name="T36" fmla="*/ 2147483646 w 385"/>
                <a:gd name="T37" fmla="*/ 2147483646 h 388"/>
                <a:gd name="T38" fmla="*/ 2147483646 w 385"/>
                <a:gd name="T39" fmla="*/ 2147483646 h 388"/>
                <a:gd name="T40" fmla="*/ 2147483646 w 385"/>
                <a:gd name="T41" fmla="*/ 2147483646 h 388"/>
                <a:gd name="T42" fmla="*/ 2147483646 w 385"/>
                <a:gd name="T43" fmla="*/ 2147483646 h 388"/>
                <a:gd name="T44" fmla="*/ 2147483646 w 385"/>
                <a:gd name="T45" fmla="*/ 2147483646 h 388"/>
                <a:gd name="T46" fmla="*/ 2147483646 w 385"/>
                <a:gd name="T47" fmla="*/ 2147483646 h 388"/>
                <a:gd name="T48" fmla="*/ 2147483646 w 385"/>
                <a:gd name="T49" fmla="*/ 2147483646 h 388"/>
                <a:gd name="T50" fmla="*/ 2147483646 w 385"/>
                <a:gd name="T51" fmla="*/ 2147483646 h 388"/>
                <a:gd name="T52" fmla="*/ 2147483646 w 385"/>
                <a:gd name="T53" fmla="*/ 2147483646 h 388"/>
                <a:gd name="T54" fmla="*/ 2147483646 w 385"/>
                <a:gd name="T55" fmla="*/ 2147483646 h 388"/>
                <a:gd name="T56" fmla="*/ 2147483646 w 385"/>
                <a:gd name="T57" fmla="*/ 2147483646 h 388"/>
                <a:gd name="T58" fmla="*/ 2147483646 w 385"/>
                <a:gd name="T59" fmla="*/ 2147483646 h 388"/>
                <a:gd name="T60" fmla="*/ 2147483646 w 385"/>
                <a:gd name="T61" fmla="*/ 2147483646 h 388"/>
                <a:gd name="T62" fmla="*/ 2147483646 w 385"/>
                <a:gd name="T63" fmla="*/ 2147483646 h 388"/>
                <a:gd name="T64" fmla="*/ 2147483646 w 385"/>
                <a:gd name="T65" fmla="*/ 2147483646 h 388"/>
                <a:gd name="T66" fmla="*/ 2147483646 w 385"/>
                <a:gd name="T67" fmla="*/ 2147483646 h 388"/>
                <a:gd name="T68" fmla="*/ 2147483646 w 385"/>
                <a:gd name="T69" fmla="*/ 2147483646 h 388"/>
                <a:gd name="T70" fmla="*/ 2147483646 w 385"/>
                <a:gd name="T71" fmla="*/ 2147483646 h 388"/>
                <a:gd name="T72" fmla="*/ 2147483646 w 385"/>
                <a:gd name="T73" fmla="*/ 2147483646 h 388"/>
                <a:gd name="T74" fmla="*/ 2147483646 w 385"/>
                <a:gd name="T75" fmla="*/ 2147483646 h 388"/>
                <a:gd name="T76" fmla="*/ 2147483646 w 385"/>
                <a:gd name="T77" fmla="*/ 2147483646 h 388"/>
                <a:gd name="T78" fmla="*/ 2147483646 w 385"/>
                <a:gd name="T79" fmla="*/ 2147483646 h 388"/>
                <a:gd name="T80" fmla="*/ 2147483646 w 385"/>
                <a:gd name="T81" fmla="*/ 2147483646 h 388"/>
                <a:gd name="T82" fmla="*/ 2147483646 w 385"/>
                <a:gd name="T83" fmla="*/ 2147483646 h 388"/>
                <a:gd name="T84" fmla="*/ 2147483646 w 385"/>
                <a:gd name="T85" fmla="*/ 2147483646 h 388"/>
                <a:gd name="T86" fmla="*/ 2147483646 w 385"/>
                <a:gd name="T87" fmla="*/ 2147483646 h 388"/>
                <a:gd name="T88" fmla="*/ 2147483646 w 385"/>
                <a:gd name="T89" fmla="*/ 2147483646 h 388"/>
                <a:gd name="T90" fmla="*/ 2147483646 w 385"/>
                <a:gd name="T91" fmla="*/ 2147483646 h 388"/>
                <a:gd name="T92" fmla="*/ 2147483646 w 385"/>
                <a:gd name="T93" fmla="*/ 2147483646 h 388"/>
                <a:gd name="T94" fmla="*/ 2147483646 w 385"/>
                <a:gd name="T95" fmla="*/ 2147483646 h 388"/>
                <a:gd name="T96" fmla="*/ 2147483646 w 385"/>
                <a:gd name="T97" fmla="*/ 2147483646 h 388"/>
                <a:gd name="T98" fmla="*/ 2147483646 w 385"/>
                <a:gd name="T99" fmla="*/ 2147483646 h 388"/>
                <a:gd name="T100" fmla="*/ 2147483646 w 385"/>
                <a:gd name="T101" fmla="*/ 2147483646 h 388"/>
                <a:gd name="T102" fmla="*/ 2147483646 w 385"/>
                <a:gd name="T103" fmla="*/ 2147483646 h 388"/>
                <a:gd name="T104" fmla="*/ 2147483646 w 385"/>
                <a:gd name="T105" fmla="*/ 2147483646 h 388"/>
                <a:gd name="T106" fmla="*/ 2147483646 w 385"/>
                <a:gd name="T107" fmla="*/ 2147483646 h 388"/>
                <a:gd name="T108" fmla="*/ 2147483646 w 385"/>
                <a:gd name="T109" fmla="*/ 2147483646 h 388"/>
                <a:gd name="T110" fmla="*/ 2147483646 w 385"/>
                <a:gd name="T111" fmla="*/ 2147483646 h 3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85" h="388">
                  <a:moveTo>
                    <a:pt x="3" y="0"/>
                  </a:moveTo>
                  <a:lnTo>
                    <a:pt x="4" y="0"/>
                  </a:lnTo>
                  <a:moveTo>
                    <a:pt x="7" y="0"/>
                  </a:moveTo>
                  <a:lnTo>
                    <a:pt x="8" y="0"/>
                  </a:lnTo>
                  <a:moveTo>
                    <a:pt x="11" y="0"/>
                  </a:moveTo>
                  <a:lnTo>
                    <a:pt x="12" y="0"/>
                  </a:lnTo>
                  <a:moveTo>
                    <a:pt x="15" y="0"/>
                  </a:moveTo>
                  <a:lnTo>
                    <a:pt x="16" y="0"/>
                  </a:lnTo>
                  <a:moveTo>
                    <a:pt x="19" y="0"/>
                  </a:moveTo>
                  <a:lnTo>
                    <a:pt x="20" y="0"/>
                  </a:lnTo>
                  <a:moveTo>
                    <a:pt x="20" y="3"/>
                  </a:moveTo>
                  <a:lnTo>
                    <a:pt x="20" y="4"/>
                  </a:lnTo>
                  <a:moveTo>
                    <a:pt x="20" y="7"/>
                  </a:moveTo>
                  <a:lnTo>
                    <a:pt x="20" y="8"/>
                  </a:lnTo>
                  <a:moveTo>
                    <a:pt x="20" y="11"/>
                  </a:moveTo>
                  <a:lnTo>
                    <a:pt x="20" y="12"/>
                  </a:lnTo>
                  <a:moveTo>
                    <a:pt x="20" y="15"/>
                  </a:moveTo>
                  <a:lnTo>
                    <a:pt x="20" y="16"/>
                  </a:lnTo>
                  <a:moveTo>
                    <a:pt x="20" y="19"/>
                  </a:moveTo>
                  <a:lnTo>
                    <a:pt x="20" y="20"/>
                  </a:lnTo>
                  <a:moveTo>
                    <a:pt x="20" y="23"/>
                  </a:moveTo>
                  <a:lnTo>
                    <a:pt x="20" y="24"/>
                  </a:lnTo>
                  <a:moveTo>
                    <a:pt x="20" y="27"/>
                  </a:moveTo>
                  <a:lnTo>
                    <a:pt x="20" y="28"/>
                  </a:lnTo>
                  <a:moveTo>
                    <a:pt x="20" y="31"/>
                  </a:moveTo>
                  <a:lnTo>
                    <a:pt x="20" y="32"/>
                  </a:lnTo>
                  <a:moveTo>
                    <a:pt x="20" y="35"/>
                  </a:moveTo>
                  <a:lnTo>
                    <a:pt x="21" y="35"/>
                  </a:lnTo>
                  <a:moveTo>
                    <a:pt x="22" y="37"/>
                  </a:moveTo>
                  <a:lnTo>
                    <a:pt x="22" y="38"/>
                  </a:lnTo>
                  <a:moveTo>
                    <a:pt x="22" y="41"/>
                  </a:moveTo>
                  <a:lnTo>
                    <a:pt x="22" y="42"/>
                  </a:lnTo>
                  <a:moveTo>
                    <a:pt x="22" y="45"/>
                  </a:moveTo>
                  <a:lnTo>
                    <a:pt x="22" y="46"/>
                  </a:lnTo>
                  <a:moveTo>
                    <a:pt x="22" y="49"/>
                  </a:moveTo>
                  <a:lnTo>
                    <a:pt x="22" y="50"/>
                  </a:lnTo>
                  <a:moveTo>
                    <a:pt x="22" y="53"/>
                  </a:moveTo>
                  <a:lnTo>
                    <a:pt x="22" y="54"/>
                  </a:lnTo>
                  <a:moveTo>
                    <a:pt x="22" y="57"/>
                  </a:moveTo>
                  <a:lnTo>
                    <a:pt x="22" y="58"/>
                  </a:lnTo>
                  <a:moveTo>
                    <a:pt x="22" y="61"/>
                  </a:moveTo>
                  <a:lnTo>
                    <a:pt x="22" y="62"/>
                  </a:lnTo>
                  <a:moveTo>
                    <a:pt x="22" y="65"/>
                  </a:moveTo>
                  <a:lnTo>
                    <a:pt x="22" y="66"/>
                  </a:lnTo>
                  <a:moveTo>
                    <a:pt x="22" y="69"/>
                  </a:moveTo>
                  <a:lnTo>
                    <a:pt x="22" y="70"/>
                  </a:lnTo>
                  <a:moveTo>
                    <a:pt x="25" y="70"/>
                  </a:moveTo>
                  <a:lnTo>
                    <a:pt x="26" y="70"/>
                  </a:lnTo>
                  <a:moveTo>
                    <a:pt x="29" y="70"/>
                  </a:moveTo>
                  <a:lnTo>
                    <a:pt x="30" y="70"/>
                  </a:lnTo>
                  <a:moveTo>
                    <a:pt x="33" y="70"/>
                  </a:moveTo>
                  <a:lnTo>
                    <a:pt x="34" y="70"/>
                  </a:lnTo>
                  <a:moveTo>
                    <a:pt x="37" y="70"/>
                  </a:moveTo>
                  <a:lnTo>
                    <a:pt x="38" y="70"/>
                  </a:lnTo>
                  <a:moveTo>
                    <a:pt x="41" y="70"/>
                  </a:moveTo>
                  <a:lnTo>
                    <a:pt x="41" y="71"/>
                  </a:lnTo>
                  <a:moveTo>
                    <a:pt x="41" y="74"/>
                  </a:moveTo>
                  <a:lnTo>
                    <a:pt x="41" y="75"/>
                  </a:lnTo>
                  <a:moveTo>
                    <a:pt x="41" y="78"/>
                  </a:moveTo>
                  <a:lnTo>
                    <a:pt x="41" y="79"/>
                  </a:lnTo>
                  <a:moveTo>
                    <a:pt x="41" y="82"/>
                  </a:moveTo>
                  <a:lnTo>
                    <a:pt x="41" y="83"/>
                  </a:lnTo>
                  <a:moveTo>
                    <a:pt x="41" y="86"/>
                  </a:moveTo>
                  <a:lnTo>
                    <a:pt x="41" y="87"/>
                  </a:lnTo>
                  <a:moveTo>
                    <a:pt x="41" y="90"/>
                  </a:moveTo>
                  <a:lnTo>
                    <a:pt x="41" y="91"/>
                  </a:lnTo>
                  <a:moveTo>
                    <a:pt x="41" y="94"/>
                  </a:moveTo>
                  <a:lnTo>
                    <a:pt x="41" y="95"/>
                  </a:lnTo>
                  <a:moveTo>
                    <a:pt x="41" y="98"/>
                  </a:moveTo>
                  <a:lnTo>
                    <a:pt x="41" y="99"/>
                  </a:lnTo>
                  <a:moveTo>
                    <a:pt x="41" y="102"/>
                  </a:moveTo>
                  <a:lnTo>
                    <a:pt x="41" y="103"/>
                  </a:lnTo>
                  <a:moveTo>
                    <a:pt x="42" y="105"/>
                  </a:moveTo>
                  <a:lnTo>
                    <a:pt x="43" y="105"/>
                  </a:lnTo>
                  <a:moveTo>
                    <a:pt x="46" y="105"/>
                  </a:moveTo>
                  <a:lnTo>
                    <a:pt x="47" y="105"/>
                  </a:lnTo>
                  <a:moveTo>
                    <a:pt x="50" y="105"/>
                  </a:moveTo>
                  <a:lnTo>
                    <a:pt x="51" y="105"/>
                  </a:lnTo>
                  <a:moveTo>
                    <a:pt x="54" y="105"/>
                  </a:moveTo>
                  <a:lnTo>
                    <a:pt x="55" y="105"/>
                  </a:lnTo>
                  <a:moveTo>
                    <a:pt x="58" y="105"/>
                  </a:moveTo>
                  <a:lnTo>
                    <a:pt x="59" y="105"/>
                  </a:lnTo>
                  <a:moveTo>
                    <a:pt x="62" y="105"/>
                  </a:moveTo>
                  <a:lnTo>
                    <a:pt x="63" y="105"/>
                  </a:lnTo>
                  <a:moveTo>
                    <a:pt x="66" y="105"/>
                  </a:moveTo>
                  <a:lnTo>
                    <a:pt x="67" y="105"/>
                  </a:lnTo>
                  <a:moveTo>
                    <a:pt x="70" y="105"/>
                  </a:moveTo>
                  <a:lnTo>
                    <a:pt x="71" y="105"/>
                  </a:lnTo>
                  <a:moveTo>
                    <a:pt x="74" y="105"/>
                  </a:moveTo>
                  <a:lnTo>
                    <a:pt x="75" y="105"/>
                  </a:lnTo>
                  <a:moveTo>
                    <a:pt x="78" y="105"/>
                  </a:moveTo>
                  <a:lnTo>
                    <a:pt x="78" y="106"/>
                  </a:lnTo>
                  <a:moveTo>
                    <a:pt x="78" y="109"/>
                  </a:moveTo>
                  <a:lnTo>
                    <a:pt x="78" y="110"/>
                  </a:lnTo>
                  <a:moveTo>
                    <a:pt x="78" y="113"/>
                  </a:moveTo>
                  <a:lnTo>
                    <a:pt x="78" y="114"/>
                  </a:lnTo>
                  <a:moveTo>
                    <a:pt x="78" y="117"/>
                  </a:moveTo>
                  <a:lnTo>
                    <a:pt x="78" y="118"/>
                  </a:lnTo>
                  <a:moveTo>
                    <a:pt x="78" y="121"/>
                  </a:moveTo>
                  <a:lnTo>
                    <a:pt x="78" y="122"/>
                  </a:lnTo>
                  <a:moveTo>
                    <a:pt x="78" y="125"/>
                  </a:moveTo>
                  <a:lnTo>
                    <a:pt x="78" y="126"/>
                  </a:lnTo>
                  <a:moveTo>
                    <a:pt x="78" y="129"/>
                  </a:moveTo>
                  <a:lnTo>
                    <a:pt x="78" y="130"/>
                  </a:lnTo>
                  <a:moveTo>
                    <a:pt x="78" y="133"/>
                  </a:moveTo>
                  <a:lnTo>
                    <a:pt x="78" y="134"/>
                  </a:lnTo>
                  <a:moveTo>
                    <a:pt x="78" y="137"/>
                  </a:moveTo>
                  <a:lnTo>
                    <a:pt x="78" y="138"/>
                  </a:lnTo>
                  <a:moveTo>
                    <a:pt x="78" y="141"/>
                  </a:moveTo>
                  <a:lnTo>
                    <a:pt x="79" y="141"/>
                  </a:lnTo>
                  <a:moveTo>
                    <a:pt x="82" y="141"/>
                  </a:moveTo>
                  <a:lnTo>
                    <a:pt x="83" y="141"/>
                  </a:lnTo>
                  <a:moveTo>
                    <a:pt x="86" y="141"/>
                  </a:moveTo>
                  <a:lnTo>
                    <a:pt x="87" y="141"/>
                  </a:lnTo>
                  <a:moveTo>
                    <a:pt x="90" y="141"/>
                  </a:moveTo>
                  <a:lnTo>
                    <a:pt x="91" y="141"/>
                  </a:lnTo>
                  <a:moveTo>
                    <a:pt x="94" y="141"/>
                  </a:moveTo>
                  <a:lnTo>
                    <a:pt x="95" y="141"/>
                  </a:lnTo>
                  <a:moveTo>
                    <a:pt x="98" y="141"/>
                  </a:moveTo>
                  <a:lnTo>
                    <a:pt x="99" y="141"/>
                  </a:lnTo>
                  <a:moveTo>
                    <a:pt x="102" y="141"/>
                  </a:moveTo>
                  <a:lnTo>
                    <a:pt x="103" y="141"/>
                  </a:lnTo>
                  <a:moveTo>
                    <a:pt x="106" y="141"/>
                  </a:moveTo>
                  <a:lnTo>
                    <a:pt x="107" y="141"/>
                  </a:lnTo>
                  <a:moveTo>
                    <a:pt x="107" y="144"/>
                  </a:moveTo>
                  <a:lnTo>
                    <a:pt x="107" y="145"/>
                  </a:lnTo>
                  <a:moveTo>
                    <a:pt x="107" y="148"/>
                  </a:moveTo>
                  <a:lnTo>
                    <a:pt x="107" y="149"/>
                  </a:lnTo>
                  <a:moveTo>
                    <a:pt x="107" y="152"/>
                  </a:moveTo>
                  <a:lnTo>
                    <a:pt x="107" y="153"/>
                  </a:lnTo>
                  <a:moveTo>
                    <a:pt x="107" y="156"/>
                  </a:moveTo>
                  <a:lnTo>
                    <a:pt x="107" y="157"/>
                  </a:lnTo>
                  <a:moveTo>
                    <a:pt x="107" y="160"/>
                  </a:moveTo>
                  <a:lnTo>
                    <a:pt x="107" y="161"/>
                  </a:lnTo>
                  <a:moveTo>
                    <a:pt x="107" y="164"/>
                  </a:moveTo>
                  <a:lnTo>
                    <a:pt x="107" y="165"/>
                  </a:lnTo>
                  <a:moveTo>
                    <a:pt x="107" y="168"/>
                  </a:moveTo>
                  <a:lnTo>
                    <a:pt x="107" y="169"/>
                  </a:lnTo>
                  <a:moveTo>
                    <a:pt x="107" y="172"/>
                  </a:moveTo>
                  <a:lnTo>
                    <a:pt x="107" y="173"/>
                  </a:lnTo>
                  <a:moveTo>
                    <a:pt x="107" y="176"/>
                  </a:moveTo>
                  <a:lnTo>
                    <a:pt x="108" y="176"/>
                  </a:lnTo>
                  <a:moveTo>
                    <a:pt x="111" y="176"/>
                  </a:moveTo>
                  <a:lnTo>
                    <a:pt x="112" y="176"/>
                  </a:lnTo>
                  <a:moveTo>
                    <a:pt x="115" y="176"/>
                  </a:moveTo>
                  <a:lnTo>
                    <a:pt x="116" y="176"/>
                  </a:lnTo>
                  <a:moveTo>
                    <a:pt x="119" y="176"/>
                  </a:moveTo>
                  <a:lnTo>
                    <a:pt x="120" y="176"/>
                  </a:lnTo>
                  <a:moveTo>
                    <a:pt x="123" y="176"/>
                  </a:moveTo>
                  <a:lnTo>
                    <a:pt x="124" y="176"/>
                  </a:lnTo>
                  <a:moveTo>
                    <a:pt x="127" y="176"/>
                  </a:moveTo>
                  <a:lnTo>
                    <a:pt x="128" y="176"/>
                  </a:lnTo>
                  <a:moveTo>
                    <a:pt x="131" y="176"/>
                  </a:moveTo>
                  <a:lnTo>
                    <a:pt x="132" y="176"/>
                  </a:lnTo>
                  <a:moveTo>
                    <a:pt x="135" y="176"/>
                  </a:moveTo>
                  <a:lnTo>
                    <a:pt x="136" y="176"/>
                  </a:lnTo>
                  <a:moveTo>
                    <a:pt x="139" y="176"/>
                  </a:moveTo>
                  <a:lnTo>
                    <a:pt x="140" y="176"/>
                  </a:lnTo>
                  <a:moveTo>
                    <a:pt x="143" y="176"/>
                  </a:moveTo>
                  <a:lnTo>
                    <a:pt x="144" y="176"/>
                  </a:lnTo>
                  <a:moveTo>
                    <a:pt x="147" y="176"/>
                  </a:moveTo>
                  <a:lnTo>
                    <a:pt x="148" y="176"/>
                  </a:lnTo>
                  <a:moveTo>
                    <a:pt x="151" y="176"/>
                  </a:moveTo>
                  <a:lnTo>
                    <a:pt x="152" y="176"/>
                  </a:lnTo>
                  <a:moveTo>
                    <a:pt x="155" y="176"/>
                  </a:moveTo>
                  <a:lnTo>
                    <a:pt x="156" y="176"/>
                  </a:lnTo>
                  <a:moveTo>
                    <a:pt x="159" y="176"/>
                  </a:moveTo>
                  <a:lnTo>
                    <a:pt x="160" y="176"/>
                  </a:lnTo>
                  <a:moveTo>
                    <a:pt x="163" y="176"/>
                  </a:moveTo>
                  <a:lnTo>
                    <a:pt x="164" y="176"/>
                  </a:lnTo>
                  <a:moveTo>
                    <a:pt x="167" y="176"/>
                  </a:moveTo>
                  <a:lnTo>
                    <a:pt x="168" y="176"/>
                  </a:lnTo>
                  <a:moveTo>
                    <a:pt x="171" y="176"/>
                  </a:moveTo>
                  <a:lnTo>
                    <a:pt x="172" y="176"/>
                  </a:lnTo>
                  <a:moveTo>
                    <a:pt x="175" y="176"/>
                  </a:moveTo>
                  <a:lnTo>
                    <a:pt x="176" y="176"/>
                  </a:lnTo>
                  <a:moveTo>
                    <a:pt x="179" y="176"/>
                  </a:moveTo>
                  <a:lnTo>
                    <a:pt x="180" y="176"/>
                  </a:lnTo>
                  <a:moveTo>
                    <a:pt x="183" y="176"/>
                  </a:moveTo>
                  <a:lnTo>
                    <a:pt x="184" y="176"/>
                  </a:lnTo>
                  <a:moveTo>
                    <a:pt x="187" y="176"/>
                  </a:moveTo>
                  <a:lnTo>
                    <a:pt x="188" y="176"/>
                  </a:lnTo>
                  <a:moveTo>
                    <a:pt x="191" y="176"/>
                  </a:moveTo>
                  <a:lnTo>
                    <a:pt x="192" y="176"/>
                  </a:lnTo>
                  <a:moveTo>
                    <a:pt x="195" y="176"/>
                  </a:moveTo>
                  <a:lnTo>
                    <a:pt x="196" y="176"/>
                  </a:lnTo>
                  <a:moveTo>
                    <a:pt x="199" y="176"/>
                  </a:moveTo>
                  <a:lnTo>
                    <a:pt x="200" y="176"/>
                  </a:lnTo>
                  <a:moveTo>
                    <a:pt x="203" y="176"/>
                  </a:moveTo>
                  <a:lnTo>
                    <a:pt x="204" y="176"/>
                  </a:lnTo>
                  <a:moveTo>
                    <a:pt x="207" y="176"/>
                  </a:moveTo>
                  <a:lnTo>
                    <a:pt x="208" y="176"/>
                  </a:lnTo>
                  <a:moveTo>
                    <a:pt x="211" y="176"/>
                  </a:moveTo>
                  <a:lnTo>
                    <a:pt x="212" y="176"/>
                  </a:lnTo>
                  <a:moveTo>
                    <a:pt x="215" y="176"/>
                  </a:moveTo>
                  <a:lnTo>
                    <a:pt x="216" y="176"/>
                  </a:lnTo>
                  <a:moveTo>
                    <a:pt x="219" y="176"/>
                  </a:moveTo>
                  <a:lnTo>
                    <a:pt x="220" y="176"/>
                  </a:lnTo>
                  <a:moveTo>
                    <a:pt x="223" y="176"/>
                  </a:moveTo>
                  <a:lnTo>
                    <a:pt x="224" y="176"/>
                  </a:lnTo>
                  <a:moveTo>
                    <a:pt x="227" y="176"/>
                  </a:moveTo>
                  <a:lnTo>
                    <a:pt x="228" y="176"/>
                  </a:lnTo>
                  <a:moveTo>
                    <a:pt x="231" y="176"/>
                  </a:moveTo>
                  <a:lnTo>
                    <a:pt x="232" y="176"/>
                  </a:lnTo>
                  <a:moveTo>
                    <a:pt x="235" y="176"/>
                  </a:moveTo>
                  <a:lnTo>
                    <a:pt x="236" y="176"/>
                  </a:lnTo>
                  <a:moveTo>
                    <a:pt x="239" y="176"/>
                  </a:moveTo>
                  <a:lnTo>
                    <a:pt x="240" y="176"/>
                  </a:lnTo>
                  <a:moveTo>
                    <a:pt x="243" y="176"/>
                  </a:moveTo>
                  <a:lnTo>
                    <a:pt x="244" y="176"/>
                  </a:lnTo>
                  <a:moveTo>
                    <a:pt x="247" y="176"/>
                  </a:moveTo>
                  <a:lnTo>
                    <a:pt x="248" y="176"/>
                  </a:lnTo>
                  <a:moveTo>
                    <a:pt x="251" y="176"/>
                  </a:moveTo>
                  <a:lnTo>
                    <a:pt x="252" y="176"/>
                  </a:lnTo>
                  <a:moveTo>
                    <a:pt x="255" y="176"/>
                  </a:moveTo>
                  <a:lnTo>
                    <a:pt x="256" y="176"/>
                  </a:lnTo>
                  <a:moveTo>
                    <a:pt x="259" y="176"/>
                  </a:moveTo>
                  <a:lnTo>
                    <a:pt x="260" y="176"/>
                  </a:lnTo>
                  <a:moveTo>
                    <a:pt x="263" y="176"/>
                  </a:moveTo>
                  <a:lnTo>
                    <a:pt x="264" y="176"/>
                  </a:lnTo>
                  <a:moveTo>
                    <a:pt x="267" y="176"/>
                  </a:moveTo>
                  <a:lnTo>
                    <a:pt x="268" y="176"/>
                  </a:lnTo>
                  <a:moveTo>
                    <a:pt x="271" y="176"/>
                  </a:moveTo>
                  <a:lnTo>
                    <a:pt x="272" y="176"/>
                  </a:lnTo>
                  <a:moveTo>
                    <a:pt x="275" y="176"/>
                  </a:moveTo>
                  <a:lnTo>
                    <a:pt x="276" y="176"/>
                  </a:lnTo>
                  <a:moveTo>
                    <a:pt x="279" y="176"/>
                  </a:moveTo>
                  <a:lnTo>
                    <a:pt x="280" y="176"/>
                  </a:lnTo>
                  <a:moveTo>
                    <a:pt x="283" y="176"/>
                  </a:moveTo>
                  <a:lnTo>
                    <a:pt x="284" y="176"/>
                  </a:lnTo>
                  <a:moveTo>
                    <a:pt x="287" y="176"/>
                  </a:moveTo>
                  <a:lnTo>
                    <a:pt x="287" y="177"/>
                  </a:lnTo>
                  <a:moveTo>
                    <a:pt x="287" y="180"/>
                  </a:moveTo>
                  <a:lnTo>
                    <a:pt x="287" y="181"/>
                  </a:lnTo>
                  <a:moveTo>
                    <a:pt x="287" y="184"/>
                  </a:moveTo>
                  <a:lnTo>
                    <a:pt x="287" y="185"/>
                  </a:lnTo>
                  <a:moveTo>
                    <a:pt x="287" y="188"/>
                  </a:moveTo>
                  <a:lnTo>
                    <a:pt x="287" y="189"/>
                  </a:lnTo>
                  <a:moveTo>
                    <a:pt x="287" y="192"/>
                  </a:moveTo>
                  <a:lnTo>
                    <a:pt x="287" y="193"/>
                  </a:lnTo>
                  <a:moveTo>
                    <a:pt x="287" y="196"/>
                  </a:moveTo>
                  <a:lnTo>
                    <a:pt x="287" y="197"/>
                  </a:lnTo>
                  <a:moveTo>
                    <a:pt x="287" y="200"/>
                  </a:moveTo>
                  <a:lnTo>
                    <a:pt x="287" y="201"/>
                  </a:lnTo>
                  <a:moveTo>
                    <a:pt x="287" y="204"/>
                  </a:moveTo>
                  <a:lnTo>
                    <a:pt x="287" y="205"/>
                  </a:lnTo>
                  <a:moveTo>
                    <a:pt x="287" y="208"/>
                  </a:moveTo>
                  <a:lnTo>
                    <a:pt x="287" y="209"/>
                  </a:lnTo>
                  <a:moveTo>
                    <a:pt x="287" y="212"/>
                  </a:moveTo>
                  <a:lnTo>
                    <a:pt x="287" y="213"/>
                  </a:lnTo>
                  <a:moveTo>
                    <a:pt x="287" y="216"/>
                  </a:moveTo>
                  <a:lnTo>
                    <a:pt x="287" y="217"/>
                  </a:lnTo>
                  <a:moveTo>
                    <a:pt x="287" y="220"/>
                  </a:moveTo>
                  <a:lnTo>
                    <a:pt x="287" y="221"/>
                  </a:lnTo>
                  <a:moveTo>
                    <a:pt x="287" y="224"/>
                  </a:moveTo>
                  <a:lnTo>
                    <a:pt x="287" y="225"/>
                  </a:lnTo>
                  <a:moveTo>
                    <a:pt x="287" y="228"/>
                  </a:moveTo>
                  <a:lnTo>
                    <a:pt x="287" y="229"/>
                  </a:lnTo>
                  <a:moveTo>
                    <a:pt x="287" y="232"/>
                  </a:moveTo>
                  <a:lnTo>
                    <a:pt x="287" y="233"/>
                  </a:lnTo>
                  <a:moveTo>
                    <a:pt x="287" y="236"/>
                  </a:moveTo>
                  <a:lnTo>
                    <a:pt x="287" y="237"/>
                  </a:lnTo>
                  <a:moveTo>
                    <a:pt x="287" y="240"/>
                  </a:moveTo>
                  <a:lnTo>
                    <a:pt x="287" y="241"/>
                  </a:lnTo>
                  <a:moveTo>
                    <a:pt x="287" y="244"/>
                  </a:moveTo>
                  <a:lnTo>
                    <a:pt x="287" y="245"/>
                  </a:lnTo>
                  <a:moveTo>
                    <a:pt x="288" y="247"/>
                  </a:moveTo>
                  <a:lnTo>
                    <a:pt x="289" y="247"/>
                  </a:lnTo>
                  <a:moveTo>
                    <a:pt x="292" y="247"/>
                  </a:moveTo>
                  <a:lnTo>
                    <a:pt x="293" y="247"/>
                  </a:lnTo>
                  <a:moveTo>
                    <a:pt x="296" y="247"/>
                  </a:moveTo>
                  <a:lnTo>
                    <a:pt x="297" y="247"/>
                  </a:lnTo>
                  <a:moveTo>
                    <a:pt x="299" y="248"/>
                  </a:moveTo>
                  <a:lnTo>
                    <a:pt x="299" y="249"/>
                  </a:lnTo>
                  <a:moveTo>
                    <a:pt x="299" y="252"/>
                  </a:moveTo>
                  <a:lnTo>
                    <a:pt x="299" y="253"/>
                  </a:lnTo>
                  <a:moveTo>
                    <a:pt x="299" y="256"/>
                  </a:moveTo>
                  <a:lnTo>
                    <a:pt x="299" y="257"/>
                  </a:lnTo>
                  <a:moveTo>
                    <a:pt x="299" y="260"/>
                  </a:moveTo>
                  <a:lnTo>
                    <a:pt x="299" y="261"/>
                  </a:lnTo>
                  <a:moveTo>
                    <a:pt x="299" y="264"/>
                  </a:moveTo>
                  <a:lnTo>
                    <a:pt x="299" y="265"/>
                  </a:lnTo>
                  <a:moveTo>
                    <a:pt x="299" y="268"/>
                  </a:moveTo>
                  <a:lnTo>
                    <a:pt x="299" y="269"/>
                  </a:lnTo>
                  <a:moveTo>
                    <a:pt x="299" y="272"/>
                  </a:moveTo>
                  <a:lnTo>
                    <a:pt x="299" y="273"/>
                  </a:lnTo>
                  <a:moveTo>
                    <a:pt x="299" y="276"/>
                  </a:moveTo>
                  <a:lnTo>
                    <a:pt x="299" y="277"/>
                  </a:lnTo>
                  <a:moveTo>
                    <a:pt x="299" y="280"/>
                  </a:moveTo>
                  <a:lnTo>
                    <a:pt x="299" y="281"/>
                  </a:lnTo>
                  <a:moveTo>
                    <a:pt x="299" y="284"/>
                  </a:moveTo>
                  <a:lnTo>
                    <a:pt x="299" y="285"/>
                  </a:lnTo>
                  <a:moveTo>
                    <a:pt x="299" y="288"/>
                  </a:moveTo>
                  <a:lnTo>
                    <a:pt x="299" y="289"/>
                  </a:lnTo>
                  <a:moveTo>
                    <a:pt x="299" y="292"/>
                  </a:moveTo>
                  <a:lnTo>
                    <a:pt x="299" y="293"/>
                  </a:lnTo>
                  <a:moveTo>
                    <a:pt x="299" y="296"/>
                  </a:moveTo>
                  <a:lnTo>
                    <a:pt x="299" y="297"/>
                  </a:lnTo>
                  <a:moveTo>
                    <a:pt x="299" y="300"/>
                  </a:moveTo>
                  <a:lnTo>
                    <a:pt x="299" y="301"/>
                  </a:lnTo>
                  <a:moveTo>
                    <a:pt x="299" y="304"/>
                  </a:moveTo>
                  <a:lnTo>
                    <a:pt x="299" y="305"/>
                  </a:lnTo>
                  <a:moveTo>
                    <a:pt x="299" y="308"/>
                  </a:moveTo>
                  <a:lnTo>
                    <a:pt x="299" y="309"/>
                  </a:lnTo>
                  <a:moveTo>
                    <a:pt x="299" y="312"/>
                  </a:moveTo>
                  <a:lnTo>
                    <a:pt x="299" y="313"/>
                  </a:lnTo>
                  <a:moveTo>
                    <a:pt x="299" y="316"/>
                  </a:moveTo>
                  <a:lnTo>
                    <a:pt x="299" y="317"/>
                  </a:lnTo>
                  <a:moveTo>
                    <a:pt x="302" y="317"/>
                  </a:moveTo>
                  <a:lnTo>
                    <a:pt x="303" y="317"/>
                  </a:lnTo>
                  <a:moveTo>
                    <a:pt x="306" y="317"/>
                  </a:moveTo>
                  <a:lnTo>
                    <a:pt x="307" y="317"/>
                  </a:lnTo>
                  <a:moveTo>
                    <a:pt x="310" y="317"/>
                  </a:moveTo>
                  <a:lnTo>
                    <a:pt x="311" y="317"/>
                  </a:lnTo>
                  <a:moveTo>
                    <a:pt x="314" y="317"/>
                  </a:moveTo>
                  <a:lnTo>
                    <a:pt x="315" y="317"/>
                  </a:lnTo>
                  <a:moveTo>
                    <a:pt x="318" y="317"/>
                  </a:moveTo>
                  <a:lnTo>
                    <a:pt x="319" y="317"/>
                  </a:lnTo>
                  <a:moveTo>
                    <a:pt x="322" y="317"/>
                  </a:moveTo>
                  <a:lnTo>
                    <a:pt x="323" y="317"/>
                  </a:lnTo>
                  <a:moveTo>
                    <a:pt x="326" y="317"/>
                  </a:moveTo>
                  <a:lnTo>
                    <a:pt x="327" y="317"/>
                  </a:lnTo>
                  <a:moveTo>
                    <a:pt x="330" y="317"/>
                  </a:moveTo>
                  <a:lnTo>
                    <a:pt x="331" y="317"/>
                  </a:lnTo>
                  <a:moveTo>
                    <a:pt x="334" y="317"/>
                  </a:moveTo>
                  <a:lnTo>
                    <a:pt x="335" y="317"/>
                  </a:lnTo>
                  <a:moveTo>
                    <a:pt x="338" y="317"/>
                  </a:moveTo>
                  <a:lnTo>
                    <a:pt x="339" y="317"/>
                  </a:lnTo>
                  <a:moveTo>
                    <a:pt x="342" y="317"/>
                  </a:moveTo>
                  <a:lnTo>
                    <a:pt x="343" y="317"/>
                  </a:lnTo>
                  <a:moveTo>
                    <a:pt x="346" y="317"/>
                  </a:moveTo>
                  <a:lnTo>
                    <a:pt x="347" y="317"/>
                  </a:lnTo>
                  <a:moveTo>
                    <a:pt x="350" y="317"/>
                  </a:moveTo>
                  <a:lnTo>
                    <a:pt x="351" y="317"/>
                  </a:lnTo>
                  <a:moveTo>
                    <a:pt x="354" y="317"/>
                  </a:moveTo>
                  <a:lnTo>
                    <a:pt x="355" y="317"/>
                  </a:lnTo>
                  <a:moveTo>
                    <a:pt x="358" y="317"/>
                  </a:moveTo>
                  <a:lnTo>
                    <a:pt x="359" y="317"/>
                  </a:lnTo>
                  <a:moveTo>
                    <a:pt x="362" y="317"/>
                  </a:moveTo>
                  <a:lnTo>
                    <a:pt x="363" y="317"/>
                  </a:lnTo>
                  <a:moveTo>
                    <a:pt x="366" y="317"/>
                  </a:moveTo>
                  <a:lnTo>
                    <a:pt x="367" y="317"/>
                  </a:lnTo>
                  <a:moveTo>
                    <a:pt x="368" y="319"/>
                  </a:moveTo>
                  <a:lnTo>
                    <a:pt x="368" y="320"/>
                  </a:lnTo>
                  <a:moveTo>
                    <a:pt x="368" y="323"/>
                  </a:moveTo>
                  <a:lnTo>
                    <a:pt x="368" y="324"/>
                  </a:lnTo>
                  <a:moveTo>
                    <a:pt x="368" y="327"/>
                  </a:moveTo>
                  <a:lnTo>
                    <a:pt x="368" y="328"/>
                  </a:lnTo>
                  <a:moveTo>
                    <a:pt x="368" y="331"/>
                  </a:moveTo>
                  <a:lnTo>
                    <a:pt x="368" y="332"/>
                  </a:lnTo>
                  <a:moveTo>
                    <a:pt x="368" y="335"/>
                  </a:moveTo>
                  <a:lnTo>
                    <a:pt x="368" y="336"/>
                  </a:lnTo>
                  <a:moveTo>
                    <a:pt x="368" y="339"/>
                  </a:moveTo>
                  <a:lnTo>
                    <a:pt x="368" y="340"/>
                  </a:lnTo>
                  <a:moveTo>
                    <a:pt x="368" y="343"/>
                  </a:moveTo>
                  <a:lnTo>
                    <a:pt x="368" y="344"/>
                  </a:lnTo>
                  <a:moveTo>
                    <a:pt x="368" y="347"/>
                  </a:moveTo>
                  <a:lnTo>
                    <a:pt x="368" y="348"/>
                  </a:lnTo>
                  <a:moveTo>
                    <a:pt x="368" y="351"/>
                  </a:moveTo>
                  <a:lnTo>
                    <a:pt x="368" y="352"/>
                  </a:lnTo>
                  <a:moveTo>
                    <a:pt x="368" y="355"/>
                  </a:moveTo>
                  <a:lnTo>
                    <a:pt x="368" y="356"/>
                  </a:lnTo>
                  <a:moveTo>
                    <a:pt x="368" y="359"/>
                  </a:moveTo>
                  <a:lnTo>
                    <a:pt x="368" y="360"/>
                  </a:lnTo>
                  <a:moveTo>
                    <a:pt x="368" y="363"/>
                  </a:moveTo>
                  <a:lnTo>
                    <a:pt x="368" y="364"/>
                  </a:lnTo>
                  <a:moveTo>
                    <a:pt x="368" y="367"/>
                  </a:moveTo>
                  <a:lnTo>
                    <a:pt x="368" y="368"/>
                  </a:lnTo>
                  <a:moveTo>
                    <a:pt x="368" y="371"/>
                  </a:moveTo>
                  <a:lnTo>
                    <a:pt x="368" y="372"/>
                  </a:lnTo>
                  <a:moveTo>
                    <a:pt x="368" y="375"/>
                  </a:moveTo>
                  <a:lnTo>
                    <a:pt x="368" y="376"/>
                  </a:lnTo>
                  <a:moveTo>
                    <a:pt x="368" y="379"/>
                  </a:moveTo>
                  <a:lnTo>
                    <a:pt x="368" y="380"/>
                  </a:lnTo>
                  <a:moveTo>
                    <a:pt x="368" y="383"/>
                  </a:moveTo>
                  <a:lnTo>
                    <a:pt x="368" y="384"/>
                  </a:lnTo>
                  <a:moveTo>
                    <a:pt x="368" y="387"/>
                  </a:moveTo>
                  <a:lnTo>
                    <a:pt x="368" y="388"/>
                  </a:lnTo>
                  <a:moveTo>
                    <a:pt x="371" y="388"/>
                  </a:moveTo>
                  <a:lnTo>
                    <a:pt x="372" y="388"/>
                  </a:lnTo>
                  <a:moveTo>
                    <a:pt x="375" y="388"/>
                  </a:moveTo>
                  <a:lnTo>
                    <a:pt x="376" y="388"/>
                  </a:lnTo>
                  <a:moveTo>
                    <a:pt x="379" y="388"/>
                  </a:moveTo>
                  <a:lnTo>
                    <a:pt x="380" y="388"/>
                  </a:lnTo>
                  <a:moveTo>
                    <a:pt x="383" y="388"/>
                  </a:moveTo>
                  <a:lnTo>
                    <a:pt x="384" y="388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10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41" name="Rectangle 43"/>
            <p:cNvSpPr>
              <a:spLocks noChangeArrowheads="1"/>
            </p:cNvSpPr>
            <p:nvPr/>
          </p:nvSpPr>
          <p:spPr bwMode="auto">
            <a:xfrm>
              <a:off x="1141001" y="4979447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13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2" name="Rectangle 44"/>
            <p:cNvSpPr>
              <a:spLocks noChangeArrowheads="1"/>
            </p:cNvSpPr>
            <p:nvPr/>
          </p:nvSpPr>
          <p:spPr bwMode="auto">
            <a:xfrm>
              <a:off x="1806729" y="4979447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9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3" name="Rectangle 45"/>
            <p:cNvSpPr>
              <a:spLocks noChangeArrowheads="1"/>
            </p:cNvSpPr>
            <p:nvPr/>
          </p:nvSpPr>
          <p:spPr bwMode="auto">
            <a:xfrm>
              <a:off x="2424215" y="4979447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6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4" name="Rectangle 46"/>
            <p:cNvSpPr>
              <a:spLocks noChangeArrowheads="1"/>
            </p:cNvSpPr>
            <p:nvPr/>
          </p:nvSpPr>
          <p:spPr bwMode="auto">
            <a:xfrm>
              <a:off x="3049741" y="4979447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5" name="Rectangle 47"/>
            <p:cNvSpPr>
              <a:spLocks noChangeArrowheads="1"/>
            </p:cNvSpPr>
            <p:nvPr/>
          </p:nvSpPr>
          <p:spPr bwMode="auto">
            <a:xfrm>
              <a:off x="3667227" y="4979447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6" name="Rectangle 48"/>
            <p:cNvSpPr>
              <a:spLocks noChangeArrowheads="1"/>
            </p:cNvSpPr>
            <p:nvPr/>
          </p:nvSpPr>
          <p:spPr bwMode="auto">
            <a:xfrm>
              <a:off x="748580" y="4965171"/>
              <a:ext cx="28373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HAP</a:t>
              </a:r>
              <a:r>
                <a:rPr lang="ko-KR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≥</a:t>
              </a:r>
              <a:r>
                <a:rPr lang="en-US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</a:t>
              </a:r>
              <a:endParaRPr lang="ko-KR" sz="800" b="1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7" name="Rectangle 49"/>
            <p:cNvSpPr>
              <a:spLocks noChangeArrowheads="1"/>
            </p:cNvSpPr>
            <p:nvPr/>
          </p:nvSpPr>
          <p:spPr bwMode="auto">
            <a:xfrm>
              <a:off x="2136603" y="2239524"/>
              <a:ext cx="354032" cy="126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HAP&lt;3</a:t>
              </a:r>
              <a:endParaRPr lang="ko-KR" sz="12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48" name="Rectangle 50"/>
            <p:cNvSpPr>
              <a:spLocks noChangeArrowheads="1"/>
            </p:cNvSpPr>
            <p:nvPr/>
          </p:nvSpPr>
          <p:spPr bwMode="auto">
            <a:xfrm>
              <a:off x="1456176" y="2719439"/>
              <a:ext cx="383264" cy="126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HAP</a:t>
              </a:r>
              <a:r>
                <a:rPr lang="ko-KR" sz="10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≥</a:t>
              </a:r>
              <a:r>
                <a:rPr lang="en-US" sz="10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 </a:t>
              </a:r>
              <a:endParaRPr lang="ko-KR" sz="12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50" name="Rectangle 5"/>
            <p:cNvSpPr>
              <a:spLocks noChangeArrowheads="1"/>
            </p:cNvSpPr>
            <p:nvPr/>
          </p:nvSpPr>
          <p:spPr bwMode="auto">
            <a:xfrm>
              <a:off x="1922327" y="4646810"/>
              <a:ext cx="1497327" cy="126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altLang="ko-KR" sz="10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Adobe 고딕 Std B"/>
                  <a:cs typeface="Arial" panose="020B0604020202020204" pitchFamily="34" charset="0"/>
                </a:rPr>
                <a:t>Follow up duration (month)</a:t>
              </a:r>
              <a:endParaRPr lang="en-US" altLang="ko-KR" sz="1000" b="1" dirty="0">
                <a:solidFill>
                  <a:srgbClr val="000000"/>
                </a:solidFill>
                <a:latin typeface="Calibri" panose="020F0502020204030204" pitchFamily="34" charset="0"/>
                <a:ea typeface="Adobe 고딕 Std B"/>
                <a:cs typeface="Arial" panose="020B0604020202020204" pitchFamily="34" charset="0"/>
              </a:endParaRPr>
            </a:p>
          </p:txBody>
        </p:sp>
        <p:sp>
          <p:nvSpPr>
            <p:cNvPr id="52" name="TextBox 53"/>
            <p:cNvSpPr txBox="1">
              <a:spLocks noChangeArrowheads="1"/>
            </p:cNvSpPr>
            <p:nvPr/>
          </p:nvSpPr>
          <p:spPr bwMode="auto">
            <a:xfrm>
              <a:off x="3399939" y="4127506"/>
              <a:ext cx="1100053" cy="357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US" sz="1200" b="1" i="1" kern="1200" dirty="0" smtClean="0">
                  <a:solidFill>
                    <a:srgbClr val="000000"/>
                  </a:solidFill>
                  <a:effectLst/>
                  <a:latin typeface="+mj-lt"/>
                  <a:ea typeface="맑은 고딕"/>
                  <a:cs typeface="Calibri"/>
                </a:rPr>
                <a:t>P</a:t>
              </a:r>
              <a:r>
                <a:rPr lang="en-US" sz="1200" b="1" kern="1200" dirty="0" smtClean="0">
                  <a:solidFill>
                    <a:srgbClr val="000000"/>
                  </a:solidFill>
                  <a:effectLst/>
                  <a:latin typeface="+mj-lt"/>
                  <a:ea typeface="맑은 고딕"/>
                  <a:cs typeface="Calibri"/>
                </a:rPr>
                <a:t>=0.520</a:t>
              </a:r>
              <a:endParaRPr lang="ko-KR" sz="1200" dirty="0">
                <a:effectLst/>
                <a:latin typeface="+mj-lt"/>
                <a:cs typeface="굴림"/>
              </a:endParaRPr>
            </a:p>
          </p:txBody>
        </p:sp>
        <p:sp>
          <p:nvSpPr>
            <p:cNvPr id="101" name="Rectangle 21"/>
            <p:cNvSpPr>
              <a:spLocks noChangeArrowheads="1"/>
            </p:cNvSpPr>
            <p:nvPr/>
          </p:nvSpPr>
          <p:spPr bwMode="auto">
            <a:xfrm rot="16200000">
              <a:off x="264156" y="3009793"/>
              <a:ext cx="1111664" cy="2108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0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dobe 고딕 Std B"/>
                  <a:cs typeface="Arial" panose="020B0604020202020204" pitchFamily="34" charset="0"/>
                </a:rPr>
                <a:t>Overall </a:t>
              </a:r>
              <a:r>
                <a:rPr lang="en-US" sz="1000" b="1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dobe 고딕 Std B"/>
                  <a:cs typeface="Arial" panose="020B0604020202020204" pitchFamily="34" charset="0"/>
                </a:rPr>
                <a:t>survival</a:t>
              </a:r>
              <a:endParaRPr lang="ko-KR" sz="1000" dirty="0">
                <a:effectLst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21">
              <a:extLst>
                <a:ext uri="{FF2B5EF4-FFF2-40B4-BE49-F238E27FC236}">
                  <a16:creationId xmlns:a16="http://schemas.microsoft.com/office/drawing/2014/main" id="{DC862D14-B5A3-4CA1-B41A-F600AEB12B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905" y="1556792"/>
              <a:ext cx="1918645" cy="171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000" b="1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Supplementary Fig. 2a</a:t>
              </a:r>
              <a:endParaRPr lang="ko-KR" sz="1600" dirty="0">
                <a:effectLst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Line 8"/>
            <p:cNvSpPr>
              <a:spLocks noChangeShapeType="1"/>
            </p:cNvSpPr>
            <p:nvPr/>
          </p:nvSpPr>
          <p:spPr bwMode="auto">
            <a:xfrm>
              <a:off x="5274697" y="4385533"/>
              <a:ext cx="271091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56" name="Line 9"/>
            <p:cNvSpPr>
              <a:spLocks noChangeShapeType="1"/>
            </p:cNvSpPr>
            <p:nvPr/>
          </p:nvSpPr>
          <p:spPr bwMode="auto">
            <a:xfrm>
              <a:off x="5274697" y="4385533"/>
              <a:ext cx="0" cy="36396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57" name="Line 10"/>
            <p:cNvSpPr>
              <a:spLocks noChangeShapeType="1"/>
            </p:cNvSpPr>
            <p:nvPr/>
          </p:nvSpPr>
          <p:spPr bwMode="auto">
            <a:xfrm>
              <a:off x="5818837" y="4385533"/>
              <a:ext cx="0" cy="36396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58" name="Line 11"/>
            <p:cNvSpPr>
              <a:spLocks noChangeShapeType="1"/>
            </p:cNvSpPr>
            <p:nvPr/>
          </p:nvSpPr>
          <p:spPr bwMode="auto">
            <a:xfrm>
              <a:off x="6357383" y="4385533"/>
              <a:ext cx="0" cy="36396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59" name="Line 12"/>
            <p:cNvSpPr>
              <a:spLocks noChangeShapeType="1"/>
            </p:cNvSpPr>
            <p:nvPr/>
          </p:nvSpPr>
          <p:spPr bwMode="auto">
            <a:xfrm>
              <a:off x="6902923" y="4385533"/>
              <a:ext cx="0" cy="36396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60" name="Line 13"/>
            <p:cNvSpPr>
              <a:spLocks noChangeShapeType="1"/>
            </p:cNvSpPr>
            <p:nvPr/>
          </p:nvSpPr>
          <p:spPr bwMode="auto">
            <a:xfrm>
              <a:off x="7441468" y="4385533"/>
              <a:ext cx="0" cy="36396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61" name="Line 14"/>
            <p:cNvSpPr>
              <a:spLocks noChangeShapeType="1"/>
            </p:cNvSpPr>
            <p:nvPr/>
          </p:nvSpPr>
          <p:spPr bwMode="auto">
            <a:xfrm>
              <a:off x="7985610" y="4385533"/>
              <a:ext cx="0" cy="36396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8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8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62" name="Rectangle 15"/>
            <p:cNvSpPr>
              <a:spLocks noChangeArrowheads="1"/>
            </p:cNvSpPr>
            <p:nvPr/>
          </p:nvSpPr>
          <p:spPr bwMode="auto">
            <a:xfrm>
              <a:off x="5224339" y="4458265"/>
              <a:ext cx="57708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63" name="Rectangle 16"/>
            <p:cNvSpPr>
              <a:spLocks noChangeArrowheads="1"/>
            </p:cNvSpPr>
            <p:nvPr/>
          </p:nvSpPr>
          <p:spPr bwMode="auto">
            <a:xfrm>
              <a:off x="5739105" y="4458265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12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6277650" y="4458265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24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65" name="Rectangle 18"/>
            <p:cNvSpPr>
              <a:spLocks noChangeArrowheads="1"/>
            </p:cNvSpPr>
            <p:nvPr/>
          </p:nvSpPr>
          <p:spPr bwMode="auto">
            <a:xfrm>
              <a:off x="6823190" y="4458265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36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66" name="Rectangle 19"/>
            <p:cNvSpPr>
              <a:spLocks noChangeArrowheads="1"/>
            </p:cNvSpPr>
            <p:nvPr/>
          </p:nvSpPr>
          <p:spPr bwMode="auto">
            <a:xfrm>
              <a:off x="7361736" y="4458265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48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67" name="Rectangle 20"/>
            <p:cNvSpPr>
              <a:spLocks noChangeArrowheads="1"/>
            </p:cNvSpPr>
            <p:nvPr/>
          </p:nvSpPr>
          <p:spPr bwMode="auto">
            <a:xfrm>
              <a:off x="7905877" y="4458265"/>
              <a:ext cx="115416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60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68" name="Line 22"/>
            <p:cNvSpPr>
              <a:spLocks noChangeShapeType="1"/>
            </p:cNvSpPr>
            <p:nvPr/>
          </p:nvSpPr>
          <p:spPr bwMode="auto">
            <a:xfrm flipV="1">
              <a:off x="5166987" y="1879425"/>
              <a:ext cx="0" cy="2406021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69" name="Line 23"/>
            <p:cNvSpPr>
              <a:spLocks noChangeShapeType="1"/>
            </p:cNvSpPr>
            <p:nvPr/>
          </p:nvSpPr>
          <p:spPr bwMode="auto">
            <a:xfrm flipH="1">
              <a:off x="5127821" y="4285445"/>
              <a:ext cx="3916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0" name="Line 24"/>
            <p:cNvSpPr>
              <a:spLocks noChangeShapeType="1"/>
            </p:cNvSpPr>
            <p:nvPr/>
          </p:nvSpPr>
          <p:spPr bwMode="auto">
            <a:xfrm flipH="1">
              <a:off x="5127821" y="3801900"/>
              <a:ext cx="3916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1" name="Line 25"/>
            <p:cNvSpPr>
              <a:spLocks noChangeShapeType="1"/>
            </p:cNvSpPr>
            <p:nvPr/>
          </p:nvSpPr>
          <p:spPr bwMode="auto">
            <a:xfrm flipH="1">
              <a:off x="5127821" y="3324856"/>
              <a:ext cx="3916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2" name="Line 26"/>
            <p:cNvSpPr>
              <a:spLocks noChangeShapeType="1"/>
            </p:cNvSpPr>
            <p:nvPr/>
          </p:nvSpPr>
          <p:spPr bwMode="auto">
            <a:xfrm flipH="1">
              <a:off x="5127821" y="2841312"/>
              <a:ext cx="3916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3" name="Line 27"/>
            <p:cNvSpPr>
              <a:spLocks noChangeShapeType="1"/>
            </p:cNvSpPr>
            <p:nvPr/>
          </p:nvSpPr>
          <p:spPr bwMode="auto">
            <a:xfrm flipH="1">
              <a:off x="5127821" y="2357769"/>
              <a:ext cx="3916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4" name="Line 28"/>
            <p:cNvSpPr>
              <a:spLocks noChangeShapeType="1"/>
            </p:cNvSpPr>
            <p:nvPr/>
          </p:nvSpPr>
          <p:spPr bwMode="auto">
            <a:xfrm flipH="1">
              <a:off x="5127821" y="1879425"/>
              <a:ext cx="39167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9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9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75" name="Rectangle 29"/>
            <p:cNvSpPr>
              <a:spLocks noChangeArrowheads="1"/>
            </p:cNvSpPr>
            <p:nvPr/>
          </p:nvSpPr>
          <p:spPr bwMode="auto">
            <a:xfrm rot="16200000">
              <a:off x="4985325" y="4212109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0.0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76" name="Rectangle 30"/>
            <p:cNvSpPr>
              <a:spLocks noChangeArrowheads="1"/>
            </p:cNvSpPr>
            <p:nvPr/>
          </p:nvSpPr>
          <p:spPr bwMode="auto">
            <a:xfrm rot="16200000">
              <a:off x="4985325" y="3728575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0.2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77" name="Rectangle 31"/>
            <p:cNvSpPr>
              <a:spLocks noChangeArrowheads="1"/>
            </p:cNvSpPr>
            <p:nvPr/>
          </p:nvSpPr>
          <p:spPr bwMode="auto">
            <a:xfrm rot="16200000">
              <a:off x="4985325" y="3251540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0.4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78" name="Rectangle 32"/>
            <p:cNvSpPr>
              <a:spLocks noChangeArrowheads="1"/>
            </p:cNvSpPr>
            <p:nvPr/>
          </p:nvSpPr>
          <p:spPr bwMode="auto">
            <a:xfrm rot="16200000">
              <a:off x="4985325" y="2768005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0.6</a:t>
              </a:r>
              <a:endParaRPr lang="ko-KR" sz="9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79" name="Rectangle 33"/>
            <p:cNvSpPr>
              <a:spLocks noChangeArrowheads="1"/>
            </p:cNvSpPr>
            <p:nvPr/>
          </p:nvSpPr>
          <p:spPr bwMode="auto">
            <a:xfrm rot="16200000">
              <a:off x="4985325" y="2284472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0.8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0" name="Rectangle 34"/>
            <p:cNvSpPr>
              <a:spLocks noChangeArrowheads="1"/>
            </p:cNvSpPr>
            <p:nvPr/>
          </p:nvSpPr>
          <p:spPr bwMode="auto">
            <a:xfrm rot="16200000">
              <a:off x="4985325" y="1806136"/>
              <a:ext cx="14427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9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1.0</a:t>
              </a:r>
              <a:endParaRPr lang="ko-KR" sz="9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1" name="Freeform 35"/>
            <p:cNvSpPr>
              <a:spLocks/>
            </p:cNvSpPr>
            <p:nvPr/>
          </p:nvSpPr>
          <p:spPr bwMode="auto">
            <a:xfrm>
              <a:off x="5274697" y="1879425"/>
              <a:ext cx="2710913" cy="1685905"/>
            </a:xfrm>
            <a:custGeom>
              <a:avLst/>
              <a:gdLst>
                <a:gd name="T0" fmla="*/ 0 w 478"/>
                <a:gd name="T1" fmla="*/ 0 h 321"/>
                <a:gd name="T2" fmla="*/ 2147483646 w 478"/>
                <a:gd name="T3" fmla="*/ 0 h 321"/>
                <a:gd name="T4" fmla="*/ 2147483646 w 478"/>
                <a:gd name="T5" fmla="*/ 2147483646 h 321"/>
                <a:gd name="T6" fmla="*/ 2147483646 w 478"/>
                <a:gd name="T7" fmla="*/ 2147483646 h 321"/>
                <a:gd name="T8" fmla="*/ 2147483646 w 478"/>
                <a:gd name="T9" fmla="*/ 2147483646 h 321"/>
                <a:gd name="T10" fmla="*/ 2147483646 w 478"/>
                <a:gd name="T11" fmla="*/ 2147483646 h 321"/>
                <a:gd name="T12" fmla="*/ 2147483646 w 478"/>
                <a:gd name="T13" fmla="*/ 2147483646 h 321"/>
                <a:gd name="T14" fmla="*/ 2147483646 w 478"/>
                <a:gd name="T15" fmla="*/ 2147483646 h 321"/>
                <a:gd name="T16" fmla="*/ 2147483646 w 478"/>
                <a:gd name="T17" fmla="*/ 2147483646 h 321"/>
                <a:gd name="T18" fmla="*/ 2147483646 w 478"/>
                <a:gd name="T19" fmla="*/ 2147483646 h 321"/>
                <a:gd name="T20" fmla="*/ 2147483646 w 478"/>
                <a:gd name="T21" fmla="*/ 2147483646 h 321"/>
                <a:gd name="T22" fmla="*/ 2147483646 w 478"/>
                <a:gd name="T23" fmla="*/ 2147483646 h 321"/>
                <a:gd name="T24" fmla="*/ 2147483646 w 478"/>
                <a:gd name="T25" fmla="*/ 2147483646 h 321"/>
                <a:gd name="T26" fmla="*/ 2147483646 w 478"/>
                <a:gd name="T27" fmla="*/ 2147483646 h 321"/>
                <a:gd name="T28" fmla="*/ 2147483646 w 478"/>
                <a:gd name="T29" fmla="*/ 2147483646 h 321"/>
                <a:gd name="T30" fmla="*/ 2147483646 w 478"/>
                <a:gd name="T31" fmla="*/ 2147483646 h 321"/>
                <a:gd name="T32" fmla="*/ 2147483646 w 478"/>
                <a:gd name="T33" fmla="*/ 2147483646 h 321"/>
                <a:gd name="T34" fmla="*/ 2147483646 w 478"/>
                <a:gd name="T35" fmla="*/ 2147483646 h 321"/>
                <a:gd name="T36" fmla="*/ 2147483646 w 478"/>
                <a:gd name="T37" fmla="*/ 2147483646 h 321"/>
                <a:gd name="T38" fmla="*/ 2147483646 w 478"/>
                <a:gd name="T39" fmla="*/ 2147483646 h 321"/>
                <a:gd name="T40" fmla="*/ 2147483646 w 478"/>
                <a:gd name="T41" fmla="*/ 2147483646 h 321"/>
                <a:gd name="T42" fmla="*/ 2147483646 w 478"/>
                <a:gd name="T43" fmla="*/ 2147483646 h 321"/>
                <a:gd name="T44" fmla="*/ 2147483646 w 478"/>
                <a:gd name="T45" fmla="*/ 2147483646 h 321"/>
                <a:gd name="T46" fmla="*/ 2147483646 w 478"/>
                <a:gd name="T47" fmla="*/ 2147483646 h 321"/>
                <a:gd name="T48" fmla="*/ 2147483646 w 478"/>
                <a:gd name="T49" fmla="*/ 2147483646 h 321"/>
                <a:gd name="T50" fmla="*/ 2147483646 w 478"/>
                <a:gd name="T51" fmla="*/ 2147483646 h 321"/>
                <a:gd name="T52" fmla="*/ 2147483646 w 478"/>
                <a:gd name="T53" fmla="*/ 2147483646 h 321"/>
                <a:gd name="T54" fmla="*/ 2147483646 w 478"/>
                <a:gd name="T55" fmla="*/ 2147483646 h 321"/>
                <a:gd name="T56" fmla="*/ 2147483646 w 478"/>
                <a:gd name="T57" fmla="*/ 2147483646 h 321"/>
                <a:gd name="T58" fmla="*/ 2147483646 w 478"/>
                <a:gd name="T59" fmla="*/ 2147483646 h 321"/>
                <a:gd name="T60" fmla="*/ 2147483646 w 478"/>
                <a:gd name="T61" fmla="*/ 2147483646 h 321"/>
                <a:gd name="T62" fmla="*/ 2147483646 w 478"/>
                <a:gd name="T63" fmla="*/ 2147483646 h 321"/>
                <a:gd name="T64" fmla="*/ 2147483646 w 478"/>
                <a:gd name="T65" fmla="*/ 2147483646 h 321"/>
                <a:gd name="T66" fmla="*/ 2147483646 w 478"/>
                <a:gd name="T67" fmla="*/ 2147483646 h 321"/>
                <a:gd name="T68" fmla="*/ 2147483646 w 478"/>
                <a:gd name="T69" fmla="*/ 2147483646 h 321"/>
                <a:gd name="T70" fmla="*/ 2147483646 w 478"/>
                <a:gd name="T71" fmla="*/ 2147483646 h 321"/>
                <a:gd name="T72" fmla="*/ 2147483646 w 478"/>
                <a:gd name="T73" fmla="*/ 2147483646 h 321"/>
                <a:gd name="T74" fmla="*/ 2147483646 w 478"/>
                <a:gd name="T75" fmla="*/ 2147483646 h 321"/>
                <a:gd name="T76" fmla="*/ 2147483646 w 478"/>
                <a:gd name="T77" fmla="*/ 2147483646 h 321"/>
                <a:gd name="T78" fmla="*/ 2147483646 w 478"/>
                <a:gd name="T79" fmla="*/ 2147483646 h 321"/>
                <a:gd name="T80" fmla="*/ 2147483646 w 478"/>
                <a:gd name="T81" fmla="*/ 2147483646 h 321"/>
                <a:gd name="T82" fmla="*/ 2147483646 w 478"/>
                <a:gd name="T83" fmla="*/ 2147483646 h 321"/>
                <a:gd name="T84" fmla="*/ 2147483646 w 478"/>
                <a:gd name="T85" fmla="*/ 2147483646 h 321"/>
                <a:gd name="T86" fmla="*/ 2147483646 w 478"/>
                <a:gd name="T87" fmla="*/ 2147483646 h 321"/>
                <a:gd name="T88" fmla="*/ 2147483646 w 478"/>
                <a:gd name="T89" fmla="*/ 2147483646 h 321"/>
                <a:gd name="T90" fmla="*/ 2147483646 w 478"/>
                <a:gd name="T91" fmla="*/ 2147483646 h 321"/>
                <a:gd name="T92" fmla="*/ 2147483646 w 478"/>
                <a:gd name="T93" fmla="*/ 2147483646 h 321"/>
                <a:gd name="T94" fmla="*/ 2147483646 w 478"/>
                <a:gd name="T95" fmla="*/ 2147483646 h 321"/>
                <a:gd name="T96" fmla="*/ 2147483646 w 478"/>
                <a:gd name="T97" fmla="*/ 2147483646 h 321"/>
                <a:gd name="T98" fmla="*/ 2147483646 w 478"/>
                <a:gd name="T99" fmla="*/ 2147483646 h 321"/>
                <a:gd name="T100" fmla="*/ 2147483646 w 478"/>
                <a:gd name="T101" fmla="*/ 2147483646 h 321"/>
                <a:gd name="T102" fmla="*/ 2147483646 w 478"/>
                <a:gd name="T103" fmla="*/ 2147483646 h 321"/>
                <a:gd name="T104" fmla="*/ 2147483646 w 478"/>
                <a:gd name="T105" fmla="*/ 2147483646 h 321"/>
                <a:gd name="T106" fmla="*/ 2147483646 w 478"/>
                <a:gd name="T107" fmla="*/ 2147483646 h 321"/>
                <a:gd name="T108" fmla="*/ 2147483646 w 478"/>
                <a:gd name="T109" fmla="*/ 2147483646 h 321"/>
                <a:gd name="T110" fmla="*/ 2147483646 w 478"/>
                <a:gd name="T111" fmla="*/ 2147483646 h 321"/>
                <a:gd name="T112" fmla="*/ 2147483646 w 478"/>
                <a:gd name="T113" fmla="*/ 2147483646 h 32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78" h="321">
                  <a:moveTo>
                    <a:pt x="0" y="0"/>
                  </a:moveTo>
                  <a:lnTo>
                    <a:pt x="33" y="0"/>
                  </a:lnTo>
                  <a:lnTo>
                    <a:pt x="33" y="14"/>
                  </a:lnTo>
                  <a:lnTo>
                    <a:pt x="68" y="14"/>
                  </a:lnTo>
                  <a:lnTo>
                    <a:pt x="68" y="28"/>
                  </a:lnTo>
                  <a:lnTo>
                    <a:pt x="79" y="28"/>
                  </a:lnTo>
                  <a:lnTo>
                    <a:pt x="79" y="43"/>
                  </a:lnTo>
                  <a:lnTo>
                    <a:pt x="81" y="43"/>
                  </a:lnTo>
                  <a:lnTo>
                    <a:pt x="81" y="57"/>
                  </a:lnTo>
                  <a:lnTo>
                    <a:pt x="84" y="57"/>
                  </a:lnTo>
                  <a:lnTo>
                    <a:pt x="84" y="71"/>
                  </a:lnTo>
                  <a:lnTo>
                    <a:pt x="103" y="71"/>
                  </a:lnTo>
                  <a:lnTo>
                    <a:pt x="103" y="86"/>
                  </a:lnTo>
                  <a:lnTo>
                    <a:pt x="108" y="86"/>
                  </a:lnTo>
                  <a:lnTo>
                    <a:pt x="108" y="100"/>
                  </a:lnTo>
                  <a:lnTo>
                    <a:pt x="112" y="100"/>
                  </a:lnTo>
                  <a:lnTo>
                    <a:pt x="112" y="114"/>
                  </a:lnTo>
                  <a:lnTo>
                    <a:pt x="142" y="114"/>
                  </a:lnTo>
                  <a:lnTo>
                    <a:pt x="150" y="114"/>
                  </a:lnTo>
                  <a:lnTo>
                    <a:pt x="150" y="129"/>
                  </a:lnTo>
                  <a:lnTo>
                    <a:pt x="155" y="129"/>
                  </a:lnTo>
                  <a:lnTo>
                    <a:pt x="155" y="144"/>
                  </a:lnTo>
                  <a:lnTo>
                    <a:pt x="155" y="159"/>
                  </a:lnTo>
                  <a:lnTo>
                    <a:pt x="156" y="159"/>
                  </a:lnTo>
                  <a:lnTo>
                    <a:pt x="156" y="174"/>
                  </a:lnTo>
                  <a:lnTo>
                    <a:pt x="169" y="174"/>
                  </a:lnTo>
                  <a:lnTo>
                    <a:pt x="169" y="189"/>
                  </a:lnTo>
                  <a:lnTo>
                    <a:pt x="183" y="189"/>
                  </a:lnTo>
                  <a:lnTo>
                    <a:pt x="183" y="204"/>
                  </a:lnTo>
                  <a:lnTo>
                    <a:pt x="191" y="204"/>
                  </a:lnTo>
                  <a:lnTo>
                    <a:pt x="206" y="204"/>
                  </a:lnTo>
                  <a:lnTo>
                    <a:pt x="206" y="220"/>
                  </a:lnTo>
                  <a:lnTo>
                    <a:pt x="231" y="220"/>
                  </a:lnTo>
                  <a:lnTo>
                    <a:pt x="231" y="236"/>
                  </a:lnTo>
                  <a:lnTo>
                    <a:pt x="254" y="236"/>
                  </a:lnTo>
                  <a:lnTo>
                    <a:pt x="254" y="252"/>
                  </a:lnTo>
                  <a:lnTo>
                    <a:pt x="288" y="252"/>
                  </a:lnTo>
                  <a:lnTo>
                    <a:pt x="288" y="268"/>
                  </a:lnTo>
                  <a:lnTo>
                    <a:pt x="341" y="268"/>
                  </a:lnTo>
                  <a:lnTo>
                    <a:pt x="341" y="283"/>
                  </a:lnTo>
                  <a:lnTo>
                    <a:pt x="361" y="283"/>
                  </a:lnTo>
                  <a:lnTo>
                    <a:pt x="365" y="283"/>
                  </a:lnTo>
                  <a:lnTo>
                    <a:pt x="365" y="301"/>
                  </a:lnTo>
                  <a:lnTo>
                    <a:pt x="386" y="301"/>
                  </a:lnTo>
                  <a:lnTo>
                    <a:pt x="404" y="301"/>
                  </a:lnTo>
                  <a:lnTo>
                    <a:pt x="404" y="321"/>
                  </a:lnTo>
                  <a:lnTo>
                    <a:pt x="448" y="321"/>
                  </a:lnTo>
                  <a:lnTo>
                    <a:pt x="459" y="321"/>
                  </a:lnTo>
                  <a:lnTo>
                    <a:pt x="478" y="321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10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82" name="Rectangle 36"/>
            <p:cNvSpPr>
              <a:spLocks noChangeArrowheads="1"/>
            </p:cNvSpPr>
            <p:nvPr/>
          </p:nvSpPr>
          <p:spPr bwMode="auto">
            <a:xfrm>
              <a:off x="5206154" y="4834312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32</a:t>
              </a:r>
              <a:endParaRPr lang="ko-KR" sz="8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3" name="Rectangle 37"/>
            <p:cNvSpPr>
              <a:spLocks noChangeArrowheads="1"/>
            </p:cNvSpPr>
            <p:nvPr/>
          </p:nvSpPr>
          <p:spPr bwMode="auto">
            <a:xfrm>
              <a:off x="5750296" y="4834312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27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4" name="Rectangle 38"/>
            <p:cNvSpPr>
              <a:spLocks noChangeArrowheads="1"/>
            </p:cNvSpPr>
            <p:nvPr/>
          </p:nvSpPr>
          <p:spPr bwMode="auto">
            <a:xfrm>
              <a:off x="6288841" y="4834312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17</a:t>
              </a:r>
              <a:endParaRPr lang="ko-KR" sz="8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5" name="Rectangle 39"/>
            <p:cNvSpPr>
              <a:spLocks noChangeArrowheads="1"/>
            </p:cNvSpPr>
            <p:nvPr/>
          </p:nvSpPr>
          <p:spPr bwMode="auto">
            <a:xfrm>
              <a:off x="6834380" y="4834312"/>
              <a:ext cx="10259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13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6" name="Rectangle 40"/>
            <p:cNvSpPr>
              <a:spLocks noChangeArrowheads="1"/>
            </p:cNvSpPr>
            <p:nvPr/>
          </p:nvSpPr>
          <p:spPr bwMode="auto">
            <a:xfrm>
              <a:off x="7407897" y="4834312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9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7" name="Rectangle 41"/>
            <p:cNvSpPr>
              <a:spLocks noChangeArrowheads="1"/>
            </p:cNvSpPr>
            <p:nvPr/>
          </p:nvSpPr>
          <p:spPr bwMode="auto">
            <a:xfrm>
              <a:off x="7952038" y="4834312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8" name="Rectangle 42"/>
            <p:cNvSpPr>
              <a:spLocks noChangeArrowheads="1"/>
            </p:cNvSpPr>
            <p:nvPr/>
          </p:nvSpPr>
          <p:spPr bwMode="auto">
            <a:xfrm>
              <a:off x="4814121" y="4834896"/>
              <a:ext cx="36708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b="1" kern="1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mHAP</a:t>
              </a:r>
              <a:r>
                <a:rPr lang="en-US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&lt;3</a:t>
              </a:r>
              <a:endParaRPr lang="ko-KR" sz="800" b="1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89" name="Freeform 43"/>
            <p:cNvSpPr>
              <a:spLocks noEditPoints="1"/>
            </p:cNvSpPr>
            <p:nvPr/>
          </p:nvSpPr>
          <p:spPr bwMode="auto">
            <a:xfrm>
              <a:off x="5280292" y="1879425"/>
              <a:ext cx="2087039" cy="2406021"/>
            </a:xfrm>
            <a:custGeom>
              <a:avLst/>
              <a:gdLst>
                <a:gd name="T0" fmla="*/ 2147483646 w 368"/>
                <a:gd name="T1" fmla="*/ 0 h 458"/>
                <a:gd name="T2" fmla="*/ 2147483646 w 368"/>
                <a:gd name="T3" fmla="*/ 2147483646 h 458"/>
                <a:gd name="T4" fmla="*/ 2147483646 w 368"/>
                <a:gd name="T5" fmla="*/ 2147483646 h 458"/>
                <a:gd name="T6" fmla="*/ 2147483646 w 368"/>
                <a:gd name="T7" fmla="*/ 2147483646 h 458"/>
                <a:gd name="T8" fmla="*/ 2147483646 w 368"/>
                <a:gd name="T9" fmla="*/ 2147483646 h 458"/>
                <a:gd name="T10" fmla="*/ 2147483646 w 368"/>
                <a:gd name="T11" fmla="*/ 2147483646 h 458"/>
                <a:gd name="T12" fmla="*/ 2147483646 w 368"/>
                <a:gd name="T13" fmla="*/ 2147483646 h 458"/>
                <a:gd name="T14" fmla="*/ 2147483646 w 368"/>
                <a:gd name="T15" fmla="*/ 2147483646 h 458"/>
                <a:gd name="T16" fmla="*/ 2147483646 w 368"/>
                <a:gd name="T17" fmla="*/ 2147483646 h 458"/>
                <a:gd name="T18" fmla="*/ 2147483646 w 368"/>
                <a:gd name="T19" fmla="*/ 2147483646 h 458"/>
                <a:gd name="T20" fmla="*/ 2147483646 w 368"/>
                <a:gd name="T21" fmla="*/ 2147483646 h 458"/>
                <a:gd name="T22" fmla="*/ 2147483646 w 368"/>
                <a:gd name="T23" fmla="*/ 2147483646 h 458"/>
                <a:gd name="T24" fmla="*/ 2147483646 w 368"/>
                <a:gd name="T25" fmla="*/ 2147483646 h 458"/>
                <a:gd name="T26" fmla="*/ 2147483646 w 368"/>
                <a:gd name="T27" fmla="*/ 2147483646 h 458"/>
                <a:gd name="T28" fmla="*/ 2147483646 w 368"/>
                <a:gd name="T29" fmla="*/ 2147483646 h 458"/>
                <a:gd name="T30" fmla="*/ 2147483646 w 368"/>
                <a:gd name="T31" fmla="*/ 2147483646 h 458"/>
                <a:gd name="T32" fmla="*/ 2147483646 w 368"/>
                <a:gd name="T33" fmla="*/ 2147483646 h 458"/>
                <a:gd name="T34" fmla="*/ 2147483646 w 368"/>
                <a:gd name="T35" fmla="*/ 2147483646 h 458"/>
                <a:gd name="T36" fmla="*/ 2147483646 w 368"/>
                <a:gd name="T37" fmla="*/ 2147483646 h 458"/>
                <a:gd name="T38" fmla="*/ 2147483646 w 368"/>
                <a:gd name="T39" fmla="*/ 2147483646 h 458"/>
                <a:gd name="T40" fmla="*/ 2147483646 w 368"/>
                <a:gd name="T41" fmla="*/ 2147483646 h 458"/>
                <a:gd name="T42" fmla="*/ 2147483646 w 368"/>
                <a:gd name="T43" fmla="*/ 2147483646 h 458"/>
                <a:gd name="T44" fmla="*/ 2147483646 w 368"/>
                <a:gd name="T45" fmla="*/ 2147483646 h 458"/>
                <a:gd name="T46" fmla="*/ 2147483646 w 368"/>
                <a:gd name="T47" fmla="*/ 2147483646 h 458"/>
                <a:gd name="T48" fmla="*/ 2147483646 w 368"/>
                <a:gd name="T49" fmla="*/ 2147483646 h 458"/>
                <a:gd name="T50" fmla="*/ 2147483646 w 368"/>
                <a:gd name="T51" fmla="*/ 2147483646 h 458"/>
                <a:gd name="T52" fmla="*/ 2147483646 w 368"/>
                <a:gd name="T53" fmla="*/ 2147483646 h 458"/>
                <a:gd name="T54" fmla="*/ 2147483646 w 368"/>
                <a:gd name="T55" fmla="*/ 2147483646 h 458"/>
                <a:gd name="T56" fmla="*/ 2147483646 w 368"/>
                <a:gd name="T57" fmla="*/ 2147483646 h 458"/>
                <a:gd name="T58" fmla="*/ 2147483646 w 368"/>
                <a:gd name="T59" fmla="*/ 2147483646 h 458"/>
                <a:gd name="T60" fmla="*/ 2147483646 w 368"/>
                <a:gd name="T61" fmla="*/ 2147483646 h 458"/>
                <a:gd name="T62" fmla="*/ 2147483646 w 368"/>
                <a:gd name="T63" fmla="*/ 2147483646 h 458"/>
                <a:gd name="T64" fmla="*/ 2147483646 w 368"/>
                <a:gd name="T65" fmla="*/ 2147483646 h 458"/>
                <a:gd name="T66" fmla="*/ 2147483646 w 368"/>
                <a:gd name="T67" fmla="*/ 2147483646 h 458"/>
                <a:gd name="T68" fmla="*/ 2147483646 w 368"/>
                <a:gd name="T69" fmla="*/ 2147483646 h 458"/>
                <a:gd name="T70" fmla="*/ 2147483646 w 368"/>
                <a:gd name="T71" fmla="*/ 2147483646 h 458"/>
                <a:gd name="T72" fmla="*/ 2147483646 w 368"/>
                <a:gd name="T73" fmla="*/ 2147483646 h 458"/>
                <a:gd name="T74" fmla="*/ 2147483646 w 368"/>
                <a:gd name="T75" fmla="*/ 2147483646 h 458"/>
                <a:gd name="T76" fmla="*/ 2147483646 w 368"/>
                <a:gd name="T77" fmla="*/ 2147483646 h 458"/>
                <a:gd name="T78" fmla="*/ 2147483646 w 368"/>
                <a:gd name="T79" fmla="*/ 2147483646 h 458"/>
                <a:gd name="T80" fmla="*/ 2147483646 w 368"/>
                <a:gd name="T81" fmla="*/ 2147483646 h 458"/>
                <a:gd name="T82" fmla="*/ 2147483646 w 368"/>
                <a:gd name="T83" fmla="*/ 2147483646 h 458"/>
                <a:gd name="T84" fmla="*/ 2147483646 w 368"/>
                <a:gd name="T85" fmla="*/ 2147483646 h 458"/>
                <a:gd name="T86" fmla="*/ 2147483646 w 368"/>
                <a:gd name="T87" fmla="*/ 2147483646 h 458"/>
                <a:gd name="T88" fmla="*/ 2147483646 w 368"/>
                <a:gd name="T89" fmla="*/ 2147483646 h 458"/>
                <a:gd name="T90" fmla="*/ 2147483646 w 368"/>
                <a:gd name="T91" fmla="*/ 2147483646 h 458"/>
                <a:gd name="T92" fmla="*/ 2147483646 w 368"/>
                <a:gd name="T93" fmla="*/ 2147483646 h 458"/>
                <a:gd name="T94" fmla="*/ 2147483646 w 368"/>
                <a:gd name="T95" fmla="*/ 2147483646 h 458"/>
                <a:gd name="T96" fmla="*/ 2147483646 w 368"/>
                <a:gd name="T97" fmla="*/ 2147483646 h 458"/>
                <a:gd name="T98" fmla="*/ 2147483646 w 368"/>
                <a:gd name="T99" fmla="*/ 2147483646 h 458"/>
                <a:gd name="T100" fmla="*/ 2147483646 w 368"/>
                <a:gd name="T101" fmla="*/ 2147483646 h 458"/>
                <a:gd name="T102" fmla="*/ 2147483646 w 368"/>
                <a:gd name="T103" fmla="*/ 2147483646 h 458"/>
                <a:gd name="T104" fmla="*/ 2147483646 w 368"/>
                <a:gd name="T105" fmla="*/ 2147483646 h 458"/>
                <a:gd name="T106" fmla="*/ 2147483646 w 368"/>
                <a:gd name="T107" fmla="*/ 2147483646 h 458"/>
                <a:gd name="T108" fmla="*/ 2147483646 w 368"/>
                <a:gd name="T109" fmla="*/ 2147483646 h 458"/>
                <a:gd name="T110" fmla="*/ 2147483646 w 368"/>
                <a:gd name="T111" fmla="*/ 2147483646 h 458"/>
                <a:gd name="T112" fmla="*/ 2147483646 w 368"/>
                <a:gd name="T113" fmla="*/ 2147483646 h 458"/>
                <a:gd name="T114" fmla="*/ 2147483646 w 368"/>
                <a:gd name="T115" fmla="*/ 2147483646 h 458"/>
                <a:gd name="T116" fmla="*/ 2147483646 w 368"/>
                <a:gd name="T117" fmla="*/ 2147483646 h 45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68" h="458">
                  <a:moveTo>
                    <a:pt x="3" y="0"/>
                  </a:moveTo>
                  <a:lnTo>
                    <a:pt x="4" y="0"/>
                  </a:lnTo>
                  <a:moveTo>
                    <a:pt x="7" y="0"/>
                  </a:moveTo>
                  <a:lnTo>
                    <a:pt x="8" y="0"/>
                  </a:lnTo>
                  <a:moveTo>
                    <a:pt x="11" y="0"/>
                  </a:moveTo>
                  <a:lnTo>
                    <a:pt x="12" y="0"/>
                  </a:lnTo>
                  <a:moveTo>
                    <a:pt x="15" y="0"/>
                  </a:moveTo>
                  <a:lnTo>
                    <a:pt x="16" y="0"/>
                  </a:lnTo>
                  <a:moveTo>
                    <a:pt x="19" y="0"/>
                  </a:moveTo>
                  <a:lnTo>
                    <a:pt x="20" y="0"/>
                  </a:lnTo>
                  <a:moveTo>
                    <a:pt x="20" y="3"/>
                  </a:moveTo>
                  <a:lnTo>
                    <a:pt x="20" y="4"/>
                  </a:lnTo>
                  <a:moveTo>
                    <a:pt x="20" y="7"/>
                  </a:moveTo>
                  <a:lnTo>
                    <a:pt x="20" y="8"/>
                  </a:lnTo>
                  <a:moveTo>
                    <a:pt x="20" y="11"/>
                  </a:moveTo>
                  <a:lnTo>
                    <a:pt x="20" y="12"/>
                  </a:lnTo>
                  <a:moveTo>
                    <a:pt x="20" y="15"/>
                  </a:moveTo>
                  <a:lnTo>
                    <a:pt x="20" y="16"/>
                  </a:lnTo>
                  <a:moveTo>
                    <a:pt x="20" y="19"/>
                  </a:moveTo>
                  <a:lnTo>
                    <a:pt x="20" y="20"/>
                  </a:lnTo>
                  <a:moveTo>
                    <a:pt x="20" y="23"/>
                  </a:moveTo>
                  <a:lnTo>
                    <a:pt x="20" y="24"/>
                  </a:lnTo>
                  <a:moveTo>
                    <a:pt x="20" y="27"/>
                  </a:moveTo>
                  <a:lnTo>
                    <a:pt x="20" y="28"/>
                  </a:lnTo>
                  <a:moveTo>
                    <a:pt x="20" y="31"/>
                  </a:moveTo>
                  <a:lnTo>
                    <a:pt x="20" y="32"/>
                  </a:lnTo>
                  <a:moveTo>
                    <a:pt x="20" y="35"/>
                  </a:moveTo>
                  <a:lnTo>
                    <a:pt x="20" y="36"/>
                  </a:lnTo>
                  <a:moveTo>
                    <a:pt x="20" y="39"/>
                  </a:moveTo>
                  <a:lnTo>
                    <a:pt x="20" y="40"/>
                  </a:lnTo>
                  <a:moveTo>
                    <a:pt x="20" y="43"/>
                  </a:moveTo>
                  <a:lnTo>
                    <a:pt x="20" y="44"/>
                  </a:lnTo>
                  <a:moveTo>
                    <a:pt x="20" y="47"/>
                  </a:moveTo>
                  <a:lnTo>
                    <a:pt x="20" y="48"/>
                  </a:lnTo>
                  <a:moveTo>
                    <a:pt x="20" y="51"/>
                  </a:moveTo>
                  <a:lnTo>
                    <a:pt x="20" y="52"/>
                  </a:lnTo>
                  <a:moveTo>
                    <a:pt x="20" y="55"/>
                  </a:moveTo>
                  <a:lnTo>
                    <a:pt x="20" y="56"/>
                  </a:lnTo>
                  <a:moveTo>
                    <a:pt x="20" y="59"/>
                  </a:moveTo>
                  <a:lnTo>
                    <a:pt x="20" y="60"/>
                  </a:lnTo>
                  <a:moveTo>
                    <a:pt x="20" y="63"/>
                  </a:moveTo>
                  <a:lnTo>
                    <a:pt x="20" y="64"/>
                  </a:lnTo>
                  <a:moveTo>
                    <a:pt x="22" y="65"/>
                  </a:moveTo>
                  <a:lnTo>
                    <a:pt x="22" y="66"/>
                  </a:lnTo>
                  <a:moveTo>
                    <a:pt x="22" y="69"/>
                  </a:moveTo>
                  <a:lnTo>
                    <a:pt x="22" y="70"/>
                  </a:lnTo>
                  <a:moveTo>
                    <a:pt x="22" y="73"/>
                  </a:moveTo>
                  <a:lnTo>
                    <a:pt x="22" y="74"/>
                  </a:lnTo>
                  <a:moveTo>
                    <a:pt x="22" y="77"/>
                  </a:moveTo>
                  <a:lnTo>
                    <a:pt x="22" y="78"/>
                  </a:lnTo>
                  <a:moveTo>
                    <a:pt x="22" y="81"/>
                  </a:moveTo>
                  <a:lnTo>
                    <a:pt x="22" y="82"/>
                  </a:lnTo>
                  <a:moveTo>
                    <a:pt x="22" y="85"/>
                  </a:moveTo>
                  <a:lnTo>
                    <a:pt x="22" y="86"/>
                  </a:lnTo>
                  <a:moveTo>
                    <a:pt x="22" y="89"/>
                  </a:moveTo>
                  <a:lnTo>
                    <a:pt x="22" y="90"/>
                  </a:lnTo>
                  <a:moveTo>
                    <a:pt x="22" y="93"/>
                  </a:moveTo>
                  <a:lnTo>
                    <a:pt x="22" y="94"/>
                  </a:lnTo>
                  <a:moveTo>
                    <a:pt x="22" y="97"/>
                  </a:moveTo>
                  <a:lnTo>
                    <a:pt x="22" y="98"/>
                  </a:lnTo>
                  <a:moveTo>
                    <a:pt x="22" y="101"/>
                  </a:moveTo>
                  <a:lnTo>
                    <a:pt x="22" y="102"/>
                  </a:lnTo>
                  <a:moveTo>
                    <a:pt x="22" y="105"/>
                  </a:moveTo>
                  <a:lnTo>
                    <a:pt x="22" y="106"/>
                  </a:lnTo>
                  <a:moveTo>
                    <a:pt x="22" y="109"/>
                  </a:moveTo>
                  <a:lnTo>
                    <a:pt x="22" y="110"/>
                  </a:lnTo>
                  <a:moveTo>
                    <a:pt x="22" y="113"/>
                  </a:moveTo>
                  <a:lnTo>
                    <a:pt x="22" y="114"/>
                  </a:lnTo>
                  <a:moveTo>
                    <a:pt x="22" y="117"/>
                  </a:moveTo>
                  <a:lnTo>
                    <a:pt x="22" y="118"/>
                  </a:lnTo>
                  <a:moveTo>
                    <a:pt x="22" y="121"/>
                  </a:moveTo>
                  <a:lnTo>
                    <a:pt x="22" y="122"/>
                  </a:lnTo>
                  <a:moveTo>
                    <a:pt x="22" y="125"/>
                  </a:moveTo>
                  <a:lnTo>
                    <a:pt x="22" y="126"/>
                  </a:lnTo>
                  <a:moveTo>
                    <a:pt x="22" y="129"/>
                  </a:moveTo>
                  <a:lnTo>
                    <a:pt x="22" y="130"/>
                  </a:lnTo>
                  <a:moveTo>
                    <a:pt x="24" y="131"/>
                  </a:moveTo>
                  <a:lnTo>
                    <a:pt x="25" y="131"/>
                  </a:lnTo>
                  <a:moveTo>
                    <a:pt x="28" y="131"/>
                  </a:moveTo>
                  <a:lnTo>
                    <a:pt x="29" y="131"/>
                  </a:lnTo>
                  <a:moveTo>
                    <a:pt x="32" y="131"/>
                  </a:moveTo>
                  <a:lnTo>
                    <a:pt x="33" y="131"/>
                  </a:lnTo>
                  <a:moveTo>
                    <a:pt x="36" y="131"/>
                  </a:moveTo>
                  <a:lnTo>
                    <a:pt x="37" y="131"/>
                  </a:lnTo>
                  <a:moveTo>
                    <a:pt x="40" y="131"/>
                  </a:moveTo>
                  <a:lnTo>
                    <a:pt x="41" y="131"/>
                  </a:lnTo>
                  <a:moveTo>
                    <a:pt x="41" y="134"/>
                  </a:moveTo>
                  <a:lnTo>
                    <a:pt x="41" y="135"/>
                  </a:lnTo>
                  <a:moveTo>
                    <a:pt x="41" y="138"/>
                  </a:moveTo>
                  <a:lnTo>
                    <a:pt x="41" y="139"/>
                  </a:lnTo>
                  <a:moveTo>
                    <a:pt x="41" y="142"/>
                  </a:moveTo>
                  <a:lnTo>
                    <a:pt x="41" y="143"/>
                  </a:lnTo>
                  <a:moveTo>
                    <a:pt x="41" y="146"/>
                  </a:moveTo>
                  <a:lnTo>
                    <a:pt x="41" y="147"/>
                  </a:lnTo>
                  <a:moveTo>
                    <a:pt x="41" y="150"/>
                  </a:moveTo>
                  <a:lnTo>
                    <a:pt x="41" y="151"/>
                  </a:lnTo>
                  <a:moveTo>
                    <a:pt x="41" y="154"/>
                  </a:moveTo>
                  <a:lnTo>
                    <a:pt x="41" y="155"/>
                  </a:lnTo>
                  <a:moveTo>
                    <a:pt x="41" y="158"/>
                  </a:moveTo>
                  <a:lnTo>
                    <a:pt x="41" y="159"/>
                  </a:lnTo>
                  <a:moveTo>
                    <a:pt x="41" y="162"/>
                  </a:moveTo>
                  <a:lnTo>
                    <a:pt x="41" y="163"/>
                  </a:lnTo>
                  <a:moveTo>
                    <a:pt x="41" y="166"/>
                  </a:moveTo>
                  <a:lnTo>
                    <a:pt x="41" y="167"/>
                  </a:lnTo>
                  <a:moveTo>
                    <a:pt x="41" y="170"/>
                  </a:moveTo>
                  <a:lnTo>
                    <a:pt x="41" y="171"/>
                  </a:lnTo>
                  <a:moveTo>
                    <a:pt x="41" y="174"/>
                  </a:moveTo>
                  <a:lnTo>
                    <a:pt x="41" y="175"/>
                  </a:lnTo>
                  <a:moveTo>
                    <a:pt x="41" y="178"/>
                  </a:moveTo>
                  <a:lnTo>
                    <a:pt x="41" y="179"/>
                  </a:lnTo>
                  <a:moveTo>
                    <a:pt x="41" y="182"/>
                  </a:moveTo>
                  <a:lnTo>
                    <a:pt x="41" y="183"/>
                  </a:lnTo>
                  <a:moveTo>
                    <a:pt x="41" y="186"/>
                  </a:moveTo>
                  <a:lnTo>
                    <a:pt x="41" y="187"/>
                  </a:lnTo>
                  <a:moveTo>
                    <a:pt x="41" y="190"/>
                  </a:moveTo>
                  <a:lnTo>
                    <a:pt x="41" y="191"/>
                  </a:lnTo>
                  <a:moveTo>
                    <a:pt x="41" y="194"/>
                  </a:moveTo>
                  <a:lnTo>
                    <a:pt x="41" y="195"/>
                  </a:lnTo>
                  <a:moveTo>
                    <a:pt x="43" y="196"/>
                  </a:moveTo>
                  <a:lnTo>
                    <a:pt x="44" y="196"/>
                  </a:lnTo>
                  <a:moveTo>
                    <a:pt x="47" y="196"/>
                  </a:moveTo>
                  <a:lnTo>
                    <a:pt x="48" y="196"/>
                  </a:lnTo>
                  <a:moveTo>
                    <a:pt x="51" y="196"/>
                  </a:moveTo>
                  <a:lnTo>
                    <a:pt x="52" y="196"/>
                  </a:lnTo>
                  <a:moveTo>
                    <a:pt x="55" y="196"/>
                  </a:moveTo>
                  <a:lnTo>
                    <a:pt x="56" y="196"/>
                  </a:lnTo>
                  <a:moveTo>
                    <a:pt x="59" y="196"/>
                  </a:moveTo>
                  <a:lnTo>
                    <a:pt x="60" y="196"/>
                  </a:lnTo>
                  <a:moveTo>
                    <a:pt x="63" y="196"/>
                  </a:moveTo>
                  <a:lnTo>
                    <a:pt x="64" y="196"/>
                  </a:lnTo>
                  <a:moveTo>
                    <a:pt x="67" y="196"/>
                  </a:moveTo>
                  <a:lnTo>
                    <a:pt x="68" y="196"/>
                  </a:lnTo>
                  <a:moveTo>
                    <a:pt x="71" y="196"/>
                  </a:moveTo>
                  <a:lnTo>
                    <a:pt x="72" y="196"/>
                  </a:lnTo>
                  <a:moveTo>
                    <a:pt x="75" y="196"/>
                  </a:moveTo>
                  <a:lnTo>
                    <a:pt x="76" y="196"/>
                  </a:lnTo>
                  <a:moveTo>
                    <a:pt x="79" y="196"/>
                  </a:moveTo>
                  <a:lnTo>
                    <a:pt x="80" y="196"/>
                  </a:lnTo>
                  <a:moveTo>
                    <a:pt x="83" y="196"/>
                  </a:moveTo>
                  <a:lnTo>
                    <a:pt x="84" y="196"/>
                  </a:lnTo>
                  <a:moveTo>
                    <a:pt x="87" y="196"/>
                  </a:moveTo>
                  <a:lnTo>
                    <a:pt x="88" y="196"/>
                  </a:lnTo>
                  <a:moveTo>
                    <a:pt x="91" y="196"/>
                  </a:moveTo>
                  <a:lnTo>
                    <a:pt x="92" y="196"/>
                  </a:lnTo>
                  <a:moveTo>
                    <a:pt x="95" y="196"/>
                  </a:moveTo>
                  <a:lnTo>
                    <a:pt x="96" y="196"/>
                  </a:lnTo>
                  <a:moveTo>
                    <a:pt x="99" y="196"/>
                  </a:moveTo>
                  <a:lnTo>
                    <a:pt x="100" y="196"/>
                  </a:lnTo>
                  <a:moveTo>
                    <a:pt x="103" y="196"/>
                  </a:moveTo>
                  <a:lnTo>
                    <a:pt x="104" y="196"/>
                  </a:lnTo>
                  <a:moveTo>
                    <a:pt x="107" y="196"/>
                  </a:moveTo>
                  <a:lnTo>
                    <a:pt x="108" y="196"/>
                  </a:lnTo>
                  <a:moveTo>
                    <a:pt x="111" y="196"/>
                  </a:moveTo>
                  <a:lnTo>
                    <a:pt x="112" y="196"/>
                  </a:lnTo>
                  <a:moveTo>
                    <a:pt x="115" y="196"/>
                  </a:moveTo>
                  <a:lnTo>
                    <a:pt x="116" y="196"/>
                  </a:lnTo>
                  <a:moveTo>
                    <a:pt x="119" y="196"/>
                  </a:moveTo>
                  <a:lnTo>
                    <a:pt x="120" y="196"/>
                  </a:lnTo>
                  <a:moveTo>
                    <a:pt x="123" y="196"/>
                  </a:moveTo>
                  <a:lnTo>
                    <a:pt x="124" y="196"/>
                  </a:lnTo>
                  <a:moveTo>
                    <a:pt x="127" y="196"/>
                  </a:moveTo>
                  <a:lnTo>
                    <a:pt x="128" y="196"/>
                  </a:lnTo>
                  <a:moveTo>
                    <a:pt x="131" y="196"/>
                  </a:moveTo>
                  <a:lnTo>
                    <a:pt x="132" y="196"/>
                  </a:lnTo>
                  <a:moveTo>
                    <a:pt x="135" y="196"/>
                  </a:moveTo>
                  <a:lnTo>
                    <a:pt x="136" y="196"/>
                  </a:lnTo>
                  <a:moveTo>
                    <a:pt x="139" y="196"/>
                  </a:moveTo>
                  <a:lnTo>
                    <a:pt x="140" y="196"/>
                  </a:lnTo>
                  <a:moveTo>
                    <a:pt x="143" y="196"/>
                  </a:moveTo>
                  <a:lnTo>
                    <a:pt x="144" y="196"/>
                  </a:lnTo>
                  <a:moveTo>
                    <a:pt x="147" y="196"/>
                  </a:moveTo>
                  <a:lnTo>
                    <a:pt x="148" y="196"/>
                  </a:lnTo>
                  <a:moveTo>
                    <a:pt x="151" y="196"/>
                  </a:moveTo>
                  <a:lnTo>
                    <a:pt x="152" y="196"/>
                  </a:lnTo>
                  <a:moveTo>
                    <a:pt x="155" y="196"/>
                  </a:moveTo>
                  <a:lnTo>
                    <a:pt x="156" y="196"/>
                  </a:lnTo>
                  <a:moveTo>
                    <a:pt x="159" y="196"/>
                  </a:moveTo>
                  <a:lnTo>
                    <a:pt x="160" y="196"/>
                  </a:lnTo>
                  <a:moveTo>
                    <a:pt x="163" y="196"/>
                  </a:moveTo>
                  <a:lnTo>
                    <a:pt x="164" y="196"/>
                  </a:lnTo>
                  <a:moveTo>
                    <a:pt x="167" y="196"/>
                  </a:moveTo>
                  <a:lnTo>
                    <a:pt x="168" y="196"/>
                  </a:lnTo>
                  <a:moveTo>
                    <a:pt x="171" y="196"/>
                  </a:moveTo>
                  <a:lnTo>
                    <a:pt x="172" y="196"/>
                  </a:lnTo>
                  <a:moveTo>
                    <a:pt x="175" y="196"/>
                  </a:moveTo>
                  <a:lnTo>
                    <a:pt x="176" y="196"/>
                  </a:lnTo>
                  <a:moveTo>
                    <a:pt x="179" y="196"/>
                  </a:moveTo>
                  <a:lnTo>
                    <a:pt x="180" y="196"/>
                  </a:lnTo>
                  <a:moveTo>
                    <a:pt x="183" y="196"/>
                  </a:moveTo>
                  <a:lnTo>
                    <a:pt x="184" y="196"/>
                  </a:lnTo>
                  <a:moveTo>
                    <a:pt x="187" y="196"/>
                  </a:moveTo>
                  <a:lnTo>
                    <a:pt x="188" y="196"/>
                  </a:lnTo>
                  <a:moveTo>
                    <a:pt x="191" y="196"/>
                  </a:moveTo>
                  <a:lnTo>
                    <a:pt x="192" y="196"/>
                  </a:lnTo>
                  <a:moveTo>
                    <a:pt x="195" y="196"/>
                  </a:moveTo>
                  <a:lnTo>
                    <a:pt x="196" y="196"/>
                  </a:lnTo>
                  <a:moveTo>
                    <a:pt x="199" y="196"/>
                  </a:moveTo>
                  <a:lnTo>
                    <a:pt x="200" y="196"/>
                  </a:lnTo>
                  <a:moveTo>
                    <a:pt x="203" y="196"/>
                  </a:moveTo>
                  <a:lnTo>
                    <a:pt x="204" y="196"/>
                  </a:lnTo>
                  <a:moveTo>
                    <a:pt x="207" y="196"/>
                  </a:moveTo>
                  <a:lnTo>
                    <a:pt x="208" y="196"/>
                  </a:lnTo>
                  <a:moveTo>
                    <a:pt x="211" y="196"/>
                  </a:moveTo>
                  <a:lnTo>
                    <a:pt x="212" y="196"/>
                  </a:lnTo>
                  <a:moveTo>
                    <a:pt x="215" y="196"/>
                  </a:moveTo>
                  <a:lnTo>
                    <a:pt x="216" y="196"/>
                  </a:lnTo>
                  <a:moveTo>
                    <a:pt x="219" y="196"/>
                  </a:moveTo>
                  <a:lnTo>
                    <a:pt x="220" y="196"/>
                  </a:lnTo>
                  <a:moveTo>
                    <a:pt x="223" y="196"/>
                  </a:moveTo>
                  <a:lnTo>
                    <a:pt x="224" y="196"/>
                  </a:lnTo>
                  <a:moveTo>
                    <a:pt x="227" y="196"/>
                  </a:moveTo>
                  <a:lnTo>
                    <a:pt x="228" y="196"/>
                  </a:lnTo>
                  <a:moveTo>
                    <a:pt x="231" y="196"/>
                  </a:moveTo>
                  <a:lnTo>
                    <a:pt x="232" y="196"/>
                  </a:lnTo>
                  <a:moveTo>
                    <a:pt x="235" y="196"/>
                  </a:moveTo>
                  <a:lnTo>
                    <a:pt x="236" y="196"/>
                  </a:lnTo>
                  <a:moveTo>
                    <a:pt x="239" y="196"/>
                  </a:moveTo>
                  <a:lnTo>
                    <a:pt x="240" y="196"/>
                  </a:lnTo>
                  <a:moveTo>
                    <a:pt x="243" y="196"/>
                  </a:moveTo>
                  <a:lnTo>
                    <a:pt x="244" y="196"/>
                  </a:lnTo>
                  <a:moveTo>
                    <a:pt x="247" y="196"/>
                  </a:moveTo>
                  <a:lnTo>
                    <a:pt x="248" y="196"/>
                  </a:lnTo>
                  <a:moveTo>
                    <a:pt x="251" y="196"/>
                  </a:moveTo>
                  <a:lnTo>
                    <a:pt x="252" y="196"/>
                  </a:lnTo>
                  <a:moveTo>
                    <a:pt x="255" y="196"/>
                  </a:moveTo>
                  <a:lnTo>
                    <a:pt x="256" y="196"/>
                  </a:lnTo>
                  <a:moveTo>
                    <a:pt x="259" y="196"/>
                  </a:moveTo>
                  <a:lnTo>
                    <a:pt x="260" y="196"/>
                  </a:lnTo>
                  <a:moveTo>
                    <a:pt x="263" y="196"/>
                  </a:moveTo>
                  <a:lnTo>
                    <a:pt x="264" y="196"/>
                  </a:lnTo>
                  <a:moveTo>
                    <a:pt x="267" y="196"/>
                  </a:moveTo>
                  <a:lnTo>
                    <a:pt x="268" y="196"/>
                  </a:lnTo>
                  <a:moveTo>
                    <a:pt x="271" y="196"/>
                  </a:moveTo>
                  <a:lnTo>
                    <a:pt x="272" y="196"/>
                  </a:lnTo>
                  <a:moveTo>
                    <a:pt x="275" y="196"/>
                  </a:moveTo>
                  <a:lnTo>
                    <a:pt x="276" y="196"/>
                  </a:lnTo>
                  <a:moveTo>
                    <a:pt x="279" y="196"/>
                  </a:moveTo>
                  <a:lnTo>
                    <a:pt x="280" y="196"/>
                  </a:lnTo>
                  <a:moveTo>
                    <a:pt x="283" y="196"/>
                  </a:moveTo>
                  <a:lnTo>
                    <a:pt x="284" y="196"/>
                  </a:lnTo>
                  <a:moveTo>
                    <a:pt x="287" y="196"/>
                  </a:moveTo>
                  <a:lnTo>
                    <a:pt x="288" y="196"/>
                  </a:lnTo>
                  <a:moveTo>
                    <a:pt x="291" y="196"/>
                  </a:moveTo>
                  <a:lnTo>
                    <a:pt x="292" y="196"/>
                  </a:lnTo>
                  <a:moveTo>
                    <a:pt x="295" y="196"/>
                  </a:moveTo>
                  <a:lnTo>
                    <a:pt x="296" y="196"/>
                  </a:lnTo>
                  <a:moveTo>
                    <a:pt x="299" y="196"/>
                  </a:moveTo>
                  <a:lnTo>
                    <a:pt x="299" y="197"/>
                  </a:lnTo>
                  <a:moveTo>
                    <a:pt x="299" y="200"/>
                  </a:moveTo>
                  <a:lnTo>
                    <a:pt x="299" y="201"/>
                  </a:lnTo>
                  <a:moveTo>
                    <a:pt x="299" y="204"/>
                  </a:moveTo>
                  <a:lnTo>
                    <a:pt x="299" y="205"/>
                  </a:lnTo>
                  <a:moveTo>
                    <a:pt x="299" y="208"/>
                  </a:moveTo>
                  <a:lnTo>
                    <a:pt x="299" y="209"/>
                  </a:lnTo>
                  <a:moveTo>
                    <a:pt x="299" y="212"/>
                  </a:moveTo>
                  <a:lnTo>
                    <a:pt x="299" y="213"/>
                  </a:lnTo>
                  <a:moveTo>
                    <a:pt x="299" y="216"/>
                  </a:moveTo>
                  <a:lnTo>
                    <a:pt x="299" y="217"/>
                  </a:lnTo>
                  <a:moveTo>
                    <a:pt x="299" y="220"/>
                  </a:moveTo>
                  <a:lnTo>
                    <a:pt x="299" y="221"/>
                  </a:lnTo>
                  <a:moveTo>
                    <a:pt x="299" y="224"/>
                  </a:moveTo>
                  <a:lnTo>
                    <a:pt x="299" y="225"/>
                  </a:lnTo>
                  <a:moveTo>
                    <a:pt x="299" y="228"/>
                  </a:moveTo>
                  <a:lnTo>
                    <a:pt x="299" y="229"/>
                  </a:lnTo>
                  <a:moveTo>
                    <a:pt x="299" y="232"/>
                  </a:moveTo>
                  <a:lnTo>
                    <a:pt x="299" y="233"/>
                  </a:lnTo>
                  <a:moveTo>
                    <a:pt x="299" y="236"/>
                  </a:moveTo>
                  <a:lnTo>
                    <a:pt x="299" y="237"/>
                  </a:lnTo>
                  <a:moveTo>
                    <a:pt x="299" y="240"/>
                  </a:moveTo>
                  <a:lnTo>
                    <a:pt x="299" y="241"/>
                  </a:lnTo>
                  <a:moveTo>
                    <a:pt x="299" y="244"/>
                  </a:moveTo>
                  <a:lnTo>
                    <a:pt x="299" y="245"/>
                  </a:lnTo>
                  <a:moveTo>
                    <a:pt x="299" y="248"/>
                  </a:moveTo>
                  <a:lnTo>
                    <a:pt x="299" y="249"/>
                  </a:lnTo>
                  <a:moveTo>
                    <a:pt x="299" y="252"/>
                  </a:moveTo>
                  <a:lnTo>
                    <a:pt x="299" y="253"/>
                  </a:lnTo>
                  <a:moveTo>
                    <a:pt x="299" y="256"/>
                  </a:moveTo>
                  <a:lnTo>
                    <a:pt x="299" y="257"/>
                  </a:lnTo>
                  <a:moveTo>
                    <a:pt x="299" y="260"/>
                  </a:moveTo>
                  <a:lnTo>
                    <a:pt x="299" y="261"/>
                  </a:lnTo>
                  <a:moveTo>
                    <a:pt x="299" y="264"/>
                  </a:moveTo>
                  <a:lnTo>
                    <a:pt x="299" y="265"/>
                  </a:lnTo>
                  <a:moveTo>
                    <a:pt x="299" y="268"/>
                  </a:moveTo>
                  <a:lnTo>
                    <a:pt x="299" y="269"/>
                  </a:lnTo>
                  <a:moveTo>
                    <a:pt x="299" y="272"/>
                  </a:moveTo>
                  <a:lnTo>
                    <a:pt x="299" y="273"/>
                  </a:lnTo>
                  <a:moveTo>
                    <a:pt x="299" y="276"/>
                  </a:moveTo>
                  <a:lnTo>
                    <a:pt x="299" y="277"/>
                  </a:lnTo>
                  <a:moveTo>
                    <a:pt x="299" y="280"/>
                  </a:moveTo>
                  <a:lnTo>
                    <a:pt x="299" y="281"/>
                  </a:lnTo>
                  <a:moveTo>
                    <a:pt x="299" y="284"/>
                  </a:moveTo>
                  <a:lnTo>
                    <a:pt x="299" y="285"/>
                  </a:lnTo>
                  <a:moveTo>
                    <a:pt x="299" y="288"/>
                  </a:moveTo>
                  <a:lnTo>
                    <a:pt x="299" y="289"/>
                  </a:lnTo>
                  <a:moveTo>
                    <a:pt x="299" y="292"/>
                  </a:moveTo>
                  <a:lnTo>
                    <a:pt x="299" y="293"/>
                  </a:lnTo>
                  <a:moveTo>
                    <a:pt x="299" y="296"/>
                  </a:moveTo>
                  <a:lnTo>
                    <a:pt x="299" y="297"/>
                  </a:lnTo>
                  <a:moveTo>
                    <a:pt x="299" y="300"/>
                  </a:moveTo>
                  <a:lnTo>
                    <a:pt x="299" y="301"/>
                  </a:lnTo>
                  <a:moveTo>
                    <a:pt x="299" y="304"/>
                  </a:moveTo>
                  <a:lnTo>
                    <a:pt x="299" y="305"/>
                  </a:lnTo>
                  <a:moveTo>
                    <a:pt x="299" y="308"/>
                  </a:moveTo>
                  <a:lnTo>
                    <a:pt x="299" y="309"/>
                  </a:lnTo>
                  <a:moveTo>
                    <a:pt x="299" y="312"/>
                  </a:moveTo>
                  <a:lnTo>
                    <a:pt x="299" y="313"/>
                  </a:lnTo>
                  <a:moveTo>
                    <a:pt x="299" y="316"/>
                  </a:moveTo>
                  <a:lnTo>
                    <a:pt x="299" y="317"/>
                  </a:lnTo>
                  <a:moveTo>
                    <a:pt x="299" y="320"/>
                  </a:moveTo>
                  <a:lnTo>
                    <a:pt x="299" y="321"/>
                  </a:lnTo>
                  <a:moveTo>
                    <a:pt x="299" y="324"/>
                  </a:moveTo>
                  <a:lnTo>
                    <a:pt x="299" y="325"/>
                  </a:lnTo>
                  <a:moveTo>
                    <a:pt x="300" y="327"/>
                  </a:moveTo>
                  <a:lnTo>
                    <a:pt x="301" y="327"/>
                  </a:lnTo>
                  <a:moveTo>
                    <a:pt x="304" y="327"/>
                  </a:moveTo>
                  <a:lnTo>
                    <a:pt x="305" y="327"/>
                  </a:lnTo>
                  <a:moveTo>
                    <a:pt x="308" y="327"/>
                  </a:moveTo>
                  <a:lnTo>
                    <a:pt x="309" y="327"/>
                  </a:lnTo>
                  <a:moveTo>
                    <a:pt x="312" y="327"/>
                  </a:moveTo>
                  <a:lnTo>
                    <a:pt x="313" y="327"/>
                  </a:lnTo>
                  <a:moveTo>
                    <a:pt x="316" y="327"/>
                  </a:moveTo>
                  <a:lnTo>
                    <a:pt x="317" y="327"/>
                  </a:lnTo>
                  <a:moveTo>
                    <a:pt x="320" y="327"/>
                  </a:moveTo>
                  <a:lnTo>
                    <a:pt x="321" y="327"/>
                  </a:lnTo>
                  <a:moveTo>
                    <a:pt x="324" y="327"/>
                  </a:moveTo>
                  <a:lnTo>
                    <a:pt x="325" y="327"/>
                  </a:lnTo>
                  <a:moveTo>
                    <a:pt x="328" y="327"/>
                  </a:moveTo>
                  <a:lnTo>
                    <a:pt x="329" y="327"/>
                  </a:lnTo>
                  <a:moveTo>
                    <a:pt x="332" y="327"/>
                  </a:moveTo>
                  <a:lnTo>
                    <a:pt x="333" y="327"/>
                  </a:lnTo>
                  <a:moveTo>
                    <a:pt x="336" y="327"/>
                  </a:moveTo>
                  <a:lnTo>
                    <a:pt x="337" y="327"/>
                  </a:lnTo>
                  <a:moveTo>
                    <a:pt x="340" y="327"/>
                  </a:moveTo>
                  <a:lnTo>
                    <a:pt x="341" y="327"/>
                  </a:lnTo>
                  <a:moveTo>
                    <a:pt x="344" y="327"/>
                  </a:moveTo>
                  <a:lnTo>
                    <a:pt x="345" y="327"/>
                  </a:lnTo>
                  <a:moveTo>
                    <a:pt x="348" y="327"/>
                  </a:moveTo>
                  <a:lnTo>
                    <a:pt x="349" y="327"/>
                  </a:lnTo>
                  <a:moveTo>
                    <a:pt x="352" y="327"/>
                  </a:moveTo>
                  <a:lnTo>
                    <a:pt x="353" y="327"/>
                  </a:lnTo>
                  <a:moveTo>
                    <a:pt x="356" y="327"/>
                  </a:moveTo>
                  <a:lnTo>
                    <a:pt x="357" y="327"/>
                  </a:lnTo>
                  <a:moveTo>
                    <a:pt x="360" y="327"/>
                  </a:moveTo>
                  <a:lnTo>
                    <a:pt x="361" y="327"/>
                  </a:lnTo>
                  <a:moveTo>
                    <a:pt x="364" y="327"/>
                  </a:moveTo>
                  <a:lnTo>
                    <a:pt x="365" y="327"/>
                  </a:lnTo>
                  <a:moveTo>
                    <a:pt x="368" y="327"/>
                  </a:moveTo>
                  <a:lnTo>
                    <a:pt x="368" y="328"/>
                  </a:lnTo>
                  <a:moveTo>
                    <a:pt x="368" y="331"/>
                  </a:moveTo>
                  <a:lnTo>
                    <a:pt x="368" y="332"/>
                  </a:lnTo>
                  <a:moveTo>
                    <a:pt x="368" y="335"/>
                  </a:moveTo>
                  <a:lnTo>
                    <a:pt x="368" y="336"/>
                  </a:lnTo>
                  <a:moveTo>
                    <a:pt x="368" y="339"/>
                  </a:moveTo>
                  <a:lnTo>
                    <a:pt x="368" y="340"/>
                  </a:lnTo>
                  <a:moveTo>
                    <a:pt x="368" y="343"/>
                  </a:moveTo>
                  <a:lnTo>
                    <a:pt x="368" y="344"/>
                  </a:lnTo>
                  <a:moveTo>
                    <a:pt x="368" y="347"/>
                  </a:moveTo>
                  <a:lnTo>
                    <a:pt x="368" y="348"/>
                  </a:lnTo>
                  <a:moveTo>
                    <a:pt x="368" y="351"/>
                  </a:moveTo>
                  <a:lnTo>
                    <a:pt x="368" y="352"/>
                  </a:lnTo>
                  <a:moveTo>
                    <a:pt x="368" y="355"/>
                  </a:moveTo>
                  <a:lnTo>
                    <a:pt x="368" y="356"/>
                  </a:lnTo>
                  <a:moveTo>
                    <a:pt x="368" y="359"/>
                  </a:moveTo>
                  <a:lnTo>
                    <a:pt x="368" y="360"/>
                  </a:lnTo>
                  <a:moveTo>
                    <a:pt x="368" y="363"/>
                  </a:moveTo>
                  <a:lnTo>
                    <a:pt x="368" y="364"/>
                  </a:lnTo>
                  <a:moveTo>
                    <a:pt x="368" y="367"/>
                  </a:moveTo>
                  <a:lnTo>
                    <a:pt x="368" y="368"/>
                  </a:lnTo>
                  <a:moveTo>
                    <a:pt x="368" y="371"/>
                  </a:moveTo>
                  <a:lnTo>
                    <a:pt x="368" y="372"/>
                  </a:lnTo>
                  <a:moveTo>
                    <a:pt x="368" y="375"/>
                  </a:moveTo>
                  <a:lnTo>
                    <a:pt x="368" y="376"/>
                  </a:lnTo>
                  <a:moveTo>
                    <a:pt x="368" y="379"/>
                  </a:moveTo>
                  <a:lnTo>
                    <a:pt x="368" y="380"/>
                  </a:lnTo>
                  <a:moveTo>
                    <a:pt x="368" y="383"/>
                  </a:moveTo>
                  <a:lnTo>
                    <a:pt x="368" y="384"/>
                  </a:lnTo>
                  <a:moveTo>
                    <a:pt x="368" y="387"/>
                  </a:moveTo>
                  <a:lnTo>
                    <a:pt x="368" y="388"/>
                  </a:lnTo>
                  <a:moveTo>
                    <a:pt x="368" y="391"/>
                  </a:moveTo>
                  <a:lnTo>
                    <a:pt x="368" y="392"/>
                  </a:lnTo>
                  <a:moveTo>
                    <a:pt x="368" y="395"/>
                  </a:moveTo>
                  <a:lnTo>
                    <a:pt x="368" y="396"/>
                  </a:lnTo>
                  <a:moveTo>
                    <a:pt x="368" y="399"/>
                  </a:moveTo>
                  <a:lnTo>
                    <a:pt x="368" y="400"/>
                  </a:lnTo>
                  <a:moveTo>
                    <a:pt x="368" y="403"/>
                  </a:moveTo>
                  <a:lnTo>
                    <a:pt x="368" y="404"/>
                  </a:lnTo>
                  <a:moveTo>
                    <a:pt x="368" y="407"/>
                  </a:moveTo>
                  <a:lnTo>
                    <a:pt x="368" y="408"/>
                  </a:lnTo>
                  <a:moveTo>
                    <a:pt x="368" y="411"/>
                  </a:moveTo>
                  <a:lnTo>
                    <a:pt x="368" y="412"/>
                  </a:lnTo>
                  <a:moveTo>
                    <a:pt x="368" y="415"/>
                  </a:moveTo>
                  <a:lnTo>
                    <a:pt x="368" y="416"/>
                  </a:lnTo>
                  <a:moveTo>
                    <a:pt x="368" y="419"/>
                  </a:moveTo>
                  <a:lnTo>
                    <a:pt x="368" y="420"/>
                  </a:lnTo>
                  <a:moveTo>
                    <a:pt x="368" y="423"/>
                  </a:moveTo>
                  <a:lnTo>
                    <a:pt x="368" y="424"/>
                  </a:lnTo>
                  <a:moveTo>
                    <a:pt x="368" y="427"/>
                  </a:moveTo>
                  <a:lnTo>
                    <a:pt x="368" y="428"/>
                  </a:lnTo>
                  <a:moveTo>
                    <a:pt x="368" y="431"/>
                  </a:moveTo>
                  <a:lnTo>
                    <a:pt x="368" y="432"/>
                  </a:lnTo>
                  <a:moveTo>
                    <a:pt x="368" y="435"/>
                  </a:moveTo>
                  <a:lnTo>
                    <a:pt x="368" y="436"/>
                  </a:lnTo>
                  <a:moveTo>
                    <a:pt x="368" y="439"/>
                  </a:moveTo>
                  <a:lnTo>
                    <a:pt x="368" y="440"/>
                  </a:lnTo>
                  <a:moveTo>
                    <a:pt x="368" y="443"/>
                  </a:moveTo>
                  <a:lnTo>
                    <a:pt x="368" y="444"/>
                  </a:lnTo>
                  <a:moveTo>
                    <a:pt x="368" y="447"/>
                  </a:moveTo>
                  <a:lnTo>
                    <a:pt x="368" y="448"/>
                  </a:lnTo>
                  <a:moveTo>
                    <a:pt x="368" y="451"/>
                  </a:moveTo>
                  <a:lnTo>
                    <a:pt x="368" y="452"/>
                  </a:lnTo>
                  <a:moveTo>
                    <a:pt x="368" y="455"/>
                  </a:moveTo>
                  <a:lnTo>
                    <a:pt x="368" y="456"/>
                  </a:ln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just" latinLnBrk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000" kern="100"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 </a:t>
              </a:r>
              <a:endParaRPr lang="ko-KR" sz="1000" kern="100">
                <a:effectLst/>
                <a:latin typeface="Calibri" panose="020F0502020204030204" pitchFamily="34" charset="0"/>
                <a:ea typeface="맑은 고딕"/>
                <a:cs typeface="Times New Roman"/>
              </a:endParaRPr>
            </a:p>
          </p:txBody>
        </p:sp>
        <p:sp>
          <p:nvSpPr>
            <p:cNvPr id="90" name="Rectangle 44"/>
            <p:cNvSpPr>
              <a:spLocks noChangeArrowheads="1"/>
            </p:cNvSpPr>
            <p:nvPr/>
          </p:nvSpPr>
          <p:spPr bwMode="auto">
            <a:xfrm>
              <a:off x="5241125" y="4965593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7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1" name="Rectangle 45"/>
            <p:cNvSpPr>
              <a:spLocks noChangeArrowheads="1"/>
            </p:cNvSpPr>
            <p:nvPr/>
          </p:nvSpPr>
          <p:spPr bwMode="auto">
            <a:xfrm>
              <a:off x="5785266" y="4965593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4</a:t>
              </a:r>
              <a:endParaRPr lang="ko-KR" sz="800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2" name="Rectangle 46"/>
            <p:cNvSpPr>
              <a:spLocks noChangeArrowheads="1"/>
            </p:cNvSpPr>
            <p:nvPr/>
          </p:nvSpPr>
          <p:spPr bwMode="auto">
            <a:xfrm>
              <a:off x="6323812" y="4965593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3" name="Rectangle 47"/>
            <p:cNvSpPr>
              <a:spLocks noChangeArrowheads="1"/>
            </p:cNvSpPr>
            <p:nvPr/>
          </p:nvSpPr>
          <p:spPr bwMode="auto">
            <a:xfrm>
              <a:off x="6869352" y="4965593"/>
              <a:ext cx="512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2</a:t>
              </a:r>
              <a:endParaRPr lang="ko-KR" sz="8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4" name="Rectangle 48"/>
            <p:cNvSpPr>
              <a:spLocks noChangeArrowheads="1"/>
            </p:cNvSpPr>
            <p:nvPr/>
          </p:nvSpPr>
          <p:spPr bwMode="auto">
            <a:xfrm>
              <a:off x="4814121" y="4965994"/>
              <a:ext cx="36708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800" b="1" kern="1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mHAP</a:t>
              </a:r>
              <a:r>
                <a:rPr lang="ko-KR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≥</a:t>
              </a:r>
              <a:r>
                <a:rPr lang="en-US" sz="8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</a:t>
              </a:r>
              <a:endParaRPr lang="ko-KR" sz="800" b="1" dirty="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5" name="Rectangle 49"/>
            <p:cNvSpPr>
              <a:spLocks noChangeArrowheads="1"/>
            </p:cNvSpPr>
            <p:nvPr/>
          </p:nvSpPr>
          <p:spPr bwMode="auto">
            <a:xfrm>
              <a:off x="5995088" y="2296610"/>
              <a:ext cx="398319" cy="126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mHAP&lt;3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6" name="Rectangle 50"/>
            <p:cNvSpPr>
              <a:spLocks noChangeArrowheads="1"/>
            </p:cNvSpPr>
            <p:nvPr/>
          </p:nvSpPr>
          <p:spPr bwMode="auto">
            <a:xfrm>
              <a:off x="5518091" y="2939989"/>
              <a:ext cx="398319" cy="126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fontAlgn="base" hangingPunct="0"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mHAP</a:t>
              </a:r>
              <a:r>
                <a:rPr lang="ko-KR" sz="10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≥</a:t>
              </a:r>
              <a:r>
                <a:rPr lang="en-US" sz="10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맑은 고딕"/>
                  <a:cs typeface="Times New Roman"/>
                </a:rPr>
                <a:t>3</a:t>
              </a:r>
              <a:endParaRPr lang="ko-KR" sz="1200">
                <a:effectLst/>
                <a:latin typeface="Calibri" panose="020F0502020204030204" pitchFamily="34" charset="0"/>
                <a:cs typeface="굴림"/>
              </a:endParaRPr>
            </a:p>
          </p:txBody>
        </p:sp>
        <p:sp>
          <p:nvSpPr>
            <p:cNvPr id="98" name="Rectangle 5"/>
            <p:cNvSpPr>
              <a:spLocks noChangeArrowheads="1"/>
            </p:cNvSpPr>
            <p:nvPr/>
          </p:nvSpPr>
          <p:spPr bwMode="auto">
            <a:xfrm>
              <a:off x="5854856" y="4620493"/>
              <a:ext cx="1302307" cy="126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altLang="ko-KR" sz="10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Adobe 고딕 Std B"/>
                  <a:cs typeface="Arial" panose="020B0604020202020204" pitchFamily="34" charset="0"/>
                </a:rPr>
                <a:t>Follow up duration (month)</a:t>
              </a:r>
              <a:endParaRPr lang="en-US" altLang="ko-KR" sz="1000" b="1" dirty="0">
                <a:solidFill>
                  <a:srgbClr val="000000"/>
                </a:solidFill>
                <a:latin typeface="Calibri" panose="020F0502020204030204" pitchFamily="34" charset="0"/>
                <a:ea typeface="Adobe 고딕 Std B"/>
                <a:cs typeface="Arial" panose="020B0604020202020204" pitchFamily="34" charset="0"/>
              </a:endParaRPr>
            </a:p>
          </p:txBody>
        </p:sp>
        <p:sp>
          <p:nvSpPr>
            <p:cNvPr id="99" name="TextBox 54"/>
            <p:cNvSpPr txBox="1">
              <a:spLocks noChangeArrowheads="1"/>
            </p:cNvSpPr>
            <p:nvPr/>
          </p:nvSpPr>
          <p:spPr bwMode="auto">
            <a:xfrm>
              <a:off x="7101813" y="4087597"/>
              <a:ext cx="1070587" cy="354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Aft>
                  <a:spcPts val="0"/>
                </a:spcAft>
              </a:pPr>
              <a:r>
                <a:rPr lang="en-US" sz="1200" b="1" i="1" kern="1200" dirty="0" smtClean="0">
                  <a:solidFill>
                    <a:srgbClr val="000000"/>
                  </a:solidFill>
                  <a:effectLst/>
                  <a:latin typeface="+mj-lt"/>
                  <a:ea typeface="맑은 고딕"/>
                  <a:cs typeface="Calibri"/>
                </a:rPr>
                <a:t>P</a:t>
              </a:r>
              <a:r>
                <a:rPr lang="en-US" sz="1200" b="1" kern="1200" dirty="0" smtClean="0">
                  <a:solidFill>
                    <a:srgbClr val="000000"/>
                  </a:solidFill>
                  <a:effectLst/>
                  <a:latin typeface="+mj-lt"/>
                  <a:ea typeface="맑은 고딕"/>
                  <a:cs typeface="Calibri"/>
                </a:rPr>
                <a:t>=0.303</a:t>
              </a:r>
              <a:endParaRPr lang="ko-KR" sz="1200" b="1" dirty="0">
                <a:effectLst/>
                <a:latin typeface="+mj-lt"/>
                <a:cs typeface="굴림"/>
              </a:endParaRPr>
            </a:p>
          </p:txBody>
        </p:sp>
        <p:sp>
          <p:nvSpPr>
            <p:cNvPr id="102" name="Rectangle 21"/>
            <p:cNvSpPr>
              <a:spLocks noChangeArrowheads="1"/>
            </p:cNvSpPr>
            <p:nvPr/>
          </p:nvSpPr>
          <p:spPr bwMode="auto">
            <a:xfrm rot="16200000">
              <a:off x="4346862" y="3014600"/>
              <a:ext cx="1103969" cy="18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000" b="1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dobe 고딕 Std B"/>
                  <a:cs typeface="Arial" panose="020B0604020202020204" pitchFamily="34" charset="0"/>
                </a:rPr>
                <a:t>Overall </a:t>
              </a:r>
              <a:r>
                <a:rPr lang="en-US" sz="1000" b="1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Adobe 고딕 Std B"/>
                  <a:cs typeface="Arial" panose="020B0604020202020204" pitchFamily="34" charset="0"/>
                </a:rPr>
                <a:t>survival</a:t>
              </a:r>
              <a:endParaRPr lang="ko-KR" sz="1000" dirty="0">
                <a:effectLst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21">
              <a:extLst>
                <a:ext uri="{FF2B5EF4-FFF2-40B4-BE49-F238E27FC236}">
                  <a16:creationId xmlns:a16="http://schemas.microsoft.com/office/drawing/2014/main" id="{DC862D14-B5A3-4CA1-B41A-F600AEB12B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9315" y="1556792"/>
              <a:ext cx="1735573" cy="179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altLang="ko-KR" sz="1000" b="1" dirty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Supplementary </a:t>
              </a:r>
              <a:r>
                <a:rPr lang="en-US" sz="1000" b="1" kern="1200" dirty="0" smtClean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Fig. </a:t>
              </a:r>
              <a:r>
                <a:rPr lang="en-US" sz="1000" b="1" dirty="0" smtClean="0">
                  <a:solidFill>
                    <a:srgbClr val="00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2b</a:t>
              </a:r>
              <a:endParaRPr lang="ko-KR" sz="1600" dirty="0">
                <a:effectLst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319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3553</TotalTime>
  <Words>352</Words>
  <Application>Microsoft Office PowerPoint</Application>
  <PresentationFormat>화면 슬라이드 쇼(4:3)</PresentationFormat>
  <Paragraphs>202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Adobe 고딕 Std B</vt:lpstr>
      <vt:lpstr>굴림</vt:lpstr>
      <vt:lpstr>맑은 고딕</vt:lpstr>
      <vt:lpstr>Arial</vt:lpstr>
      <vt:lpstr>Calibri</vt:lpstr>
      <vt:lpstr>Times New Roman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vmware</dc:creator>
  <cp:lastModifiedBy>Windows 사용자</cp:lastModifiedBy>
  <cp:revision>33</cp:revision>
  <dcterms:created xsi:type="dcterms:W3CDTF">2018-12-03T12:27:44Z</dcterms:created>
  <dcterms:modified xsi:type="dcterms:W3CDTF">2020-05-16T01:59:26Z</dcterms:modified>
</cp:coreProperties>
</file>