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Lst>
  <p:sldSz cx="12192000" cy="6858000"/>
  <p:notesSz cx="6735763" cy="9869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8" d="100"/>
          <a:sy n="98" d="100"/>
        </p:scale>
        <p:origin x="4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ED26DEE0-C97E-4680-9400-DBFCC0C204C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xmlns="" id="{3E588E88-3AC9-4286-A7E4-DFC739B31B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xmlns="" id="{2120695D-C972-4491-84AC-717F72A802A9}"/>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5" name="フッター プレースホルダー 4">
            <a:extLst>
              <a:ext uri="{FF2B5EF4-FFF2-40B4-BE49-F238E27FC236}">
                <a16:creationId xmlns:a16="http://schemas.microsoft.com/office/drawing/2014/main" xmlns="" id="{DB72E260-D1C6-448D-BDBF-A199E09F1A3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F95D07B4-7020-4787-8E29-F653D2D70614}"/>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618074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D852F2A6-3485-44E0-91C7-F0E573F03C7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xmlns="" id="{4DC74A9D-A73A-4349-82BF-101F180FE5F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9753137A-3D5F-4984-802E-3D0D887F09BB}"/>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5" name="フッター プレースホルダー 4">
            <a:extLst>
              <a:ext uri="{FF2B5EF4-FFF2-40B4-BE49-F238E27FC236}">
                <a16:creationId xmlns:a16="http://schemas.microsoft.com/office/drawing/2014/main" xmlns="" id="{D9BAF32F-9BE4-4DB5-9AE0-7398370F86B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0AA857C3-C2CB-49C5-B72E-E5AE760463E4}"/>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1547816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xmlns="" id="{6FB88917-296C-49A1-8C0B-FCE7D250EF1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xmlns="" id="{89CC32FA-17FD-4D6A-BF6F-7991A580B6D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D45F179B-D527-4F67-8285-011684AA9D5D}"/>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5" name="フッター プレースホルダー 4">
            <a:extLst>
              <a:ext uri="{FF2B5EF4-FFF2-40B4-BE49-F238E27FC236}">
                <a16:creationId xmlns:a16="http://schemas.microsoft.com/office/drawing/2014/main" xmlns="" id="{93ECA90D-3130-4989-89CB-48074E519E4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9F416BC2-2BF2-4E49-9117-7CEEE0E602C6}"/>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2027136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954E465D-FBC4-41E2-9F08-B730075592B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xmlns="" id="{9CE09958-343A-466E-8217-B57F2D320C8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0F394FE1-82CA-4DC1-A3B7-38C546BDF55D}"/>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5" name="フッター プレースホルダー 4">
            <a:extLst>
              <a:ext uri="{FF2B5EF4-FFF2-40B4-BE49-F238E27FC236}">
                <a16:creationId xmlns:a16="http://schemas.microsoft.com/office/drawing/2014/main" xmlns="" id="{D1C8C228-28D5-42DC-8EB5-5D0C60BB6CD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26E4E7F3-30A5-4FD8-A2CC-57EBC0EE5DFA}"/>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2844203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ACB11803-107B-47A4-87D6-3986FBA3F45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xmlns="" id="{C33B3CF7-59FC-44E3-8B2F-668B556F8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xmlns="" id="{DAB5D09B-B323-4C9F-93C5-A733FC834295}"/>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5" name="フッター プレースホルダー 4">
            <a:extLst>
              <a:ext uri="{FF2B5EF4-FFF2-40B4-BE49-F238E27FC236}">
                <a16:creationId xmlns:a16="http://schemas.microsoft.com/office/drawing/2014/main" xmlns="" id="{41E58973-4D2F-43A0-84F0-CD0659556F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90F31BD5-25EE-4AEB-9000-B48255E05CE5}"/>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1882135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269C5267-6167-44D4-8159-C33CFFDE9C2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xmlns="" id="{7D062C01-634B-4ECE-A319-300F2451F31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xmlns="" id="{5DFD8B13-5F89-42C4-B04E-2111BC4E66E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xmlns="" id="{91D87355-8641-48AC-8E96-DB774D04F1D7}"/>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6" name="フッター プレースホルダー 5">
            <a:extLst>
              <a:ext uri="{FF2B5EF4-FFF2-40B4-BE49-F238E27FC236}">
                <a16:creationId xmlns:a16="http://schemas.microsoft.com/office/drawing/2014/main" xmlns="" id="{AAD6A5CE-20FD-49E9-8D56-CB504D999A5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xmlns="" id="{9AA91BDC-4243-4069-954C-6CF5345130DE}"/>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45786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68083AA6-1A71-4EDA-995C-E1454A78D27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xmlns="" id="{F8C55BFA-B2C4-4188-84B7-55862E62C3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xmlns="" id="{12D52049-707C-4239-85FD-DA2694C23A2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xmlns="" id="{D8113203-EC09-4645-8B91-FDF710F3F2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xmlns="" id="{EC188447-BCB7-4D5A-BB36-4908C115BF4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xmlns="" id="{CD7ED841-A45B-44BE-8E65-5A97B97BFFE9}"/>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8" name="フッター プレースホルダー 7">
            <a:extLst>
              <a:ext uri="{FF2B5EF4-FFF2-40B4-BE49-F238E27FC236}">
                <a16:creationId xmlns:a16="http://schemas.microsoft.com/office/drawing/2014/main" xmlns="" id="{60306096-D40E-4FF0-B562-AC0CE8DDD0D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xmlns="" id="{B4673E9A-9077-445E-AA70-F4EACBEC43E9}"/>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1722943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0E10502C-28A3-4C65-B3DD-39503E77FAD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xmlns="" id="{D08F9483-F459-4EF5-8AB2-6C7004B5D91F}"/>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4" name="フッター プレースホルダー 3">
            <a:extLst>
              <a:ext uri="{FF2B5EF4-FFF2-40B4-BE49-F238E27FC236}">
                <a16:creationId xmlns:a16="http://schemas.microsoft.com/office/drawing/2014/main" xmlns="" id="{F109C306-2B3E-460A-B455-0F0AE9713A9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xmlns="" id="{A5440CAE-C9DB-4564-88D6-25B3AFA4BC8C}"/>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2511517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xmlns="" id="{9A8FF78E-5326-4F1C-AEC4-EF76983EBB7D}"/>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3" name="フッター プレースホルダー 2">
            <a:extLst>
              <a:ext uri="{FF2B5EF4-FFF2-40B4-BE49-F238E27FC236}">
                <a16:creationId xmlns:a16="http://schemas.microsoft.com/office/drawing/2014/main" xmlns="" id="{95F94E41-2EC1-4762-BABB-9279BB4593D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xmlns="" id="{BF79C3FE-9332-4E0E-9CF1-0AA7E391EC8A}"/>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1942160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17B717C3-6338-4A62-9312-100F76A1530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xmlns="" id="{C66D9403-48A6-4B64-9F7F-42027F0345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xmlns="" id="{505A8343-D0A5-486E-B114-98C4549E06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xmlns="" id="{89B5605A-BE3B-47A3-B373-51F8BF8A17DB}"/>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6" name="フッター プレースホルダー 5">
            <a:extLst>
              <a:ext uri="{FF2B5EF4-FFF2-40B4-BE49-F238E27FC236}">
                <a16:creationId xmlns:a16="http://schemas.microsoft.com/office/drawing/2014/main" xmlns="" id="{700F852B-914B-4A6E-97AB-5615C44452D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xmlns="" id="{E83E2771-59F9-474A-B9D3-B79ECF0E1BBD}"/>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2346043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C8B1829F-C63E-420B-8D47-378933270CF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xmlns="" id="{83166BB8-1FC7-4B43-A7B9-B95798E8EB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xmlns="" id="{A06A2309-DFEF-4ED9-B680-26476E249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xmlns="" id="{72B07A6F-D5ED-4B7B-8087-0311BAB6B907}"/>
              </a:ext>
            </a:extLst>
          </p:cNvPr>
          <p:cNvSpPr>
            <a:spLocks noGrp="1"/>
          </p:cNvSpPr>
          <p:nvPr>
            <p:ph type="dt" sz="half" idx="10"/>
          </p:nvPr>
        </p:nvSpPr>
        <p:spPr/>
        <p:txBody>
          <a:bodyPr/>
          <a:lstStyle/>
          <a:p>
            <a:fld id="{04D96714-04BF-44AE-AD9B-657888184CFD}" type="datetimeFigureOut">
              <a:rPr kumimoji="1" lang="ja-JP" altLang="en-US" smtClean="0"/>
              <a:t>2020/10/9</a:t>
            </a:fld>
            <a:endParaRPr kumimoji="1" lang="ja-JP" altLang="en-US"/>
          </a:p>
        </p:txBody>
      </p:sp>
      <p:sp>
        <p:nvSpPr>
          <p:cNvPr id="6" name="フッター プレースホルダー 5">
            <a:extLst>
              <a:ext uri="{FF2B5EF4-FFF2-40B4-BE49-F238E27FC236}">
                <a16:creationId xmlns:a16="http://schemas.microsoft.com/office/drawing/2014/main" xmlns="" id="{E94E1183-6C4E-4607-A593-4222AAFE40B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xmlns="" id="{54A56496-E4B1-4EB1-98E2-029A1C06140B}"/>
              </a:ext>
            </a:extLst>
          </p:cNvPr>
          <p:cNvSpPr>
            <a:spLocks noGrp="1"/>
          </p:cNvSpPr>
          <p:nvPr>
            <p:ph type="sldNum" sz="quarter" idx="12"/>
          </p:nvPr>
        </p:nvSpPr>
        <p:spPr/>
        <p:txBody>
          <a:body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2088451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xmlns="" id="{0ED6D1D4-78A6-468F-86A8-76E9A63097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xmlns="" id="{C65D5B22-356A-4EB3-83FA-AC60CD4B72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5D5E4EB0-0ABE-43B1-913E-ECE08D3094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D96714-04BF-44AE-AD9B-657888184CFD}" type="datetimeFigureOut">
              <a:rPr kumimoji="1" lang="ja-JP" altLang="en-US" smtClean="0"/>
              <a:t>2020/10/9</a:t>
            </a:fld>
            <a:endParaRPr kumimoji="1" lang="ja-JP" altLang="en-US"/>
          </a:p>
        </p:txBody>
      </p:sp>
      <p:sp>
        <p:nvSpPr>
          <p:cNvPr id="5" name="フッター プレースホルダー 4">
            <a:extLst>
              <a:ext uri="{FF2B5EF4-FFF2-40B4-BE49-F238E27FC236}">
                <a16:creationId xmlns:a16="http://schemas.microsoft.com/office/drawing/2014/main" xmlns="" id="{BB405BDF-F145-43B8-960D-C3FCB799EC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xmlns="" id="{74DFCB1C-39B1-485C-B9B9-C83CE9F996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74F61-3107-4939-92D4-2AE5E197FE5A}" type="slidenum">
              <a:rPr kumimoji="1" lang="ja-JP" altLang="en-US" smtClean="0"/>
              <a:t>‹#›</a:t>
            </a:fld>
            <a:endParaRPr kumimoji="1" lang="ja-JP" altLang="en-US"/>
          </a:p>
        </p:txBody>
      </p:sp>
    </p:spTree>
    <p:extLst>
      <p:ext uri="{BB962C8B-B14F-4D97-AF65-F5344CB8AC3E}">
        <p14:creationId xmlns:p14="http://schemas.microsoft.com/office/powerpoint/2010/main" val="332413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xmlns="" id="{41697359-4759-4ACA-8A14-85F658C5464E}"/>
              </a:ext>
            </a:extLst>
          </p:cNvPr>
          <p:cNvPicPr>
            <a:picLocks noChangeAspect="1"/>
          </p:cNvPicPr>
          <p:nvPr/>
        </p:nvPicPr>
        <p:blipFill>
          <a:blip r:embed="rId2"/>
          <a:stretch>
            <a:fillRect/>
          </a:stretch>
        </p:blipFill>
        <p:spPr>
          <a:xfrm>
            <a:off x="3412407" y="1847894"/>
            <a:ext cx="6036575" cy="3034903"/>
          </a:xfrm>
          <a:prstGeom prst="rect">
            <a:avLst/>
          </a:prstGeom>
        </p:spPr>
      </p:pic>
      <p:graphicFrame>
        <p:nvGraphicFramePr>
          <p:cNvPr id="5" name="表 4">
            <a:extLst>
              <a:ext uri="{FF2B5EF4-FFF2-40B4-BE49-F238E27FC236}">
                <a16:creationId xmlns:a16="http://schemas.microsoft.com/office/drawing/2014/main" xmlns="" id="{769EAAFD-FB77-485E-96B6-FAA6AD2D5B5C}"/>
              </a:ext>
            </a:extLst>
          </p:cNvPr>
          <p:cNvGraphicFramePr>
            <a:graphicFrameLocks noGrp="1"/>
          </p:cNvGraphicFramePr>
          <p:nvPr>
            <p:extLst>
              <p:ext uri="{D42A27DB-BD31-4B8C-83A1-F6EECF244321}">
                <p14:modId xmlns:p14="http://schemas.microsoft.com/office/powerpoint/2010/main" val="2691381937"/>
              </p:ext>
            </p:extLst>
          </p:nvPr>
        </p:nvGraphicFramePr>
        <p:xfrm>
          <a:off x="6186122" y="3787694"/>
          <a:ext cx="927100" cy="311150"/>
        </p:xfrm>
        <a:graphic>
          <a:graphicData uri="http://schemas.openxmlformats.org/drawingml/2006/table">
            <a:tbl>
              <a:tblPr/>
              <a:tblGrid>
                <a:gridCol w="927100">
                  <a:extLst>
                    <a:ext uri="{9D8B030D-6E8A-4147-A177-3AD203B41FA5}">
                      <a16:colId xmlns:a16="http://schemas.microsoft.com/office/drawing/2014/main" xmlns="" val="51427530"/>
                    </a:ext>
                  </a:extLst>
                </a:gridCol>
              </a:tblGrid>
              <a:tr h="0">
                <a:tc>
                  <a:txBody>
                    <a:bodyPr/>
                    <a:lstStyle/>
                    <a:p>
                      <a:pPr algn="r" fontAlgn="b"/>
                      <a:r>
                        <a:rPr lang="en-US" altLang="ja-JP" sz="1000" b="0" i="0" u="none" strike="noStrike" dirty="0" err="1">
                          <a:effectLst/>
                          <a:latin typeface="Arial" panose="020B0604020202020204" pitchFamily="34" charset="0"/>
                        </a:rPr>
                        <a:t>Logrank</a:t>
                      </a:r>
                      <a:r>
                        <a:rPr lang="ja-JP" altLang="en-US" sz="1000" b="0" i="0" u="none" strike="noStrike" dirty="0">
                          <a:effectLst/>
                          <a:latin typeface="Arial" panose="020B0604020202020204" pitchFamily="34" charset="0"/>
                        </a:rPr>
                        <a:t> </a:t>
                      </a:r>
                      <a:r>
                        <a:rPr lang="en-US" altLang="ja-JP" sz="1000" b="0" i="0" u="none" strike="noStrike" dirty="0">
                          <a:effectLst/>
                          <a:latin typeface="Arial" panose="020B0604020202020204" pitchFamily="34" charset="0"/>
                        </a:rPr>
                        <a:t>test</a:t>
                      </a:r>
                    </a:p>
                    <a:p>
                      <a:pPr algn="r" fontAlgn="b"/>
                      <a:r>
                        <a:rPr lang="en-US" altLang="ja-JP" sz="1000" b="0" i="0" u="none" strike="noStrike" dirty="0">
                          <a:effectLst/>
                          <a:latin typeface="Arial" panose="020B0604020202020204" pitchFamily="34" charset="0"/>
                        </a:rPr>
                        <a:t>p&lt;0.0001</a:t>
                      </a:r>
                    </a:p>
                  </a:txBody>
                  <a:tcPr marL="6350" marR="6350" marT="6350" marB="0" anchor="b">
                    <a:lnL>
                      <a:noFill/>
                    </a:lnL>
                    <a:lnR>
                      <a:noFill/>
                    </a:lnR>
                    <a:lnT>
                      <a:noFill/>
                    </a:lnT>
                    <a:lnB>
                      <a:noFill/>
                    </a:lnB>
                  </a:tcPr>
                </a:tc>
                <a:extLst>
                  <a:ext uri="{0D108BD9-81ED-4DB2-BD59-A6C34878D82A}">
                    <a16:rowId xmlns:a16="http://schemas.microsoft.com/office/drawing/2014/main" xmlns="" val="417760326"/>
                  </a:ext>
                </a:extLst>
              </a:tr>
            </a:tbl>
          </a:graphicData>
        </a:graphic>
      </p:graphicFrame>
      <p:sp>
        <p:nvSpPr>
          <p:cNvPr id="6" name="テキスト ボックス 5">
            <a:extLst>
              <a:ext uri="{FF2B5EF4-FFF2-40B4-BE49-F238E27FC236}">
                <a16:creationId xmlns:a16="http://schemas.microsoft.com/office/drawing/2014/main" xmlns="" id="{4A5072FD-8AC7-4AD3-991F-0C52DA06D827}"/>
              </a:ext>
            </a:extLst>
          </p:cNvPr>
          <p:cNvSpPr txBox="1"/>
          <p:nvPr/>
        </p:nvSpPr>
        <p:spPr>
          <a:xfrm>
            <a:off x="112690" y="238259"/>
            <a:ext cx="7429014" cy="923330"/>
          </a:xfrm>
          <a:prstGeom prst="rect">
            <a:avLst/>
          </a:prstGeom>
          <a:noFill/>
        </p:spPr>
        <p:txBody>
          <a:bodyPr wrap="square" rtlCol="0">
            <a:spAutoFit/>
          </a:bodyPr>
          <a:lstStyle/>
          <a:p>
            <a:r>
              <a:rPr kumimoji="1" lang="en-US" altLang="ja-JP" b="1" dirty="0">
                <a:latin typeface="Times New Roman" panose="02020603050405020304" pitchFamily="18" charset="0"/>
                <a:ea typeface="Meiryo UI" panose="020B0604030504040204" pitchFamily="50" charset="-128"/>
                <a:cs typeface="Times New Roman" panose="02020603050405020304" pitchFamily="18" charset="0"/>
              </a:rPr>
              <a:t>Additional Figure 1.</a:t>
            </a:r>
            <a:r>
              <a:rPr kumimoji="1" lang="en-US" altLang="ja-JP" dirty="0">
                <a:latin typeface="Times New Roman" panose="02020603050405020304" pitchFamily="18" charset="0"/>
                <a:ea typeface="Meiryo UI" panose="020B0604030504040204" pitchFamily="50" charset="-128"/>
                <a:cs typeface="Times New Roman" panose="02020603050405020304" pitchFamily="18" charset="0"/>
              </a:rPr>
              <a:t> Recurrence-free survival with pre-operative AICS (lung) rank A-B and rank C in Treatment method (Surgery vs Surgery + adjuvant chemotherapy)</a:t>
            </a:r>
          </a:p>
        </p:txBody>
      </p:sp>
    </p:spTree>
    <p:extLst>
      <p:ext uri="{BB962C8B-B14F-4D97-AF65-F5344CB8AC3E}">
        <p14:creationId xmlns:p14="http://schemas.microsoft.com/office/powerpoint/2010/main" val="454615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xmlns="" id="{40ADDBD5-0016-42B7-A136-0737BF3B202E}"/>
              </a:ext>
            </a:extLst>
          </p:cNvPr>
          <p:cNvGraphicFramePr>
            <a:graphicFrameLocks noGrp="1"/>
          </p:cNvGraphicFramePr>
          <p:nvPr>
            <p:extLst>
              <p:ext uri="{D42A27DB-BD31-4B8C-83A1-F6EECF244321}">
                <p14:modId xmlns:p14="http://schemas.microsoft.com/office/powerpoint/2010/main" val="2777251238"/>
              </p:ext>
            </p:extLst>
          </p:nvPr>
        </p:nvGraphicFramePr>
        <p:xfrm>
          <a:off x="9608831" y="5546500"/>
          <a:ext cx="927100" cy="311150"/>
        </p:xfrm>
        <a:graphic>
          <a:graphicData uri="http://schemas.openxmlformats.org/drawingml/2006/table">
            <a:tbl>
              <a:tblPr/>
              <a:tblGrid>
                <a:gridCol w="927100">
                  <a:extLst>
                    <a:ext uri="{9D8B030D-6E8A-4147-A177-3AD203B41FA5}">
                      <a16:colId xmlns:a16="http://schemas.microsoft.com/office/drawing/2014/main" xmlns="" val="51427530"/>
                    </a:ext>
                  </a:extLst>
                </a:gridCol>
              </a:tblGrid>
              <a:tr h="0">
                <a:tc>
                  <a:txBody>
                    <a:bodyPr/>
                    <a:lstStyle/>
                    <a:p>
                      <a:pPr algn="r" fontAlgn="b"/>
                      <a:r>
                        <a:rPr lang="en-US" altLang="ja-JP" sz="1000" b="0" i="0" u="none" strike="noStrike" dirty="0" err="1">
                          <a:effectLst/>
                          <a:latin typeface="Arial" panose="020B0604020202020204" pitchFamily="34" charset="0"/>
                        </a:rPr>
                        <a:t>Logrank</a:t>
                      </a:r>
                      <a:r>
                        <a:rPr lang="ja-JP" altLang="en-US" sz="1000" b="0" i="0" u="none" strike="noStrike" dirty="0">
                          <a:effectLst/>
                          <a:latin typeface="Arial" panose="020B0604020202020204" pitchFamily="34" charset="0"/>
                        </a:rPr>
                        <a:t> </a:t>
                      </a:r>
                      <a:r>
                        <a:rPr lang="en-US" altLang="ja-JP" sz="1000" b="0" i="0" u="none" strike="noStrike" dirty="0">
                          <a:effectLst/>
                          <a:latin typeface="Arial" panose="020B0604020202020204" pitchFamily="34" charset="0"/>
                        </a:rPr>
                        <a:t>test</a:t>
                      </a:r>
                    </a:p>
                    <a:p>
                      <a:pPr algn="r" fontAlgn="b"/>
                      <a:r>
                        <a:rPr lang="en-US" altLang="ja-JP" sz="1000" b="0" i="0" u="none" strike="noStrike" dirty="0">
                          <a:effectLst/>
                          <a:latin typeface="Arial" panose="020B0604020202020204" pitchFamily="34" charset="0"/>
                        </a:rPr>
                        <a:t>P=0.0007</a:t>
                      </a:r>
                    </a:p>
                  </a:txBody>
                  <a:tcPr marL="6350" marR="6350" marT="6350" marB="0" anchor="b">
                    <a:lnL>
                      <a:noFill/>
                    </a:lnL>
                    <a:lnR>
                      <a:noFill/>
                    </a:lnR>
                    <a:lnT>
                      <a:noFill/>
                    </a:lnT>
                    <a:lnB>
                      <a:noFill/>
                    </a:lnB>
                  </a:tcPr>
                </a:tc>
                <a:extLst>
                  <a:ext uri="{0D108BD9-81ED-4DB2-BD59-A6C34878D82A}">
                    <a16:rowId xmlns:a16="http://schemas.microsoft.com/office/drawing/2014/main" xmlns="" val="417760326"/>
                  </a:ext>
                </a:extLst>
              </a:tr>
            </a:tbl>
          </a:graphicData>
        </a:graphic>
      </p:graphicFrame>
      <p:pic>
        <p:nvPicPr>
          <p:cNvPr id="7" name="図 6">
            <a:extLst>
              <a:ext uri="{FF2B5EF4-FFF2-40B4-BE49-F238E27FC236}">
                <a16:creationId xmlns:a16="http://schemas.microsoft.com/office/drawing/2014/main" xmlns="" id="{CB8991BB-9B28-4498-963B-30B80CEB24BC}"/>
              </a:ext>
            </a:extLst>
          </p:cNvPr>
          <p:cNvPicPr>
            <a:picLocks noChangeAspect="1"/>
          </p:cNvPicPr>
          <p:nvPr/>
        </p:nvPicPr>
        <p:blipFill>
          <a:blip r:embed="rId2"/>
          <a:stretch>
            <a:fillRect/>
          </a:stretch>
        </p:blipFill>
        <p:spPr>
          <a:xfrm>
            <a:off x="1186239" y="3557830"/>
            <a:ext cx="4551235" cy="3047601"/>
          </a:xfrm>
          <a:prstGeom prst="rect">
            <a:avLst/>
          </a:prstGeom>
        </p:spPr>
      </p:pic>
      <p:graphicFrame>
        <p:nvGraphicFramePr>
          <p:cNvPr id="9" name="表 8">
            <a:extLst>
              <a:ext uri="{FF2B5EF4-FFF2-40B4-BE49-F238E27FC236}">
                <a16:creationId xmlns:a16="http://schemas.microsoft.com/office/drawing/2014/main" xmlns="" id="{81A4948F-8522-4F61-8FE9-F3BF8446D2D6}"/>
              </a:ext>
            </a:extLst>
          </p:cNvPr>
          <p:cNvGraphicFramePr>
            <a:graphicFrameLocks noGrp="1"/>
          </p:cNvGraphicFramePr>
          <p:nvPr>
            <p:extLst>
              <p:ext uri="{D42A27DB-BD31-4B8C-83A1-F6EECF244321}">
                <p14:modId xmlns:p14="http://schemas.microsoft.com/office/powerpoint/2010/main" val="2402086112"/>
              </p:ext>
            </p:extLst>
          </p:nvPr>
        </p:nvGraphicFramePr>
        <p:xfrm>
          <a:off x="3905715" y="5462740"/>
          <a:ext cx="927100" cy="311150"/>
        </p:xfrm>
        <a:graphic>
          <a:graphicData uri="http://schemas.openxmlformats.org/drawingml/2006/table">
            <a:tbl>
              <a:tblPr/>
              <a:tblGrid>
                <a:gridCol w="927100">
                  <a:extLst>
                    <a:ext uri="{9D8B030D-6E8A-4147-A177-3AD203B41FA5}">
                      <a16:colId xmlns:a16="http://schemas.microsoft.com/office/drawing/2014/main" xmlns="" val="51427530"/>
                    </a:ext>
                  </a:extLst>
                </a:gridCol>
              </a:tblGrid>
              <a:tr h="0">
                <a:tc>
                  <a:txBody>
                    <a:bodyPr/>
                    <a:lstStyle/>
                    <a:p>
                      <a:pPr algn="r" fontAlgn="b"/>
                      <a:r>
                        <a:rPr lang="en-US" altLang="ja-JP" sz="1000" b="0" i="0" u="none" strike="noStrike" dirty="0" err="1">
                          <a:effectLst/>
                          <a:latin typeface="Arial" panose="020B0604020202020204" pitchFamily="34" charset="0"/>
                        </a:rPr>
                        <a:t>Logrank</a:t>
                      </a:r>
                      <a:r>
                        <a:rPr lang="ja-JP" altLang="en-US" sz="1000" b="0" i="0" u="none" strike="noStrike" dirty="0">
                          <a:effectLst/>
                          <a:latin typeface="Arial" panose="020B0604020202020204" pitchFamily="34" charset="0"/>
                        </a:rPr>
                        <a:t> </a:t>
                      </a:r>
                      <a:r>
                        <a:rPr lang="en-US" altLang="ja-JP" sz="1000" b="0" i="0" u="none" strike="noStrike" dirty="0">
                          <a:effectLst/>
                          <a:latin typeface="Arial" panose="020B0604020202020204" pitchFamily="34" charset="0"/>
                        </a:rPr>
                        <a:t>test</a:t>
                      </a:r>
                    </a:p>
                    <a:p>
                      <a:pPr algn="r" fontAlgn="b"/>
                      <a:r>
                        <a:rPr lang="en-US" altLang="ja-JP" sz="1000" b="0" i="0" u="none" strike="noStrike" dirty="0">
                          <a:effectLst/>
                          <a:latin typeface="Arial" panose="020B0604020202020204" pitchFamily="34" charset="0"/>
                        </a:rPr>
                        <a:t>P=0.0051</a:t>
                      </a:r>
                    </a:p>
                  </a:txBody>
                  <a:tcPr marL="6350" marR="6350" marT="6350" marB="0" anchor="b">
                    <a:lnL>
                      <a:noFill/>
                    </a:lnL>
                    <a:lnR>
                      <a:noFill/>
                    </a:lnR>
                    <a:lnT>
                      <a:noFill/>
                    </a:lnT>
                    <a:lnB>
                      <a:noFill/>
                    </a:lnB>
                  </a:tcPr>
                </a:tc>
                <a:extLst>
                  <a:ext uri="{0D108BD9-81ED-4DB2-BD59-A6C34878D82A}">
                    <a16:rowId xmlns:a16="http://schemas.microsoft.com/office/drawing/2014/main" xmlns="" val="417760326"/>
                  </a:ext>
                </a:extLst>
              </a:tr>
            </a:tbl>
          </a:graphicData>
        </a:graphic>
      </p:graphicFrame>
      <p:graphicFrame>
        <p:nvGraphicFramePr>
          <p:cNvPr id="10" name="表 9">
            <a:extLst>
              <a:ext uri="{FF2B5EF4-FFF2-40B4-BE49-F238E27FC236}">
                <a16:creationId xmlns:a16="http://schemas.microsoft.com/office/drawing/2014/main" xmlns="" id="{FC33A99A-B525-404E-879A-DCF6FCAAE018}"/>
              </a:ext>
            </a:extLst>
          </p:cNvPr>
          <p:cNvGraphicFramePr>
            <a:graphicFrameLocks noGrp="1"/>
          </p:cNvGraphicFramePr>
          <p:nvPr>
            <p:extLst>
              <p:ext uri="{D42A27DB-BD31-4B8C-83A1-F6EECF244321}">
                <p14:modId xmlns:p14="http://schemas.microsoft.com/office/powerpoint/2010/main" val="4263016497"/>
              </p:ext>
            </p:extLst>
          </p:nvPr>
        </p:nvGraphicFramePr>
        <p:xfrm>
          <a:off x="9637608" y="2530872"/>
          <a:ext cx="927100" cy="311150"/>
        </p:xfrm>
        <a:graphic>
          <a:graphicData uri="http://schemas.openxmlformats.org/drawingml/2006/table">
            <a:tbl>
              <a:tblPr/>
              <a:tblGrid>
                <a:gridCol w="927100">
                  <a:extLst>
                    <a:ext uri="{9D8B030D-6E8A-4147-A177-3AD203B41FA5}">
                      <a16:colId xmlns:a16="http://schemas.microsoft.com/office/drawing/2014/main" xmlns="" val="51427530"/>
                    </a:ext>
                  </a:extLst>
                </a:gridCol>
              </a:tblGrid>
              <a:tr h="0">
                <a:tc>
                  <a:txBody>
                    <a:bodyPr/>
                    <a:lstStyle/>
                    <a:p>
                      <a:pPr algn="r" fontAlgn="b"/>
                      <a:r>
                        <a:rPr lang="en-US" altLang="ja-JP" sz="1000" b="0" i="0" u="none" strike="noStrike" dirty="0" err="1">
                          <a:effectLst/>
                          <a:latin typeface="Arial" panose="020B0604020202020204" pitchFamily="34" charset="0"/>
                        </a:rPr>
                        <a:t>Logrank</a:t>
                      </a:r>
                      <a:r>
                        <a:rPr lang="ja-JP" altLang="en-US" sz="1000" b="0" i="0" u="none" strike="noStrike" dirty="0">
                          <a:effectLst/>
                          <a:latin typeface="Arial" panose="020B0604020202020204" pitchFamily="34" charset="0"/>
                        </a:rPr>
                        <a:t> </a:t>
                      </a:r>
                      <a:r>
                        <a:rPr lang="en-US" altLang="ja-JP" sz="1000" b="0" i="0" u="none" strike="noStrike" dirty="0">
                          <a:effectLst/>
                          <a:latin typeface="Arial" panose="020B0604020202020204" pitchFamily="34" charset="0"/>
                        </a:rPr>
                        <a:t>test</a:t>
                      </a:r>
                    </a:p>
                    <a:p>
                      <a:pPr algn="r" fontAlgn="b"/>
                      <a:r>
                        <a:rPr lang="en-US" altLang="ja-JP" sz="1000" b="0" i="0" u="none" strike="noStrike" dirty="0">
                          <a:effectLst/>
                          <a:latin typeface="Arial" panose="020B0604020202020204" pitchFamily="34" charset="0"/>
                        </a:rPr>
                        <a:t>P=0.4016</a:t>
                      </a:r>
                    </a:p>
                  </a:txBody>
                  <a:tcPr marL="6350" marR="6350" marT="6350" marB="0" anchor="b">
                    <a:lnL>
                      <a:noFill/>
                    </a:lnL>
                    <a:lnR>
                      <a:noFill/>
                    </a:lnR>
                    <a:lnT>
                      <a:noFill/>
                    </a:lnT>
                    <a:lnB>
                      <a:noFill/>
                    </a:lnB>
                  </a:tcPr>
                </a:tc>
                <a:extLst>
                  <a:ext uri="{0D108BD9-81ED-4DB2-BD59-A6C34878D82A}">
                    <a16:rowId xmlns:a16="http://schemas.microsoft.com/office/drawing/2014/main" xmlns="" val="417760326"/>
                  </a:ext>
                </a:extLst>
              </a:tr>
            </a:tbl>
          </a:graphicData>
        </a:graphic>
      </p:graphicFrame>
      <p:sp>
        <p:nvSpPr>
          <p:cNvPr id="12" name="テキスト ボックス 11">
            <a:extLst>
              <a:ext uri="{FF2B5EF4-FFF2-40B4-BE49-F238E27FC236}">
                <a16:creationId xmlns:a16="http://schemas.microsoft.com/office/drawing/2014/main" xmlns="" id="{A5745778-9B98-4A47-9C76-BB2F3BC2CB50}"/>
              </a:ext>
            </a:extLst>
          </p:cNvPr>
          <p:cNvSpPr txBox="1"/>
          <p:nvPr/>
        </p:nvSpPr>
        <p:spPr>
          <a:xfrm>
            <a:off x="112689" y="238259"/>
            <a:ext cx="10782290" cy="369332"/>
          </a:xfrm>
          <a:prstGeom prst="rect">
            <a:avLst/>
          </a:prstGeom>
          <a:noFill/>
        </p:spPr>
        <p:txBody>
          <a:bodyPr wrap="square" rtlCol="0">
            <a:spAutoFit/>
          </a:bodyPr>
          <a:lstStyle/>
          <a:p>
            <a:r>
              <a:rPr kumimoji="1" lang="en-US" altLang="ja-JP" b="1" dirty="0">
                <a:latin typeface="Times New Roman" panose="02020603050405020304" pitchFamily="18" charset="0"/>
                <a:ea typeface="Meiryo UI" panose="020B0604030504040204" pitchFamily="50" charset="-128"/>
                <a:cs typeface="Times New Roman" panose="02020603050405020304" pitchFamily="18" charset="0"/>
              </a:rPr>
              <a:t>Additional Figure 2. </a:t>
            </a:r>
            <a:r>
              <a:rPr kumimoji="1" lang="en-US" altLang="ja-JP" dirty="0">
                <a:latin typeface="Times New Roman" panose="02020603050405020304" pitchFamily="18" charset="0"/>
                <a:ea typeface="Meiryo UI" panose="020B0604030504040204" pitchFamily="50" charset="-128"/>
                <a:cs typeface="Times New Roman" panose="02020603050405020304" pitchFamily="18" charset="0"/>
              </a:rPr>
              <a:t>Recurrence-free survival with pre-operative AICS (lung) rank A vs C, A vs C and B vs C.</a:t>
            </a:r>
          </a:p>
        </p:txBody>
      </p:sp>
      <p:pic>
        <p:nvPicPr>
          <p:cNvPr id="2" name="図 1">
            <a:extLst>
              <a:ext uri="{FF2B5EF4-FFF2-40B4-BE49-F238E27FC236}">
                <a16:creationId xmlns:a16="http://schemas.microsoft.com/office/drawing/2014/main" xmlns="" id="{82E2083D-17BC-49D1-AFAA-6C393D1A9953}"/>
              </a:ext>
            </a:extLst>
          </p:cNvPr>
          <p:cNvPicPr>
            <a:picLocks noChangeAspect="1"/>
          </p:cNvPicPr>
          <p:nvPr/>
        </p:nvPicPr>
        <p:blipFill>
          <a:blip r:embed="rId3"/>
          <a:stretch>
            <a:fillRect/>
          </a:stretch>
        </p:blipFill>
        <p:spPr>
          <a:xfrm>
            <a:off x="1187236" y="602507"/>
            <a:ext cx="4551235" cy="3047601"/>
          </a:xfrm>
          <a:prstGeom prst="rect">
            <a:avLst/>
          </a:prstGeom>
        </p:spPr>
      </p:pic>
      <p:pic>
        <p:nvPicPr>
          <p:cNvPr id="11" name="図 10">
            <a:extLst>
              <a:ext uri="{FF2B5EF4-FFF2-40B4-BE49-F238E27FC236}">
                <a16:creationId xmlns:a16="http://schemas.microsoft.com/office/drawing/2014/main" xmlns="" id="{F6866013-872B-43FF-8C14-39C74390AC4C}"/>
              </a:ext>
            </a:extLst>
          </p:cNvPr>
          <p:cNvPicPr>
            <a:picLocks noChangeAspect="1"/>
          </p:cNvPicPr>
          <p:nvPr/>
        </p:nvPicPr>
        <p:blipFill>
          <a:blip r:embed="rId4"/>
          <a:stretch>
            <a:fillRect/>
          </a:stretch>
        </p:blipFill>
        <p:spPr>
          <a:xfrm>
            <a:off x="6922816" y="602506"/>
            <a:ext cx="4551235" cy="3047601"/>
          </a:xfrm>
          <a:prstGeom prst="rect">
            <a:avLst/>
          </a:prstGeom>
        </p:spPr>
      </p:pic>
      <p:pic>
        <p:nvPicPr>
          <p:cNvPr id="13" name="図 12">
            <a:extLst>
              <a:ext uri="{FF2B5EF4-FFF2-40B4-BE49-F238E27FC236}">
                <a16:creationId xmlns:a16="http://schemas.microsoft.com/office/drawing/2014/main" xmlns="" id="{92C687C8-3436-4F9F-8DF9-F68E84A92F2C}"/>
              </a:ext>
            </a:extLst>
          </p:cNvPr>
          <p:cNvPicPr>
            <a:picLocks noChangeAspect="1"/>
          </p:cNvPicPr>
          <p:nvPr/>
        </p:nvPicPr>
        <p:blipFill>
          <a:blip r:embed="rId5"/>
          <a:stretch>
            <a:fillRect/>
          </a:stretch>
        </p:blipFill>
        <p:spPr>
          <a:xfrm>
            <a:off x="6921819" y="3650107"/>
            <a:ext cx="4544887" cy="3047601"/>
          </a:xfrm>
          <a:prstGeom prst="rect">
            <a:avLst/>
          </a:prstGeom>
        </p:spPr>
      </p:pic>
    </p:spTree>
    <p:extLst>
      <p:ext uri="{BB962C8B-B14F-4D97-AF65-F5344CB8AC3E}">
        <p14:creationId xmlns:p14="http://schemas.microsoft.com/office/powerpoint/2010/main" val="36558332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97595" y="332643"/>
            <a:ext cx="10525170" cy="646331"/>
          </a:xfrm>
          <a:prstGeom prst="rect">
            <a:avLst/>
          </a:prstGeom>
          <a:noFill/>
        </p:spPr>
        <p:txBody>
          <a:bodyPr wrap="square" rtlCol="0">
            <a:spAutoFit/>
          </a:bodyPr>
          <a:lstStyle/>
          <a:p>
            <a:r>
              <a:rPr lang="en-US" altLang="ja-JP" b="1" dirty="0" smtClean="0">
                <a:latin typeface="Meiryo UI" panose="020B0604030504040204" pitchFamily="50" charset="-128"/>
                <a:ea typeface="Meiryo UI" panose="020B0604030504040204" pitchFamily="50" charset="-128"/>
              </a:rPr>
              <a:t>Supplementa</a:t>
            </a:r>
            <a:r>
              <a:rPr lang="en-US" altLang="ja-JP" b="1" dirty="0">
                <a:latin typeface="Meiryo UI" panose="020B0604030504040204" pitchFamily="50" charset="-128"/>
                <a:ea typeface="Meiryo UI" panose="020B0604030504040204" pitchFamily="50" charset="-128"/>
              </a:rPr>
              <a:t>l</a:t>
            </a:r>
            <a:r>
              <a:rPr lang="en-US" altLang="ja-JP" b="1" dirty="0" smtClean="0">
                <a:latin typeface="Meiryo UI" panose="020B0604030504040204" pitchFamily="50" charset="-128"/>
                <a:ea typeface="Meiryo UI" panose="020B0604030504040204" pitchFamily="50" charset="-128"/>
              </a:rPr>
              <a:t> </a:t>
            </a:r>
            <a:r>
              <a:rPr lang="en-US" altLang="ja-JP" b="1" dirty="0">
                <a:latin typeface="Meiryo UI" panose="020B0604030504040204" pitchFamily="50" charset="-128"/>
                <a:ea typeface="Meiryo UI" panose="020B0604030504040204" pitchFamily="50" charset="-128"/>
              </a:rPr>
              <a:t>Table 1: Relationship between AICS (lung) ranks and radiological ground glass opacity (GGO) ratio (Ref. </a:t>
            </a:r>
            <a:r>
              <a:rPr lang="en-US" altLang="ja-JP" b="1" dirty="0" err="1">
                <a:latin typeface="Meiryo UI" panose="020B0604030504040204" pitchFamily="50" charset="-128"/>
                <a:ea typeface="Meiryo UI" panose="020B0604030504040204" pitchFamily="50" charset="-128"/>
              </a:rPr>
              <a:t>Kuriyama</a:t>
            </a:r>
            <a:r>
              <a:rPr lang="en-US" altLang="ja-JP" b="1" dirty="0">
                <a:latin typeface="Meiryo UI" panose="020B0604030504040204" pitchFamily="50" charset="-128"/>
                <a:ea typeface="Meiryo UI" panose="020B0604030504040204" pitchFamily="50" charset="-128"/>
              </a:rPr>
              <a:t> K et al. AJR 173:465, 1999) </a:t>
            </a:r>
            <a:endParaRPr kumimoji="1" lang="en-US" altLang="ja-JP" b="1" dirty="0">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899113882"/>
              </p:ext>
            </p:extLst>
          </p:nvPr>
        </p:nvGraphicFramePr>
        <p:xfrm>
          <a:off x="1169504" y="1161213"/>
          <a:ext cx="7261824" cy="2751577"/>
        </p:xfrm>
        <a:graphic>
          <a:graphicData uri="http://schemas.openxmlformats.org/drawingml/2006/table">
            <a:tbl>
              <a:tblPr>
                <a:tableStyleId>{5C22544A-7EE6-4342-B048-85BDC9FD1C3A}</a:tableStyleId>
              </a:tblPr>
              <a:tblGrid>
                <a:gridCol w="1815456">
                  <a:extLst>
                    <a:ext uri="{9D8B030D-6E8A-4147-A177-3AD203B41FA5}">
                      <a16:colId xmlns:a16="http://schemas.microsoft.com/office/drawing/2014/main" xmlns="" val="20000"/>
                    </a:ext>
                  </a:extLst>
                </a:gridCol>
                <a:gridCol w="1815456">
                  <a:extLst>
                    <a:ext uri="{9D8B030D-6E8A-4147-A177-3AD203B41FA5}">
                      <a16:colId xmlns:a16="http://schemas.microsoft.com/office/drawing/2014/main" xmlns="" val="20001"/>
                    </a:ext>
                  </a:extLst>
                </a:gridCol>
                <a:gridCol w="1815456">
                  <a:extLst>
                    <a:ext uri="{9D8B030D-6E8A-4147-A177-3AD203B41FA5}">
                      <a16:colId xmlns:a16="http://schemas.microsoft.com/office/drawing/2014/main" xmlns="" val="20002"/>
                    </a:ext>
                  </a:extLst>
                </a:gridCol>
                <a:gridCol w="1815456">
                  <a:extLst>
                    <a:ext uri="{9D8B030D-6E8A-4147-A177-3AD203B41FA5}">
                      <a16:colId xmlns:a16="http://schemas.microsoft.com/office/drawing/2014/main" xmlns="" val="20003"/>
                    </a:ext>
                  </a:extLst>
                </a:gridCol>
              </a:tblGrid>
              <a:tr h="934825">
                <a:tc>
                  <a:txBody>
                    <a:bodyPr/>
                    <a:lstStyle/>
                    <a:p>
                      <a:pPr algn="ctr" fontAlgn="ctr"/>
                      <a:r>
                        <a:rPr lang="en-US" altLang="ja-JP" sz="1600" b="1" i="0" u="none" strike="noStrike" baseline="0"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GGO ratio </a:t>
                      </a:r>
                      <a:r>
                        <a:rPr lang="en-US" altLang="ja-JP" sz="16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en-US" sz="16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en-US" sz="1600" b="1" u="none" strike="noStrike" dirty="0" err="1">
                          <a:solidFill>
                            <a:srgbClr val="7030A0"/>
                          </a:solidFill>
                          <a:effectLst/>
                          <a:latin typeface="Meiryo UI" panose="020B0604030504040204" pitchFamily="50" charset="-128"/>
                          <a:ea typeface="Meiryo UI" panose="020B0604030504040204" pitchFamily="50" charset="-128"/>
                          <a:cs typeface="Meiryo UI" panose="020B0604030504040204" pitchFamily="50" charset="-128"/>
                        </a:rPr>
                        <a:t>rankＡ</a:t>
                      </a:r>
                      <a:endParaRPr lang="en-US" sz="1600" b="1" i="0" u="none" strike="noStrike" dirty="0">
                        <a:solidFill>
                          <a:srgbClr val="7030A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en-US" sz="1600" b="1" u="none" strike="noStrike" dirty="0" err="1">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rankＢ</a:t>
                      </a:r>
                      <a:endParaRPr lang="en-US" sz="1600" b="1" i="0" u="none" strike="noStrike" dirty="0">
                        <a:solidFill>
                          <a:srgbClr val="C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en-US" sz="1600" b="1" u="none" strike="noStrike" dirty="0" err="1">
                          <a:solidFill>
                            <a:srgbClr val="002060"/>
                          </a:solidFill>
                          <a:effectLst/>
                          <a:latin typeface="Meiryo UI" panose="020B0604030504040204" pitchFamily="50" charset="-128"/>
                          <a:ea typeface="Meiryo UI" panose="020B0604030504040204" pitchFamily="50" charset="-128"/>
                          <a:cs typeface="Meiryo UI" panose="020B0604030504040204" pitchFamily="50" charset="-128"/>
                        </a:rPr>
                        <a:t>rankＣ</a:t>
                      </a:r>
                      <a:endParaRPr lang="en-US" sz="1600" b="1" i="0" u="none" strike="noStrike" dirty="0">
                        <a:solidFill>
                          <a:srgbClr val="00206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xmlns="" val="10000"/>
                  </a:ext>
                </a:extLst>
              </a:tr>
              <a:tr h="60558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1" u="none" strike="noStrike" dirty="0">
                          <a:effectLst/>
                          <a:latin typeface="Meiryo UI" panose="020B0604030504040204" pitchFamily="50" charset="-128"/>
                          <a:ea typeface="Meiryo UI" panose="020B0604030504040204" pitchFamily="50" charset="-128"/>
                          <a:cs typeface="Meiryo UI" panose="020B0604030504040204" pitchFamily="50" charset="-128"/>
                        </a:rPr>
                        <a:t>50%≦</a:t>
                      </a:r>
                      <a:r>
                        <a:rPr lang="en-US" altLang="ja-JP" sz="1600" b="1" i="0" u="none" strike="noStrike" baseline="0"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 </a:t>
                      </a:r>
                      <a:endParaRPr lang="en-US" altLang="ja-JP" sz="16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bg1"/>
                    </a:solidFill>
                  </a:tcPr>
                </a:tc>
                <a:tc>
                  <a:txBody>
                    <a:bodyPr/>
                    <a:lstStyle/>
                    <a:p>
                      <a:pPr algn="ctr" fontAlgn="ctr"/>
                      <a:r>
                        <a:rPr lang="en-US" altLang="ja-JP" sz="1600" b="1" i="0" u="none" strike="noStrike" dirty="0">
                          <a:solidFill>
                            <a:srgbClr val="7030A0"/>
                          </a:solidFill>
                          <a:effectLst/>
                          <a:latin typeface="Meiryo UI" panose="020B0604030504040204" pitchFamily="50" charset="-128"/>
                          <a:ea typeface="Meiryo UI" panose="020B0604030504040204" pitchFamily="50" charset="-128"/>
                          <a:cs typeface="Meiryo UI" panose="020B0604030504040204" pitchFamily="50" charset="-128"/>
                        </a:rPr>
                        <a:t>24</a:t>
                      </a:r>
                    </a:p>
                  </a:txBody>
                  <a:tcPr marL="9525" marR="9525" marT="9525" marB="0" anchor="ctr">
                    <a:solidFill>
                      <a:schemeClr val="bg1"/>
                    </a:solidFill>
                  </a:tcPr>
                </a:tc>
                <a:tc>
                  <a:txBody>
                    <a:bodyPr/>
                    <a:lstStyle/>
                    <a:p>
                      <a:pPr algn="ctr" fontAlgn="ctr"/>
                      <a:r>
                        <a:rPr lang="en-US" altLang="ja-JP" sz="1600" b="1" i="0" u="none" strike="noStrike" dirty="0">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16</a:t>
                      </a:r>
                    </a:p>
                  </a:txBody>
                  <a:tcPr marL="9525" marR="9525" marT="9525" marB="0" anchor="ctr">
                    <a:solidFill>
                      <a:schemeClr val="bg1"/>
                    </a:solidFill>
                  </a:tcPr>
                </a:tc>
                <a:tc>
                  <a:txBody>
                    <a:bodyPr/>
                    <a:lstStyle/>
                    <a:p>
                      <a:pPr algn="ctr" fontAlgn="ctr"/>
                      <a:r>
                        <a:rPr lang="en-US" altLang="ja-JP" sz="1600" b="1" i="0" u="none" strike="noStrike" dirty="0">
                          <a:solidFill>
                            <a:srgbClr val="002060"/>
                          </a:solidFill>
                          <a:effectLst/>
                          <a:latin typeface="Meiryo UI" panose="020B0604030504040204" pitchFamily="50" charset="-128"/>
                          <a:ea typeface="Meiryo UI" panose="020B0604030504040204" pitchFamily="50" charset="-128"/>
                          <a:cs typeface="Meiryo UI" panose="020B0604030504040204" pitchFamily="50" charset="-128"/>
                        </a:rPr>
                        <a:t>15</a:t>
                      </a:r>
                    </a:p>
                  </a:txBody>
                  <a:tcPr marL="9525" marR="9525" marT="9525" marB="0" anchor="ctr">
                    <a:solidFill>
                      <a:schemeClr val="bg1"/>
                    </a:solidFill>
                  </a:tcPr>
                </a:tc>
                <a:extLst>
                  <a:ext uri="{0D108BD9-81ED-4DB2-BD59-A6C34878D82A}">
                    <a16:rowId xmlns:a16="http://schemas.microsoft.com/office/drawing/2014/main" xmlns="" val="10001"/>
                  </a:ext>
                </a:extLst>
              </a:tr>
              <a:tr h="605584">
                <a:tc>
                  <a:txBody>
                    <a:bodyPr/>
                    <a:lstStyle/>
                    <a:p>
                      <a:pPr algn="ctr" fontAlgn="ctr"/>
                      <a:r>
                        <a:rPr lang="en-US" altLang="ja-JP" sz="1600" b="1" u="none" strike="noStrike" dirty="0">
                          <a:effectLst/>
                          <a:latin typeface="Meiryo UI" panose="020B0604030504040204" pitchFamily="50" charset="-128"/>
                          <a:ea typeface="Meiryo UI" panose="020B0604030504040204" pitchFamily="50" charset="-128"/>
                          <a:cs typeface="Meiryo UI" panose="020B0604030504040204" pitchFamily="50" charset="-128"/>
                        </a:rPr>
                        <a:t>1-49%</a:t>
                      </a:r>
                      <a:endParaRPr lang="en-US" altLang="ja-JP" sz="16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bg1"/>
                    </a:solidFill>
                  </a:tcPr>
                </a:tc>
                <a:tc>
                  <a:txBody>
                    <a:bodyPr/>
                    <a:lstStyle/>
                    <a:p>
                      <a:pPr algn="ctr" fontAlgn="ctr"/>
                      <a:r>
                        <a:rPr lang="en-US" altLang="ja-JP" sz="1600" b="1" i="0" u="none" strike="noStrike" dirty="0">
                          <a:solidFill>
                            <a:srgbClr val="7030A0"/>
                          </a:solidFill>
                          <a:effectLst/>
                          <a:latin typeface="Meiryo UI" panose="020B0604030504040204" pitchFamily="50" charset="-128"/>
                          <a:ea typeface="Meiryo UI" panose="020B0604030504040204" pitchFamily="50" charset="-128"/>
                          <a:cs typeface="Meiryo UI" panose="020B0604030504040204" pitchFamily="50" charset="-128"/>
                        </a:rPr>
                        <a:t>13</a:t>
                      </a:r>
                    </a:p>
                  </a:txBody>
                  <a:tcPr marL="9525" marR="9525" marT="9525" marB="0" anchor="ctr">
                    <a:solidFill>
                      <a:schemeClr val="bg1"/>
                    </a:solidFill>
                  </a:tcPr>
                </a:tc>
                <a:tc>
                  <a:txBody>
                    <a:bodyPr/>
                    <a:lstStyle/>
                    <a:p>
                      <a:pPr algn="ctr" fontAlgn="ctr"/>
                      <a:r>
                        <a:rPr lang="en-US" altLang="ja-JP" sz="1600" b="1" i="0" u="none" strike="noStrike" dirty="0">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11</a:t>
                      </a:r>
                    </a:p>
                  </a:txBody>
                  <a:tcPr marL="9525" marR="9525" marT="9525" marB="0" anchor="ctr">
                    <a:solidFill>
                      <a:schemeClr val="bg1"/>
                    </a:solidFill>
                  </a:tcPr>
                </a:tc>
                <a:tc>
                  <a:txBody>
                    <a:bodyPr/>
                    <a:lstStyle/>
                    <a:p>
                      <a:pPr algn="ctr" fontAlgn="ctr"/>
                      <a:r>
                        <a:rPr lang="en-US" altLang="ja-JP" sz="1600" b="1" i="0" u="none" strike="noStrike" dirty="0">
                          <a:solidFill>
                            <a:srgbClr val="002060"/>
                          </a:solidFill>
                          <a:effectLst/>
                          <a:latin typeface="Meiryo UI" panose="020B0604030504040204" pitchFamily="50" charset="-128"/>
                          <a:ea typeface="Meiryo UI" panose="020B0604030504040204" pitchFamily="50" charset="-128"/>
                          <a:cs typeface="Meiryo UI" panose="020B0604030504040204" pitchFamily="50" charset="-128"/>
                        </a:rPr>
                        <a:t>19</a:t>
                      </a:r>
                    </a:p>
                  </a:txBody>
                  <a:tcPr marL="9525" marR="9525" marT="9525" marB="0" anchor="ctr">
                    <a:solidFill>
                      <a:schemeClr val="bg1"/>
                    </a:solidFill>
                  </a:tcPr>
                </a:tc>
                <a:extLst>
                  <a:ext uri="{0D108BD9-81ED-4DB2-BD59-A6C34878D82A}">
                    <a16:rowId xmlns:a16="http://schemas.microsoft.com/office/drawing/2014/main" xmlns="" val="10002"/>
                  </a:ext>
                </a:extLst>
              </a:tr>
              <a:tr h="605584">
                <a:tc>
                  <a:txBody>
                    <a:bodyPr/>
                    <a:lstStyle/>
                    <a:p>
                      <a:pPr algn="ctr" fontAlgn="ctr"/>
                      <a:r>
                        <a:rPr lang="ja-JP" altLang="en-US" sz="1600" b="1" u="none" strike="noStrike" dirty="0">
                          <a:effectLst/>
                          <a:latin typeface="Meiryo UI" panose="020B0604030504040204" pitchFamily="50" charset="-128"/>
                          <a:ea typeface="Meiryo UI" panose="020B0604030504040204" pitchFamily="50" charset="-128"/>
                          <a:cs typeface="Meiryo UI" panose="020B0604030504040204" pitchFamily="50" charset="-128"/>
                        </a:rPr>
                        <a:t>０</a:t>
                      </a:r>
                      <a:r>
                        <a:rPr lang="en-US" altLang="ja-JP" sz="1600" b="1" u="none" strike="noStrike" dirty="0">
                          <a:effectLst/>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bg1"/>
                    </a:solidFill>
                  </a:tcPr>
                </a:tc>
                <a:tc>
                  <a:txBody>
                    <a:bodyPr/>
                    <a:lstStyle/>
                    <a:p>
                      <a:pPr algn="ctr" fontAlgn="ctr"/>
                      <a:r>
                        <a:rPr lang="en-US" altLang="ja-JP" sz="1600" b="1" i="0" u="none" strike="noStrike" dirty="0">
                          <a:solidFill>
                            <a:srgbClr val="7030A0"/>
                          </a:solidFill>
                          <a:effectLst/>
                          <a:latin typeface="Meiryo UI" panose="020B0604030504040204" pitchFamily="50" charset="-128"/>
                          <a:ea typeface="Meiryo UI" panose="020B0604030504040204" pitchFamily="50" charset="-128"/>
                          <a:cs typeface="Meiryo UI" panose="020B0604030504040204" pitchFamily="50" charset="-128"/>
                        </a:rPr>
                        <a:t>9</a:t>
                      </a:r>
                    </a:p>
                  </a:txBody>
                  <a:tcPr marL="9525" marR="9525" marT="9525" marB="0" anchor="ctr">
                    <a:solidFill>
                      <a:schemeClr val="bg1"/>
                    </a:solidFill>
                  </a:tcPr>
                </a:tc>
                <a:tc>
                  <a:txBody>
                    <a:bodyPr/>
                    <a:lstStyle/>
                    <a:p>
                      <a:pPr algn="ctr" fontAlgn="ctr"/>
                      <a:r>
                        <a:rPr lang="en-US" altLang="ja-JP" sz="1600" b="1" i="0" u="none" strike="noStrike" dirty="0">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13</a:t>
                      </a:r>
                    </a:p>
                  </a:txBody>
                  <a:tcPr marL="9525" marR="9525" marT="9525" marB="0" anchor="ctr">
                    <a:solidFill>
                      <a:schemeClr val="bg1"/>
                    </a:solidFill>
                  </a:tcPr>
                </a:tc>
                <a:tc>
                  <a:txBody>
                    <a:bodyPr/>
                    <a:lstStyle/>
                    <a:p>
                      <a:pPr algn="ctr" fontAlgn="ctr"/>
                      <a:r>
                        <a:rPr lang="en-US" altLang="ja-JP" sz="1600" b="1" i="0" u="none" strike="noStrike" dirty="0">
                          <a:solidFill>
                            <a:srgbClr val="002060"/>
                          </a:solidFill>
                          <a:effectLst/>
                          <a:latin typeface="Meiryo UI" panose="020B0604030504040204" pitchFamily="50" charset="-128"/>
                          <a:ea typeface="Meiryo UI" panose="020B0604030504040204" pitchFamily="50" charset="-128"/>
                          <a:cs typeface="Meiryo UI" panose="020B0604030504040204" pitchFamily="50" charset="-128"/>
                        </a:rPr>
                        <a:t>7</a:t>
                      </a:r>
                    </a:p>
                  </a:txBody>
                  <a:tcPr marL="9525" marR="9525" marT="9525" marB="0" anchor="ctr">
                    <a:solidFill>
                      <a:schemeClr val="bg1"/>
                    </a:solidFill>
                  </a:tcPr>
                </a:tc>
                <a:extLst>
                  <a:ext uri="{0D108BD9-81ED-4DB2-BD59-A6C34878D82A}">
                    <a16:rowId xmlns:a16="http://schemas.microsoft.com/office/drawing/2014/main" xmlns="" val="10003"/>
                  </a:ext>
                </a:extLst>
              </a:tr>
            </a:tbl>
          </a:graphicData>
        </a:graphic>
      </p:graphicFrame>
      <p:sp>
        <p:nvSpPr>
          <p:cNvPr id="9" name="正方形/長方形 8"/>
          <p:cNvSpPr/>
          <p:nvPr/>
        </p:nvSpPr>
        <p:spPr>
          <a:xfrm>
            <a:off x="9179526" y="2989460"/>
            <a:ext cx="2777248" cy="923330"/>
          </a:xfrm>
          <a:prstGeom prst="rect">
            <a:avLst/>
          </a:prstGeom>
        </p:spPr>
        <p:txBody>
          <a:bodyPr wrap="square">
            <a:spAutoFit/>
          </a:bodyPr>
          <a:lstStyle/>
          <a:p>
            <a:r>
              <a:rPr lang="en-US" altLang="ja-JP" dirty="0">
                <a:latin typeface="Arial Unicode MS" panose="020B0604020202020204" pitchFamily="50" charset="-128"/>
                <a:ea typeface="Arial Unicode MS" panose="020B0604020202020204" pitchFamily="50" charset="-128"/>
                <a:cs typeface="Arial Unicode MS" panose="020B0604020202020204" pitchFamily="50" charset="-128"/>
              </a:rPr>
              <a:t>Fisher’s exact test for comparisons of rank.</a:t>
            </a:r>
          </a:p>
          <a:p>
            <a:r>
              <a:rPr lang="en-US" altLang="ja-JP" dirty="0">
                <a:latin typeface="Arial Unicode MS" panose="020B0604020202020204" pitchFamily="50" charset="-128"/>
                <a:ea typeface="Arial Unicode MS" panose="020B0604020202020204" pitchFamily="50" charset="-128"/>
                <a:cs typeface="Arial Unicode MS" panose="020B0604020202020204" pitchFamily="50" charset="-128"/>
              </a:rPr>
              <a:t>p=0.186</a:t>
            </a:r>
            <a:endParaRPr lang="ja-JP" altLang="en-US" dirty="0">
              <a:latin typeface="Arial Unicode MS" panose="020B0604020202020204" pitchFamily="50" charset="-128"/>
              <a:ea typeface="Arial Unicode MS" panose="020B0604020202020204" pitchFamily="50" charset="-128"/>
              <a:cs typeface="Arial Unicode MS" panose="020B0604020202020204" pitchFamily="50" charset="-128"/>
            </a:endParaRPr>
          </a:p>
        </p:txBody>
      </p:sp>
      <p:sp>
        <p:nvSpPr>
          <p:cNvPr id="5" name="正方形/長方形 4"/>
          <p:cNvSpPr/>
          <p:nvPr/>
        </p:nvSpPr>
        <p:spPr>
          <a:xfrm>
            <a:off x="950843" y="4741360"/>
            <a:ext cx="10033991" cy="1200329"/>
          </a:xfrm>
          <a:prstGeom prst="rect">
            <a:avLst/>
          </a:prstGeom>
        </p:spPr>
        <p:txBody>
          <a:bodyPr wrap="square">
            <a:spAutoFit/>
          </a:bodyPr>
          <a:lstStyle/>
          <a:p>
            <a:r>
              <a:rPr lang="en-US" altLang="ja-JP" dirty="0">
                <a:latin typeface="Arial Unicode MS" panose="020B0604020202020204" pitchFamily="50" charset="-128"/>
                <a:ea typeface="Arial Unicode MS" panose="020B0604020202020204" pitchFamily="50" charset="-128"/>
                <a:cs typeface="Arial Unicode MS" panose="020B0604020202020204" pitchFamily="50" charset="-128"/>
              </a:rPr>
              <a:t>The relationship of adenocarcinoma (N=127, 20mm or less than 20mm in total size) between radiological ground glass opacity (GGO) ratio and the AICS classification was investigated. These data showed that there was no association between radiological GGO ratio and the AICS classification. </a:t>
            </a:r>
            <a:endParaRPr lang="ja-JP" altLang="en-US" dirty="0">
              <a:latin typeface="Arial Unicode MS" panose="020B0604020202020204" pitchFamily="50" charset="-128"/>
              <a:ea typeface="Arial Unicode MS" panose="020B0604020202020204" pitchFamily="50" charset="-128"/>
              <a:cs typeface="Arial Unicode MS" panose="020B0604020202020204" pitchFamily="50" charset="-128"/>
            </a:endParaRPr>
          </a:p>
        </p:txBody>
      </p:sp>
    </p:spTree>
    <p:extLst>
      <p:ext uri="{BB962C8B-B14F-4D97-AF65-F5344CB8AC3E}">
        <p14:creationId xmlns:p14="http://schemas.microsoft.com/office/powerpoint/2010/main" val="435447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180</Words>
  <Application>Microsoft Office PowerPoint</Application>
  <PresentationFormat>ワイド画面</PresentationFormat>
  <Paragraphs>30</Paragraphs>
  <Slides>3</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Arial Unicode MS</vt:lpstr>
      <vt:lpstr>Meiryo UI</vt:lpstr>
      <vt:lpstr>游ゴシック</vt:lpstr>
      <vt:lpstr>游ゴシック Light</vt:lpstr>
      <vt:lpstr>Arial</vt:lpstr>
      <vt:lpstr>Times New Roman</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Shinya Kikuchi</dc:creator>
  <cp:lastModifiedBy>higashiyama</cp:lastModifiedBy>
  <cp:revision>12</cp:revision>
  <cp:lastPrinted>2020-10-04T07:57:17Z</cp:lastPrinted>
  <dcterms:created xsi:type="dcterms:W3CDTF">2020-10-02T14:45:19Z</dcterms:created>
  <dcterms:modified xsi:type="dcterms:W3CDTF">2020-10-09T09:33:47Z</dcterms:modified>
</cp:coreProperties>
</file>