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152" y="-3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smtClean="0"/>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28F92FB-A844-4EAB-8B7B-69538DD14BF8}"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1945064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8F92FB-A844-4EAB-8B7B-69538DD14BF8}"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475757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smtClean="0"/>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28F92FB-A844-4EAB-8B7B-69538DD14BF8}"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1964866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8F92FB-A844-4EAB-8B7B-69538DD14BF8}"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3253674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28F92FB-A844-4EAB-8B7B-69538DD14BF8}" type="datetimeFigureOut">
              <a:rPr lang="en-US" smtClean="0"/>
              <a:t>11/13/2020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2037084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28F92FB-A844-4EAB-8B7B-69538DD14BF8}" type="datetimeFigureOut">
              <a:rPr lang="en-US" smtClean="0"/>
              <a:t>11/13/2020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246807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8F92FB-A844-4EAB-8B7B-69538DD14BF8}" type="datetimeFigureOut">
              <a:rPr lang="en-US" smtClean="0"/>
              <a:t>11/13/2020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363134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28F92FB-A844-4EAB-8B7B-69538DD14BF8}"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921030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428F92FB-A844-4EAB-8B7B-69538DD14BF8}" type="datetimeFigureOut">
              <a:rPr lang="en-US" smtClean="0"/>
              <a:t>11/13/2020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500822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8F92FB-A844-4EAB-8B7B-69538DD14BF8}"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3681849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8F92FB-A844-4EAB-8B7B-69538DD14BF8}" type="datetimeFigureOut">
              <a:rPr lang="en-US" smtClean="0"/>
              <a:t>11/13/2020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8087D1-E25F-4E10-AC1A-6AD862BC0EA5}" type="slidenum">
              <a:rPr lang="en-US" smtClean="0"/>
              <a:t>‹#›</a:t>
            </a:fld>
            <a:endParaRPr lang="en-US"/>
          </a:p>
        </p:txBody>
      </p:sp>
    </p:spTree>
    <p:extLst>
      <p:ext uri="{BB962C8B-B14F-4D97-AF65-F5344CB8AC3E}">
        <p14:creationId xmlns:p14="http://schemas.microsoft.com/office/powerpoint/2010/main" val="1788362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28F92FB-A844-4EAB-8B7B-69538DD14BF8}" type="datetimeFigureOut">
              <a:rPr lang="en-US" smtClean="0"/>
              <a:t>11/13/2020</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C8087D1-E25F-4E10-AC1A-6AD862BC0EA5}" type="slidenum">
              <a:rPr lang="en-US" smtClean="0"/>
              <a:t>‹#›</a:t>
            </a:fld>
            <a:endParaRPr lang="en-US"/>
          </a:p>
        </p:txBody>
      </p:sp>
    </p:spTree>
    <p:extLst>
      <p:ext uri="{BB962C8B-B14F-4D97-AF65-F5344CB8AC3E}">
        <p14:creationId xmlns:p14="http://schemas.microsoft.com/office/powerpoint/2010/main" val="28659335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6581" y="66518"/>
            <a:ext cx="4911867" cy="7253663"/>
          </a:xfrm>
          <a:prstGeom prst="rect">
            <a:avLst/>
          </a:prstGeom>
          <a:noFill/>
        </p:spPr>
      </p:pic>
      <p:sp>
        <p:nvSpPr>
          <p:cNvPr id="7" name="Rectangle 6"/>
          <p:cNvSpPr/>
          <p:nvPr/>
        </p:nvSpPr>
        <p:spPr>
          <a:xfrm>
            <a:off x="41564" y="7439000"/>
            <a:ext cx="6775537" cy="2414956"/>
          </a:xfrm>
          <a:prstGeom prst="rect">
            <a:avLst/>
          </a:prstGeom>
        </p:spPr>
        <p:txBody>
          <a:bodyPr wrap="square">
            <a:spAutoFit/>
          </a:bodyPr>
          <a:lstStyle/>
          <a:p>
            <a:pPr algn="just" fontAlgn="base">
              <a:lnSpc>
                <a:spcPct val="115000"/>
              </a:lnSpc>
              <a:tabLst>
                <a:tab pos="165088" algn="l"/>
                <a:tab pos="325132" algn="l"/>
              </a:tabLst>
            </a:pPr>
            <a:r>
              <a:rPr lang="en-IN" sz="1200" b="1" dirty="0">
                <a:latin typeface="Times New Roman" panose="02020603050405020304" pitchFamily="18" charset="0"/>
                <a:ea typeface="Times New Roman" panose="02020603050405020304" pitchFamily="18" charset="0"/>
                <a:cs typeface="Times New Roman" panose="02020603050405020304" pitchFamily="18" charset="0"/>
              </a:rPr>
              <a:t>Supplementary Fig. S1</a:t>
            </a:r>
            <a:endParaRPr lang="en-US" sz="1200" dirty="0">
              <a:latin typeface="Calibri" panose="020F0502020204030204" pitchFamily="34" charset="0"/>
              <a:ea typeface="Times New Roman" panose="02020603050405020304" pitchFamily="18" charset="0"/>
              <a:cs typeface="Times New Roman" panose="02020603050405020304" pitchFamily="18" charset="0"/>
            </a:endParaRPr>
          </a:p>
          <a:p>
            <a:pPr algn="just" fontAlgn="base">
              <a:lnSpc>
                <a:spcPct val="115000"/>
              </a:lnSpc>
              <a:tabLst>
                <a:tab pos="165088" algn="l"/>
                <a:tab pos="325132" algn="l"/>
              </a:tabLst>
            </a:pPr>
            <a:r>
              <a:rPr lang="en-IN"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Scatter plot showing variations in TLC, liver enzymes, bilirubin and cholestasis among the cases and controls used for the study. (A) TLC (B) Bilirubin (C) SGOT (D) SGPT (E) ALP levels in samples used for pooling of plasma or tissue for the discovery phase and individual plasma samples for all GSD and GBC cases used for verification study. The dotted line represents the normal levels of these parameters. The solid line represents the bilirubin levels &gt;2 mg/</a:t>
            </a:r>
            <a:r>
              <a:rPr lang="en-IN"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dL</a:t>
            </a:r>
            <a:r>
              <a:rPr lang="en-IN"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suggests cholestasis. The data was available for ~68% of the samples i.e. 33 out of 48 GSD cases and 35 out of 52 GBC cases used for the study and was used for analysis. Normal levels for TLC- 4,000-10,000 per mm</a:t>
            </a:r>
            <a:r>
              <a:rPr lang="en-IN" sz="1200" baseline="30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3</a:t>
            </a:r>
            <a:r>
              <a:rPr lang="en-IN"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Bilirubin- 0.3-1.2 mg/</a:t>
            </a:r>
            <a:r>
              <a:rPr lang="en-IN"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dL</a:t>
            </a:r>
            <a:r>
              <a:rPr lang="en-IN"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SGOT- &gt;35 U/L, SGPT- &gt;35 U/L and ALP- 30-120 U/L. TLC- Total leukocyte count, SGOT-Serum Glutamic </a:t>
            </a:r>
            <a:r>
              <a:rPr lang="en-IN" sz="1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Oxaloacetic</a:t>
            </a:r>
            <a:r>
              <a:rPr lang="en-IN" sz="1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Transaminase or Aspartate transaminase, SGPT- Serum glutamic pyruvic transaminase or alanine aminotransferase, ALP- Alkaline phosphatase, GSD- Gallstone disease, GBC- Gallbladder cancer.</a:t>
            </a:r>
            <a:endParaRPr lang="en-US" sz="1200" dirty="0">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3174509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TotalTime>
  <Words>196</Words>
  <Application>Microsoft Office PowerPoint</Application>
  <PresentationFormat>A4 Paper (210x297 mm)</PresentationFormat>
  <Paragraphs>2</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Poonam Gautam</cp:lastModifiedBy>
  <cp:revision>3</cp:revision>
  <dcterms:created xsi:type="dcterms:W3CDTF">2020-11-12T09:31:22Z</dcterms:created>
  <dcterms:modified xsi:type="dcterms:W3CDTF">2020-11-13T13:29:06Z</dcterms:modified>
</cp:coreProperties>
</file>