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sldIdLst>
    <p:sldId id="261" r:id="rId3"/>
    <p:sldId id="258" r:id="rId4"/>
    <p:sldId id="259" r:id="rId5"/>
    <p:sldId id="260" r:id="rId6"/>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S" initials="D" lastIdx="1" clrIdx="0">
    <p:extLst>
      <p:ext uri="{19B8F6BF-5375-455C-9EA6-DF929625EA0E}">
        <p15:presenceInfo xmlns:p15="http://schemas.microsoft.com/office/powerpoint/2012/main" userId="F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E9EBF5"/>
    <a:srgbClr val="2F2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95" autoAdjust="0"/>
    <p:restoredTop sz="94660"/>
  </p:normalViewPr>
  <p:slideViewPr>
    <p:cSldViewPr snapToGrid="0">
      <p:cViewPr varScale="1">
        <p:scale>
          <a:sx n="76" d="100"/>
          <a:sy n="76" d="100"/>
        </p:scale>
        <p:origin x="2394" y="13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210" indent="0" algn="ctr">
              <a:buNone/>
              <a:defRPr sz="1650"/>
            </a:lvl2pPr>
            <a:lvl3pPr marL="754421" indent="0" algn="ctr">
              <a:buNone/>
              <a:defRPr sz="1485"/>
            </a:lvl3pPr>
            <a:lvl4pPr marL="1131631" indent="0" algn="ctr">
              <a:buNone/>
              <a:defRPr sz="1320"/>
            </a:lvl4pPr>
            <a:lvl5pPr marL="1508840" indent="0" algn="ctr">
              <a:buNone/>
              <a:defRPr sz="1320"/>
            </a:lvl5pPr>
            <a:lvl6pPr marL="1886050" indent="0" algn="ctr">
              <a:buNone/>
              <a:defRPr sz="1320"/>
            </a:lvl6pPr>
            <a:lvl7pPr marL="2263261" indent="0" algn="ctr">
              <a:buNone/>
              <a:defRPr sz="1320"/>
            </a:lvl7pPr>
            <a:lvl8pPr marL="2640471" indent="0" algn="ctr">
              <a:buNone/>
              <a:defRPr sz="1320"/>
            </a:lvl8pPr>
            <a:lvl9pPr marL="3017681"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386B3B-50A1-4CDC-9D41-B77787997B4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3249356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386B3B-50A1-4CDC-9D41-B77787997B4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3293752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5" y="535518"/>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8"/>
            <a:ext cx="4930617"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386B3B-50A1-4CDC-9D41-B77787997B4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1851826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19396D-2DD6-4ACC-9901-05E9F6478700}"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1363053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19396D-2DD6-4ACC-9901-05E9F6478700}"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1008589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9"/>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19396D-2DD6-4ACC-9901-05E9F6478700}"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147304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19396D-2DD6-4ACC-9901-05E9F6478700}"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3161387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6" y="535520"/>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7"/>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9" y="2465707"/>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6" name="Content Placeholder 5"/>
          <p:cNvSpPr>
            <a:spLocks noGrp="1"/>
          </p:cNvSpPr>
          <p:nvPr>
            <p:ph sz="quarter" idx="4"/>
          </p:nvPr>
        </p:nvSpPr>
        <p:spPr>
          <a:xfrm>
            <a:off x="3934779"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19396D-2DD6-4ACC-9901-05E9F6478700}" type="datetimeFigureOut">
              <a:rPr lang="en-US" smtClean="0"/>
              <a:t>6/2/2021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30010447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19396D-2DD6-4ACC-9901-05E9F6478700}" type="datetimeFigureOut">
              <a:rPr lang="en-US" smtClean="0"/>
              <a:t>6/2/2021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2190181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19396D-2DD6-4ACC-9901-05E9F6478700}" type="datetimeFigureOut">
              <a:rPr lang="en-US" smtClean="0"/>
              <a:t>6/2/2021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3456425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3" y="1448226"/>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4619396D-2DD6-4ACC-9901-05E9F6478700}"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1067907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386B3B-50A1-4CDC-9D41-B77787997B4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1608477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3" y="1448226"/>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4619396D-2DD6-4ACC-9901-05E9F6478700}"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1009520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19396D-2DD6-4ACC-9901-05E9F6478700}"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2834780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5" y="535518"/>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8"/>
            <a:ext cx="4930617"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19396D-2DD6-4ACC-9901-05E9F6478700}"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3EFB02-EEF5-4F81-A622-F50F97D7B20D}" type="slidenum">
              <a:rPr lang="en-US" smtClean="0"/>
              <a:t>‹#›</a:t>
            </a:fld>
            <a:endParaRPr lang="en-US"/>
          </a:p>
        </p:txBody>
      </p:sp>
    </p:spTree>
    <p:extLst>
      <p:ext uri="{BB962C8B-B14F-4D97-AF65-F5344CB8AC3E}">
        <p14:creationId xmlns:p14="http://schemas.microsoft.com/office/powerpoint/2010/main" val="2523001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7" y="2507619"/>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7" y="6731215"/>
            <a:ext cx="6703695" cy="2200274"/>
          </a:xfrm>
        </p:spPr>
        <p:txBody>
          <a:bodyPr/>
          <a:lstStyle>
            <a:lvl1pPr marL="0" indent="0">
              <a:buNone/>
              <a:defRPr sz="1980">
                <a:solidFill>
                  <a:schemeClr val="tx1"/>
                </a:solidFill>
              </a:defRPr>
            </a:lvl1pPr>
            <a:lvl2pPr marL="377210" indent="0">
              <a:buNone/>
              <a:defRPr sz="1650">
                <a:solidFill>
                  <a:schemeClr val="tx1">
                    <a:tint val="75000"/>
                  </a:schemeClr>
                </a:solidFill>
              </a:defRPr>
            </a:lvl2pPr>
            <a:lvl3pPr marL="754421" indent="0">
              <a:buNone/>
              <a:defRPr sz="1485">
                <a:solidFill>
                  <a:schemeClr val="tx1">
                    <a:tint val="75000"/>
                  </a:schemeClr>
                </a:solidFill>
              </a:defRPr>
            </a:lvl3pPr>
            <a:lvl4pPr marL="1131631" indent="0">
              <a:buNone/>
              <a:defRPr sz="1320">
                <a:solidFill>
                  <a:schemeClr val="tx1">
                    <a:tint val="75000"/>
                  </a:schemeClr>
                </a:solidFill>
              </a:defRPr>
            </a:lvl4pPr>
            <a:lvl5pPr marL="1508840" indent="0">
              <a:buNone/>
              <a:defRPr sz="1320">
                <a:solidFill>
                  <a:schemeClr val="tx1">
                    <a:tint val="75000"/>
                  </a:schemeClr>
                </a:solidFill>
              </a:defRPr>
            </a:lvl5pPr>
            <a:lvl6pPr marL="1886050" indent="0">
              <a:buNone/>
              <a:defRPr sz="1320">
                <a:solidFill>
                  <a:schemeClr val="tx1">
                    <a:tint val="75000"/>
                  </a:schemeClr>
                </a:solidFill>
              </a:defRPr>
            </a:lvl6pPr>
            <a:lvl7pPr marL="2263261" indent="0">
              <a:buNone/>
              <a:defRPr sz="1320">
                <a:solidFill>
                  <a:schemeClr val="tx1">
                    <a:tint val="75000"/>
                  </a:schemeClr>
                </a:solidFill>
              </a:defRPr>
            </a:lvl7pPr>
            <a:lvl8pPr marL="2640471" indent="0">
              <a:buNone/>
              <a:defRPr sz="1320">
                <a:solidFill>
                  <a:schemeClr val="tx1">
                    <a:tint val="75000"/>
                  </a:schemeClr>
                </a:solidFill>
              </a:defRPr>
            </a:lvl8pPr>
            <a:lvl9pPr marL="3017681" indent="0">
              <a:buNone/>
              <a:defRPr sz="13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386B3B-50A1-4CDC-9D41-B77787997B4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49694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386B3B-50A1-4CDC-9D41-B77787997B4F}"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4283371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6" y="535520"/>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7" y="2465707"/>
            <a:ext cx="3288089" cy="1208404"/>
          </a:xfrm>
        </p:spPr>
        <p:txBody>
          <a:bodyPr anchor="b"/>
          <a:lstStyle>
            <a:lvl1pPr marL="0" indent="0">
              <a:buNone/>
              <a:defRPr sz="1980" b="1"/>
            </a:lvl1pPr>
            <a:lvl2pPr marL="377210" indent="0">
              <a:buNone/>
              <a:defRPr sz="1650" b="1"/>
            </a:lvl2pPr>
            <a:lvl3pPr marL="754421" indent="0">
              <a:buNone/>
              <a:defRPr sz="1485" b="1"/>
            </a:lvl3pPr>
            <a:lvl4pPr marL="1131631" indent="0">
              <a:buNone/>
              <a:defRPr sz="1320" b="1"/>
            </a:lvl4pPr>
            <a:lvl5pPr marL="1508840" indent="0">
              <a:buNone/>
              <a:defRPr sz="1320" b="1"/>
            </a:lvl5pPr>
            <a:lvl6pPr marL="1886050" indent="0">
              <a:buNone/>
              <a:defRPr sz="1320" b="1"/>
            </a:lvl6pPr>
            <a:lvl7pPr marL="2263261" indent="0">
              <a:buNone/>
              <a:defRPr sz="1320" b="1"/>
            </a:lvl7pPr>
            <a:lvl8pPr marL="2640471" indent="0">
              <a:buNone/>
              <a:defRPr sz="1320" b="1"/>
            </a:lvl8pPr>
            <a:lvl9pPr marL="3017681" indent="0">
              <a:buNone/>
              <a:defRPr sz="1320" b="1"/>
            </a:lvl9pPr>
          </a:lstStyle>
          <a:p>
            <a:pPr lvl="0"/>
            <a:r>
              <a:rPr lang="en-US"/>
              <a:t>Click to edit Master text styles</a:t>
            </a:r>
          </a:p>
        </p:txBody>
      </p:sp>
      <p:sp>
        <p:nvSpPr>
          <p:cNvPr id="4" name="Content Placeholder 3"/>
          <p:cNvSpPr>
            <a:spLocks noGrp="1"/>
          </p:cNvSpPr>
          <p:nvPr>
            <p:ph sz="half" idx="2"/>
          </p:nvPr>
        </p:nvSpPr>
        <p:spPr>
          <a:xfrm>
            <a:off x="535367"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9" y="2465707"/>
            <a:ext cx="3304282" cy="1208404"/>
          </a:xfrm>
        </p:spPr>
        <p:txBody>
          <a:bodyPr anchor="b"/>
          <a:lstStyle>
            <a:lvl1pPr marL="0" indent="0">
              <a:buNone/>
              <a:defRPr sz="1980" b="1"/>
            </a:lvl1pPr>
            <a:lvl2pPr marL="377210" indent="0">
              <a:buNone/>
              <a:defRPr sz="1650" b="1"/>
            </a:lvl2pPr>
            <a:lvl3pPr marL="754421" indent="0">
              <a:buNone/>
              <a:defRPr sz="1485" b="1"/>
            </a:lvl3pPr>
            <a:lvl4pPr marL="1131631" indent="0">
              <a:buNone/>
              <a:defRPr sz="1320" b="1"/>
            </a:lvl4pPr>
            <a:lvl5pPr marL="1508840" indent="0">
              <a:buNone/>
              <a:defRPr sz="1320" b="1"/>
            </a:lvl5pPr>
            <a:lvl6pPr marL="1886050" indent="0">
              <a:buNone/>
              <a:defRPr sz="1320" b="1"/>
            </a:lvl6pPr>
            <a:lvl7pPr marL="2263261" indent="0">
              <a:buNone/>
              <a:defRPr sz="1320" b="1"/>
            </a:lvl7pPr>
            <a:lvl8pPr marL="2640471" indent="0">
              <a:buNone/>
              <a:defRPr sz="1320" b="1"/>
            </a:lvl8pPr>
            <a:lvl9pPr marL="3017681" indent="0">
              <a:buNone/>
              <a:defRPr sz="1320" b="1"/>
            </a:lvl9pPr>
          </a:lstStyle>
          <a:p>
            <a:pPr lvl="0"/>
            <a:r>
              <a:rPr lang="en-US"/>
              <a:t>Click to edit Master text styles</a:t>
            </a:r>
          </a:p>
        </p:txBody>
      </p:sp>
      <p:sp>
        <p:nvSpPr>
          <p:cNvPr id="6" name="Content Placeholder 5"/>
          <p:cNvSpPr>
            <a:spLocks noGrp="1"/>
          </p:cNvSpPr>
          <p:nvPr>
            <p:ph sz="quarter" idx="4"/>
          </p:nvPr>
        </p:nvSpPr>
        <p:spPr>
          <a:xfrm>
            <a:off x="3934779"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386B3B-50A1-4CDC-9D41-B77787997B4F}" type="datetimeFigureOut">
              <a:rPr lang="en-US" smtClean="0"/>
              <a:t>6/2/2021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73863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386B3B-50A1-4CDC-9D41-B77787997B4F}" type="datetimeFigureOut">
              <a:rPr lang="en-US" smtClean="0"/>
              <a:t>6/2/2021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3737483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386B3B-50A1-4CDC-9D41-B77787997B4F}" type="datetimeFigureOut">
              <a:rPr lang="en-US" smtClean="0"/>
              <a:t>6/2/2021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755932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6" y="670560"/>
            <a:ext cx="2506801"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3" y="1448227"/>
            <a:ext cx="3934778" cy="7147983"/>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6" y="3017522"/>
            <a:ext cx="2506801" cy="5590329"/>
          </a:xfrm>
        </p:spPr>
        <p:txBody>
          <a:bodyPr/>
          <a:lstStyle>
            <a:lvl1pPr marL="0" indent="0">
              <a:buNone/>
              <a:defRPr sz="1320"/>
            </a:lvl1pPr>
            <a:lvl2pPr marL="377210" indent="0">
              <a:buNone/>
              <a:defRPr sz="1155"/>
            </a:lvl2pPr>
            <a:lvl3pPr marL="754421" indent="0">
              <a:buNone/>
              <a:defRPr sz="990"/>
            </a:lvl3pPr>
            <a:lvl4pPr marL="1131631" indent="0">
              <a:buNone/>
              <a:defRPr sz="825"/>
            </a:lvl4pPr>
            <a:lvl5pPr marL="1508840" indent="0">
              <a:buNone/>
              <a:defRPr sz="825"/>
            </a:lvl5pPr>
            <a:lvl6pPr marL="1886050" indent="0">
              <a:buNone/>
              <a:defRPr sz="825"/>
            </a:lvl6pPr>
            <a:lvl7pPr marL="2263261" indent="0">
              <a:buNone/>
              <a:defRPr sz="825"/>
            </a:lvl7pPr>
            <a:lvl8pPr marL="2640471" indent="0">
              <a:buNone/>
              <a:defRPr sz="825"/>
            </a:lvl8pPr>
            <a:lvl9pPr marL="3017681"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90386B3B-50A1-4CDC-9D41-B77787997B4F}"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2658479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6" y="670560"/>
            <a:ext cx="2506801"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3" y="1448227"/>
            <a:ext cx="3934778" cy="7147983"/>
          </a:xfrm>
        </p:spPr>
        <p:txBody>
          <a:bodyPr anchor="t"/>
          <a:lstStyle>
            <a:lvl1pPr marL="0" indent="0">
              <a:buNone/>
              <a:defRPr sz="2640"/>
            </a:lvl1pPr>
            <a:lvl2pPr marL="377210" indent="0">
              <a:buNone/>
              <a:defRPr sz="2310"/>
            </a:lvl2pPr>
            <a:lvl3pPr marL="754421" indent="0">
              <a:buNone/>
              <a:defRPr sz="1980"/>
            </a:lvl3pPr>
            <a:lvl4pPr marL="1131631" indent="0">
              <a:buNone/>
              <a:defRPr sz="1650"/>
            </a:lvl4pPr>
            <a:lvl5pPr marL="1508840" indent="0">
              <a:buNone/>
              <a:defRPr sz="1650"/>
            </a:lvl5pPr>
            <a:lvl6pPr marL="1886050" indent="0">
              <a:buNone/>
              <a:defRPr sz="1650"/>
            </a:lvl6pPr>
            <a:lvl7pPr marL="2263261" indent="0">
              <a:buNone/>
              <a:defRPr sz="1650"/>
            </a:lvl7pPr>
            <a:lvl8pPr marL="2640471" indent="0">
              <a:buNone/>
              <a:defRPr sz="1650"/>
            </a:lvl8pPr>
            <a:lvl9pPr marL="3017681"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6" y="3017522"/>
            <a:ext cx="2506801" cy="5590329"/>
          </a:xfrm>
        </p:spPr>
        <p:txBody>
          <a:bodyPr/>
          <a:lstStyle>
            <a:lvl1pPr marL="0" indent="0">
              <a:buNone/>
              <a:defRPr sz="1320"/>
            </a:lvl1pPr>
            <a:lvl2pPr marL="377210" indent="0">
              <a:buNone/>
              <a:defRPr sz="1155"/>
            </a:lvl2pPr>
            <a:lvl3pPr marL="754421" indent="0">
              <a:buNone/>
              <a:defRPr sz="990"/>
            </a:lvl3pPr>
            <a:lvl4pPr marL="1131631" indent="0">
              <a:buNone/>
              <a:defRPr sz="825"/>
            </a:lvl4pPr>
            <a:lvl5pPr marL="1508840" indent="0">
              <a:buNone/>
              <a:defRPr sz="825"/>
            </a:lvl5pPr>
            <a:lvl6pPr marL="1886050" indent="0">
              <a:buNone/>
              <a:defRPr sz="825"/>
            </a:lvl6pPr>
            <a:lvl7pPr marL="2263261" indent="0">
              <a:buNone/>
              <a:defRPr sz="825"/>
            </a:lvl7pPr>
            <a:lvl8pPr marL="2640471" indent="0">
              <a:buNone/>
              <a:defRPr sz="825"/>
            </a:lvl8pPr>
            <a:lvl9pPr marL="3017681"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90386B3B-50A1-4CDC-9D41-B77787997B4F}"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9EDBBA-6CF9-4170-84BC-1AC6829CBDC2}" type="slidenum">
              <a:rPr lang="en-US" smtClean="0"/>
              <a:t>‹#›</a:t>
            </a:fld>
            <a:endParaRPr lang="en-US"/>
          </a:p>
        </p:txBody>
      </p:sp>
    </p:spTree>
    <p:extLst>
      <p:ext uri="{BB962C8B-B14F-4D97-AF65-F5344CB8AC3E}">
        <p14:creationId xmlns:p14="http://schemas.microsoft.com/office/powerpoint/2010/main" val="4191239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4" y="535520"/>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4"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0"/>
            <a:ext cx="1748790" cy="535517"/>
          </a:xfrm>
          <a:prstGeom prst="rect">
            <a:avLst/>
          </a:prstGeom>
        </p:spPr>
        <p:txBody>
          <a:bodyPr vert="horz" lIns="91440" tIns="45720" rIns="91440" bIns="45720" rtlCol="0" anchor="ctr"/>
          <a:lstStyle>
            <a:lvl1pPr algn="l">
              <a:defRPr sz="990">
                <a:solidFill>
                  <a:schemeClr val="tx1">
                    <a:tint val="75000"/>
                  </a:schemeClr>
                </a:solidFill>
              </a:defRPr>
            </a:lvl1pPr>
          </a:lstStyle>
          <a:p>
            <a:fld id="{90386B3B-50A1-4CDC-9D41-B77787997B4F}" type="datetimeFigureOut">
              <a:rPr lang="en-US" smtClean="0"/>
              <a:t>6/2/2021</a:t>
            </a:fld>
            <a:endParaRPr lang="en-US"/>
          </a:p>
        </p:txBody>
      </p:sp>
      <p:sp>
        <p:nvSpPr>
          <p:cNvPr id="5" name="Footer Placeholder 4"/>
          <p:cNvSpPr>
            <a:spLocks noGrp="1"/>
          </p:cNvSpPr>
          <p:nvPr>
            <p:ph type="ftr" sz="quarter" idx="3"/>
          </p:nvPr>
        </p:nvSpPr>
        <p:spPr>
          <a:xfrm>
            <a:off x="2574609" y="9322650"/>
            <a:ext cx="2623185" cy="535517"/>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0"/>
            <a:ext cx="1748790" cy="535517"/>
          </a:xfrm>
          <a:prstGeom prst="rect">
            <a:avLst/>
          </a:prstGeom>
        </p:spPr>
        <p:txBody>
          <a:bodyPr vert="horz" lIns="91440" tIns="45720" rIns="91440" bIns="45720" rtlCol="0" anchor="ctr"/>
          <a:lstStyle>
            <a:lvl1pPr algn="r">
              <a:defRPr sz="990">
                <a:solidFill>
                  <a:schemeClr val="tx1">
                    <a:tint val="75000"/>
                  </a:schemeClr>
                </a:solidFill>
              </a:defRPr>
            </a:lvl1pPr>
          </a:lstStyle>
          <a:p>
            <a:fld id="{EC9EDBBA-6CF9-4170-84BC-1AC6829CBDC2}" type="slidenum">
              <a:rPr lang="en-US" smtClean="0"/>
              <a:t>‹#›</a:t>
            </a:fld>
            <a:endParaRPr lang="en-US"/>
          </a:p>
        </p:txBody>
      </p:sp>
    </p:spTree>
    <p:extLst>
      <p:ext uri="{BB962C8B-B14F-4D97-AF65-F5344CB8AC3E}">
        <p14:creationId xmlns:p14="http://schemas.microsoft.com/office/powerpoint/2010/main" val="107977058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4421"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605" indent="-188605" algn="l" defTabSz="754421"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815" indent="-188605" algn="l" defTabSz="754421"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3026" indent="-188605" algn="l" defTabSz="754421"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235" indent="-188605" algn="l" defTabSz="754421"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445" indent="-188605" algn="l" defTabSz="754421"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656" indent="-188605" algn="l" defTabSz="754421"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866" indent="-188605" algn="l" defTabSz="754421"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9076" indent="-188605" algn="l" defTabSz="754421"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286" indent="-188605" algn="l" defTabSz="754421"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421" rtl="0" eaLnBrk="1" latinLnBrk="0" hangingPunct="1">
        <a:defRPr sz="1485" kern="1200">
          <a:solidFill>
            <a:schemeClr val="tx1"/>
          </a:solidFill>
          <a:latin typeface="+mn-lt"/>
          <a:ea typeface="+mn-ea"/>
          <a:cs typeface="+mn-cs"/>
        </a:defRPr>
      </a:lvl1pPr>
      <a:lvl2pPr marL="377210" algn="l" defTabSz="754421" rtl="0" eaLnBrk="1" latinLnBrk="0" hangingPunct="1">
        <a:defRPr sz="1485" kern="1200">
          <a:solidFill>
            <a:schemeClr val="tx1"/>
          </a:solidFill>
          <a:latin typeface="+mn-lt"/>
          <a:ea typeface="+mn-ea"/>
          <a:cs typeface="+mn-cs"/>
        </a:defRPr>
      </a:lvl2pPr>
      <a:lvl3pPr marL="754421" algn="l" defTabSz="754421" rtl="0" eaLnBrk="1" latinLnBrk="0" hangingPunct="1">
        <a:defRPr sz="1485" kern="1200">
          <a:solidFill>
            <a:schemeClr val="tx1"/>
          </a:solidFill>
          <a:latin typeface="+mn-lt"/>
          <a:ea typeface="+mn-ea"/>
          <a:cs typeface="+mn-cs"/>
        </a:defRPr>
      </a:lvl3pPr>
      <a:lvl4pPr marL="1131631" algn="l" defTabSz="754421" rtl="0" eaLnBrk="1" latinLnBrk="0" hangingPunct="1">
        <a:defRPr sz="1485" kern="1200">
          <a:solidFill>
            <a:schemeClr val="tx1"/>
          </a:solidFill>
          <a:latin typeface="+mn-lt"/>
          <a:ea typeface="+mn-ea"/>
          <a:cs typeface="+mn-cs"/>
        </a:defRPr>
      </a:lvl4pPr>
      <a:lvl5pPr marL="1508840" algn="l" defTabSz="754421" rtl="0" eaLnBrk="1" latinLnBrk="0" hangingPunct="1">
        <a:defRPr sz="1485" kern="1200">
          <a:solidFill>
            <a:schemeClr val="tx1"/>
          </a:solidFill>
          <a:latin typeface="+mn-lt"/>
          <a:ea typeface="+mn-ea"/>
          <a:cs typeface="+mn-cs"/>
        </a:defRPr>
      </a:lvl5pPr>
      <a:lvl6pPr marL="1886050" algn="l" defTabSz="754421" rtl="0" eaLnBrk="1" latinLnBrk="0" hangingPunct="1">
        <a:defRPr sz="1485" kern="1200">
          <a:solidFill>
            <a:schemeClr val="tx1"/>
          </a:solidFill>
          <a:latin typeface="+mn-lt"/>
          <a:ea typeface="+mn-ea"/>
          <a:cs typeface="+mn-cs"/>
        </a:defRPr>
      </a:lvl6pPr>
      <a:lvl7pPr marL="2263261" algn="l" defTabSz="754421" rtl="0" eaLnBrk="1" latinLnBrk="0" hangingPunct="1">
        <a:defRPr sz="1485" kern="1200">
          <a:solidFill>
            <a:schemeClr val="tx1"/>
          </a:solidFill>
          <a:latin typeface="+mn-lt"/>
          <a:ea typeface="+mn-ea"/>
          <a:cs typeface="+mn-cs"/>
        </a:defRPr>
      </a:lvl7pPr>
      <a:lvl8pPr marL="2640471" algn="l" defTabSz="754421" rtl="0" eaLnBrk="1" latinLnBrk="0" hangingPunct="1">
        <a:defRPr sz="1485" kern="1200">
          <a:solidFill>
            <a:schemeClr val="tx1"/>
          </a:solidFill>
          <a:latin typeface="+mn-lt"/>
          <a:ea typeface="+mn-ea"/>
          <a:cs typeface="+mn-cs"/>
        </a:defRPr>
      </a:lvl8pPr>
      <a:lvl9pPr marL="3017681" algn="l" defTabSz="754421" rtl="0" eaLnBrk="1" latinLnBrk="0" hangingPunct="1">
        <a:defRPr sz="148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4" y="535520"/>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4"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0"/>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4619396D-2DD6-4ACC-9901-05E9F6478700}" type="datetimeFigureOut">
              <a:rPr lang="en-US" smtClean="0"/>
              <a:t>6/2/2021</a:t>
            </a:fld>
            <a:endParaRPr lang="en-US"/>
          </a:p>
        </p:txBody>
      </p:sp>
      <p:sp>
        <p:nvSpPr>
          <p:cNvPr id="5" name="Footer Placeholder 4"/>
          <p:cNvSpPr>
            <a:spLocks noGrp="1"/>
          </p:cNvSpPr>
          <p:nvPr>
            <p:ph type="ftr" sz="quarter" idx="3"/>
          </p:nvPr>
        </p:nvSpPr>
        <p:spPr>
          <a:xfrm>
            <a:off x="2574609" y="9322650"/>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0"/>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383EFB02-EEF5-4F81-A622-F50F97D7B20D}" type="slidenum">
              <a:rPr lang="en-US" smtClean="0"/>
              <a:t>‹#›</a:t>
            </a:fld>
            <a:endParaRPr lang="en-US"/>
          </a:p>
        </p:txBody>
      </p:sp>
    </p:spTree>
    <p:extLst>
      <p:ext uri="{BB962C8B-B14F-4D97-AF65-F5344CB8AC3E}">
        <p14:creationId xmlns:p14="http://schemas.microsoft.com/office/powerpoint/2010/main" val="35986736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6.emf"/><Relationship Id="rId12" Type="http://schemas.openxmlformats.org/officeDocument/2006/relationships/oleObject" Target="../embeddings/oleObject6.bin"/><Relationship Id="rId2" Type="http://schemas.openxmlformats.org/officeDocument/2006/relationships/oleObject" Target="../embeddings/oleObject1.bin"/><Relationship Id="rId1" Type="http://schemas.openxmlformats.org/officeDocument/2006/relationships/slideLayout" Target="../slideLayouts/slideLayout12.xml"/><Relationship Id="rId6" Type="http://schemas.openxmlformats.org/officeDocument/2006/relationships/oleObject" Target="../embeddings/oleObject3.bin"/><Relationship Id="rId11" Type="http://schemas.openxmlformats.org/officeDocument/2006/relationships/image" Target="../media/image8.emf"/><Relationship Id="rId5" Type="http://schemas.openxmlformats.org/officeDocument/2006/relationships/image" Target="../media/image5.e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7.e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2.emf"/><Relationship Id="rId12" Type="http://schemas.openxmlformats.org/officeDocument/2006/relationships/oleObject" Target="../embeddings/oleObject12.bin"/><Relationship Id="rId2" Type="http://schemas.openxmlformats.org/officeDocument/2006/relationships/oleObject" Target="../embeddings/oleObject7.bin"/><Relationship Id="rId1" Type="http://schemas.openxmlformats.org/officeDocument/2006/relationships/slideLayout" Target="../slideLayouts/slideLayout12.xml"/><Relationship Id="rId6" Type="http://schemas.openxmlformats.org/officeDocument/2006/relationships/oleObject" Target="../embeddings/oleObject9.bin"/><Relationship Id="rId11" Type="http://schemas.openxmlformats.org/officeDocument/2006/relationships/image" Target="../media/image14.emf"/><Relationship Id="rId5" Type="http://schemas.openxmlformats.org/officeDocument/2006/relationships/image" Target="../media/image11.e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41D95-E2D2-4688-8880-F5FC65C8F23E}"/>
              </a:ext>
            </a:extLst>
          </p:cNvPr>
          <p:cNvSpPr>
            <a:spLocks noGrp="1"/>
          </p:cNvSpPr>
          <p:nvPr>
            <p:ph type="title"/>
          </p:nvPr>
        </p:nvSpPr>
        <p:spPr>
          <a:xfrm>
            <a:off x="370799" y="355601"/>
            <a:ext cx="7030802" cy="8902066"/>
          </a:xfrm>
        </p:spPr>
        <p:txBody>
          <a:bodyPr>
            <a:noAutofit/>
          </a:bodyPr>
          <a:lstStyle/>
          <a:p>
            <a:pPr marL="0" marR="0">
              <a:lnSpc>
                <a:spcPct val="100000"/>
              </a:lnSpc>
              <a:spcBef>
                <a:spcPts val="0"/>
              </a:spcBef>
              <a:spcAft>
                <a:spcPts val="0"/>
              </a:spcAft>
            </a:pPr>
            <a:r>
              <a:rPr lang="en-US" sz="2000" b="1" dirty="0">
                <a:effectLst/>
                <a:latin typeface="Times New Roman" panose="02020603050405020304" pitchFamily="18" charset="0"/>
                <a:ea typeface="Yu Mincho" panose="02020400000000000000" pitchFamily="18" charset="-128"/>
                <a:cs typeface="Times New Roman" panose="02020603050405020304" pitchFamily="18" charset="0"/>
              </a:rPr>
              <a:t>Supplemental Figure Legends</a:t>
            </a:r>
            <a:br>
              <a:rPr lang="en-US" sz="2000" b="1" dirty="0">
                <a:effectLst/>
                <a:latin typeface="Times New Roman" panose="02020603050405020304" pitchFamily="18" charset="0"/>
                <a:ea typeface="Yu Mincho" panose="02020400000000000000" pitchFamily="18" charset="-128"/>
                <a:cs typeface="Times New Roman" panose="02020603050405020304" pitchFamily="18" charset="0"/>
              </a:rPr>
            </a:br>
            <a:b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br>
            <a:r>
              <a:rPr lang="en-US" sz="1800" b="1" dirty="0">
                <a:effectLst/>
                <a:latin typeface="Times New Roman" panose="02020603050405020304" pitchFamily="18" charset="0"/>
                <a:ea typeface="Yu Mincho" panose="02020400000000000000" pitchFamily="18" charset="-128"/>
                <a:cs typeface="Times New Roman" panose="02020603050405020304" pitchFamily="18" charset="0"/>
              </a:rPr>
              <a:t>Supplemental Figure 1. Identification of cluster of genes differentially regulated in sensitive tumors treated with HBI-8000 in combination with PD-1 Ab. A</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Heatmap showing the raw abundance of different immune cell types in the tumor microenvironment (TME) modulated by PD-1 Ab, HBI-8000, or their combination at day 17 for each tumor sample.  Orange indicates high abundance and blue indicates low abundance.  Note that the data do not support the conclusion that one cell type is relatively more abundant than another.  Rather, they support the claim that a given cell type is more abundant in one sample vs. another.  </a:t>
            </a:r>
            <a:r>
              <a:rPr lang="en-US" sz="1800" b="1" dirty="0">
                <a:effectLst/>
                <a:latin typeface="Times New Roman" panose="02020603050405020304" pitchFamily="18" charset="0"/>
                <a:ea typeface="Yu Mincho" panose="02020400000000000000" pitchFamily="18" charset="-128"/>
                <a:cs typeface="Times New Roman" panose="02020603050405020304" pitchFamily="18" charset="0"/>
              </a:rPr>
              <a:t>B</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Heatmap of the directed global significance scores for immune pathway types in the TME modulated by PD-1 Ab, HBI-8000, or their combination at day 17 for each treatment group compared with the control, as well as the directed global (all groups regardless of treatment) significance scores for immune pathway types modulated in </a:t>
            </a:r>
            <a:r>
              <a:rPr lang="en-US" sz="1800" dirty="0" err="1">
                <a:effectLst/>
                <a:latin typeface="Times New Roman" panose="02020603050405020304" pitchFamily="18" charset="0"/>
                <a:ea typeface="Yu Mincho" panose="02020400000000000000" pitchFamily="18" charset="-128"/>
                <a:cs typeface="Times New Roman" panose="02020603050405020304" pitchFamily="18" charset="0"/>
              </a:rPr>
              <a:t>nonresponders</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TGI &lt;25%</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vs. responders (</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TGI &gt;75%</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and partial responders (TGI &lt; 75%, &gt;25%) vs. responders.  Directed global significance statistics measure the extent to which a gene set’s genes are upregulated or downregulated vs. the control.  Red denotes gene sets whose genes exhibit extensive overexpression with the covariate, and blue denotes gene sets with extensive </a:t>
            </a:r>
            <a:r>
              <a:rPr lang="en-US" sz="1800" dirty="0" err="1">
                <a:effectLst/>
                <a:latin typeface="Times New Roman" panose="02020603050405020304" pitchFamily="18" charset="0"/>
                <a:ea typeface="Yu Mincho" panose="02020400000000000000" pitchFamily="18" charset="-128"/>
                <a:cs typeface="Times New Roman" panose="02020603050405020304" pitchFamily="18" charset="0"/>
              </a:rPr>
              <a:t>underexpression</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Left Y-axis depicts the various immune pathway types.   </a:t>
            </a:r>
            <a:b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br>
            <a:r>
              <a:rPr lang="en-US" sz="1800" b="1" dirty="0">
                <a:effectLst/>
                <a:latin typeface="Times New Roman" panose="02020603050405020304" pitchFamily="18" charset="0"/>
                <a:ea typeface="Yu Mincho" panose="02020400000000000000" pitchFamily="18" charset="-128"/>
                <a:cs typeface="Times New Roman" panose="02020603050405020304" pitchFamily="18" charset="0"/>
              </a:rPr>
              <a:t>Supplemental Figure 2 </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Analysis of expression of LAG-3, TIGIT, NT5E, SIRPα, NFATC4, and CD155 in MC38 tumors treated with vehicle, HBI-8000, PD-1 Ab, and the combination of HBI-8000 and PD-1 Ab using the </a:t>
            </a:r>
            <a:r>
              <a:rPr lang="en-US" sz="1800" dirty="0" err="1">
                <a:effectLst/>
                <a:latin typeface="Times New Roman" panose="02020603050405020304" pitchFamily="18" charset="0"/>
                <a:ea typeface="Yu Mincho" panose="02020400000000000000" pitchFamily="18" charset="-128"/>
                <a:cs typeface="Times New Roman" panose="02020603050405020304" pitchFamily="18" charset="0"/>
              </a:rPr>
              <a:t>NanoString</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a:t>
            </a:r>
            <a:r>
              <a:rPr lang="en-US" sz="1800" dirty="0" err="1">
                <a:effectLst/>
                <a:latin typeface="Times New Roman" panose="02020603050405020304" pitchFamily="18" charset="0"/>
                <a:ea typeface="Yu Mincho" panose="02020400000000000000" pitchFamily="18" charset="-128"/>
                <a:cs typeface="Times New Roman" panose="02020603050405020304" pitchFamily="18" charset="0"/>
              </a:rPr>
              <a:t>nCounter</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a:t>
            </a:r>
            <a:r>
              <a:rPr lang="en-US" sz="1800" dirty="0" err="1">
                <a:effectLst/>
                <a:latin typeface="Times New Roman" panose="02020603050405020304" pitchFamily="18" charset="0"/>
                <a:ea typeface="Yu Mincho" panose="02020400000000000000" pitchFamily="18" charset="-128"/>
                <a:cs typeface="Times New Roman" panose="02020603050405020304" pitchFamily="18" charset="0"/>
              </a:rPr>
              <a:t>PanCancer</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 Immune Profiling Panel, as described in the Figure 2 legend and in the Methods section. </a:t>
            </a:r>
            <a:b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br>
            <a:r>
              <a:rPr lang="en-US" sz="1800" b="1" dirty="0">
                <a:effectLst/>
                <a:latin typeface="Times New Roman" panose="02020603050405020304" pitchFamily="18" charset="0"/>
                <a:ea typeface="Yu Mincho" panose="02020400000000000000" pitchFamily="18" charset="-128"/>
                <a:cs typeface="Times New Roman" panose="02020603050405020304" pitchFamily="18" charset="0"/>
              </a:rPr>
              <a:t>Supplemental Figure 3 </a:t>
            </a:r>
            <a:r>
              <a:rPr lang="en-US" sz="1800" dirty="0">
                <a:effectLst/>
                <a:latin typeface="Times New Roman" panose="02020603050405020304" pitchFamily="18" charset="0"/>
                <a:ea typeface="Yu Mincho" panose="02020400000000000000" pitchFamily="18" charset="-128"/>
                <a:cs typeface="Times New Roman" panose="02020603050405020304" pitchFamily="18" charset="0"/>
              </a:rPr>
              <a:t>Expression of CD40L, CD40, ICOS, NKG7, KLRC2, and KLRK1 in MC38 tumors harvested from mice treated with vehicle, HBI-8000, PD-1 Ab, and the combination of HBI-8000 and PD-1 Ab.</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5622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B5F2E1-EC30-475F-A163-6832B17C1355}"/>
              </a:ext>
            </a:extLst>
          </p:cNvPr>
          <p:cNvSpPr txBox="1"/>
          <p:nvPr/>
        </p:nvSpPr>
        <p:spPr>
          <a:xfrm>
            <a:off x="206903" y="94821"/>
            <a:ext cx="2365456" cy="363176"/>
          </a:xfrm>
          <a:prstGeom prst="rect">
            <a:avLst/>
          </a:prstGeom>
          <a:noFill/>
        </p:spPr>
        <p:txBody>
          <a:bodyPr wrap="none" rtlCol="0">
            <a:spAutoFit/>
          </a:bodyPr>
          <a:lstStyle/>
          <a:p>
            <a:pPr defTabSz="443776"/>
            <a:r>
              <a:rPr lang="en-US" sz="1760" b="1" dirty="0">
                <a:solidFill>
                  <a:prstClr val="black"/>
                </a:solidFill>
                <a:latin typeface="Times New Roman" panose="02020603050405020304" pitchFamily="18" charset="0"/>
                <a:cs typeface="Times New Roman" panose="02020603050405020304" pitchFamily="18" charset="0"/>
              </a:rPr>
              <a:t>Supplemental Figure 1</a:t>
            </a:r>
            <a:endParaRPr lang="en-US" sz="1553" b="1" dirty="0">
              <a:solidFill>
                <a:prstClr val="black"/>
              </a:solidFill>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C0AF6A1C-05FE-49AE-B003-147FDDA9E2CF}"/>
              </a:ext>
            </a:extLst>
          </p:cNvPr>
          <p:cNvSpPr txBox="1"/>
          <p:nvPr/>
        </p:nvSpPr>
        <p:spPr>
          <a:xfrm>
            <a:off x="685839" y="449747"/>
            <a:ext cx="499745" cy="301493"/>
          </a:xfrm>
          <a:prstGeom prst="rect">
            <a:avLst/>
          </a:prstGeom>
          <a:noFill/>
        </p:spPr>
        <p:txBody>
          <a:bodyPr wrap="square" rtlCol="0">
            <a:spAutoFit/>
          </a:bodyPr>
          <a:lstStyle/>
          <a:p>
            <a:pPr algn="ctr" defTabSz="443776"/>
            <a:r>
              <a:rPr lang="en-US" sz="1359" b="1" dirty="0">
                <a:solidFill>
                  <a:prstClr val="black"/>
                </a:solidFill>
                <a:latin typeface="Times New Roman" panose="02020603050405020304" pitchFamily="18" charset="0"/>
                <a:cs typeface="Times New Roman" panose="02020603050405020304" pitchFamily="18" charset="0"/>
              </a:rPr>
              <a:t>A.</a:t>
            </a:r>
          </a:p>
        </p:txBody>
      </p:sp>
      <p:grpSp>
        <p:nvGrpSpPr>
          <p:cNvPr id="52" name="Group 51">
            <a:extLst>
              <a:ext uri="{FF2B5EF4-FFF2-40B4-BE49-F238E27FC236}">
                <a16:creationId xmlns:a16="http://schemas.microsoft.com/office/drawing/2014/main" id="{5FAF5904-7D98-4BC8-8EA0-C2B43CD220B5}"/>
              </a:ext>
            </a:extLst>
          </p:cNvPr>
          <p:cNvGrpSpPr/>
          <p:nvPr/>
        </p:nvGrpSpPr>
        <p:grpSpPr>
          <a:xfrm>
            <a:off x="1249299" y="460687"/>
            <a:ext cx="6310976" cy="5128782"/>
            <a:chOff x="343852" y="749815"/>
            <a:chExt cx="6502218" cy="5579423"/>
          </a:xfrm>
        </p:grpSpPr>
        <p:grpSp>
          <p:nvGrpSpPr>
            <p:cNvPr id="53" name="Group 52">
              <a:extLst>
                <a:ext uri="{FF2B5EF4-FFF2-40B4-BE49-F238E27FC236}">
                  <a16:creationId xmlns:a16="http://schemas.microsoft.com/office/drawing/2014/main" id="{9A018B31-2C4B-4086-A00D-E7A93FDB917E}"/>
                </a:ext>
              </a:extLst>
            </p:cNvPr>
            <p:cNvGrpSpPr/>
            <p:nvPr/>
          </p:nvGrpSpPr>
          <p:grpSpPr>
            <a:xfrm>
              <a:off x="1281730" y="749815"/>
              <a:ext cx="5564340" cy="5579423"/>
              <a:chOff x="1105231" y="1455089"/>
              <a:chExt cx="4658361" cy="5112688"/>
            </a:xfrm>
          </p:grpSpPr>
          <p:pic>
            <p:nvPicPr>
              <p:cNvPr id="73" name="Picture 72">
                <a:extLst>
                  <a:ext uri="{FF2B5EF4-FFF2-40B4-BE49-F238E27FC236}">
                    <a16:creationId xmlns:a16="http://schemas.microsoft.com/office/drawing/2014/main" id="{A9885A76-F50D-49E6-ABED-D92F9B3B6E5B}"/>
                  </a:ext>
                </a:extLst>
              </p:cNvPr>
              <p:cNvPicPr>
                <a:picLocks noChangeAspect="1"/>
              </p:cNvPicPr>
              <p:nvPr/>
            </p:nvPicPr>
            <p:blipFill rotWithShape="1">
              <a:blip r:embed="rId2"/>
              <a:srcRect l="6665" t="10178" r="4627" b="4130"/>
              <a:stretch/>
            </p:blipFill>
            <p:spPr>
              <a:xfrm>
                <a:off x="1168842" y="1574358"/>
                <a:ext cx="4594750" cy="4993419"/>
              </a:xfrm>
              <a:prstGeom prst="rect">
                <a:avLst/>
              </a:prstGeom>
            </p:spPr>
          </p:pic>
          <p:sp>
            <p:nvSpPr>
              <p:cNvPr id="74" name="Rectangle 73">
                <a:extLst>
                  <a:ext uri="{FF2B5EF4-FFF2-40B4-BE49-F238E27FC236}">
                    <a16:creationId xmlns:a16="http://schemas.microsoft.com/office/drawing/2014/main" id="{CC3BE119-8555-464E-900B-1E55BD2DBB8E}"/>
                  </a:ext>
                </a:extLst>
              </p:cNvPr>
              <p:cNvSpPr/>
              <p:nvPr/>
            </p:nvSpPr>
            <p:spPr>
              <a:xfrm>
                <a:off x="1105231" y="1455089"/>
                <a:ext cx="1129086" cy="962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3776"/>
                <a:endParaRPr lang="en-US" sz="1747">
                  <a:solidFill>
                    <a:prstClr val="white"/>
                  </a:solidFill>
                  <a:latin typeface="Calibri" panose="020F0502020204030204"/>
                </a:endParaRPr>
              </a:p>
            </p:txBody>
          </p:sp>
          <p:cxnSp>
            <p:nvCxnSpPr>
              <p:cNvPr id="75" name="Straight Connector 74">
                <a:extLst>
                  <a:ext uri="{FF2B5EF4-FFF2-40B4-BE49-F238E27FC236}">
                    <a16:creationId xmlns:a16="http://schemas.microsoft.com/office/drawing/2014/main" id="{347A797F-0568-44EB-8BA5-D457BCD87AFE}"/>
                  </a:ext>
                </a:extLst>
              </p:cNvPr>
              <p:cNvCxnSpPr/>
              <p:nvPr/>
            </p:nvCxnSpPr>
            <p:spPr>
              <a:xfrm>
                <a:off x="2973788" y="1574358"/>
                <a:ext cx="112908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F3057B5-4576-4B82-91B0-02BB88EF3938}"/>
                  </a:ext>
                </a:extLst>
              </p:cNvPr>
              <p:cNvCxnSpPr>
                <a:cxnSpLocks/>
              </p:cNvCxnSpPr>
              <p:nvPr/>
            </p:nvCxnSpPr>
            <p:spPr>
              <a:xfrm>
                <a:off x="1168842" y="3991558"/>
                <a:ext cx="0" cy="14471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639DB825-074D-4465-993E-8C01CF9718BC}"/>
                </a:ext>
              </a:extLst>
            </p:cNvPr>
            <p:cNvGrpSpPr/>
            <p:nvPr/>
          </p:nvGrpSpPr>
          <p:grpSpPr>
            <a:xfrm>
              <a:off x="343852" y="816664"/>
              <a:ext cx="2405757" cy="1743890"/>
              <a:chOff x="343852" y="816664"/>
              <a:chExt cx="2405757" cy="1743890"/>
            </a:xfrm>
          </p:grpSpPr>
          <p:pic>
            <p:nvPicPr>
              <p:cNvPr id="63" name="Picture 62">
                <a:extLst>
                  <a:ext uri="{FF2B5EF4-FFF2-40B4-BE49-F238E27FC236}">
                    <a16:creationId xmlns:a16="http://schemas.microsoft.com/office/drawing/2014/main" id="{1440EF88-F01D-47AE-8FBF-5E4C4D790C96}"/>
                  </a:ext>
                </a:extLst>
              </p:cNvPr>
              <p:cNvPicPr>
                <a:picLocks noChangeAspect="1"/>
              </p:cNvPicPr>
              <p:nvPr/>
            </p:nvPicPr>
            <p:blipFill rotWithShape="1">
              <a:blip r:embed="rId3"/>
              <a:srcRect l="6226" t="13293" r="71699" b="15319"/>
              <a:stretch/>
            </p:blipFill>
            <p:spPr>
              <a:xfrm>
                <a:off x="461176" y="1033670"/>
                <a:ext cx="401539" cy="1482604"/>
              </a:xfrm>
              <a:prstGeom prst="rect">
                <a:avLst/>
              </a:prstGeom>
            </p:spPr>
          </p:pic>
          <p:sp>
            <p:nvSpPr>
              <p:cNvPr id="64" name="TextBox 63">
                <a:extLst>
                  <a:ext uri="{FF2B5EF4-FFF2-40B4-BE49-F238E27FC236}">
                    <a16:creationId xmlns:a16="http://schemas.microsoft.com/office/drawing/2014/main" id="{B397D91D-0329-481F-A1F1-5919DDE5CBE9}"/>
                  </a:ext>
                </a:extLst>
              </p:cNvPr>
              <p:cNvSpPr txBox="1"/>
              <p:nvPr/>
            </p:nvSpPr>
            <p:spPr>
              <a:xfrm>
                <a:off x="343852" y="816664"/>
                <a:ext cx="2155640" cy="262834"/>
              </a:xfrm>
              <a:prstGeom prst="rect">
                <a:avLst/>
              </a:prstGeom>
              <a:noFill/>
            </p:spPr>
            <p:txBody>
              <a:bodyPr wrap="none" rtlCol="0">
                <a:spAutoFit/>
              </a:bodyPr>
              <a:lstStyle/>
              <a:p>
                <a:pPr defTabSz="443776"/>
                <a:r>
                  <a:rPr lang="en-US" sz="970" b="1" dirty="0">
                    <a:solidFill>
                      <a:prstClr val="black"/>
                    </a:solidFill>
                    <a:latin typeface="Times New Roman" panose="02020603050405020304" pitchFamily="18" charset="0"/>
                    <a:cs typeface="Times New Roman" panose="02020603050405020304" pitchFamily="18" charset="0"/>
                  </a:rPr>
                  <a:t>Tumor Growth Inhibition Response</a:t>
                </a:r>
              </a:p>
            </p:txBody>
          </p:sp>
          <p:sp>
            <p:nvSpPr>
              <p:cNvPr id="65" name="TextBox 64">
                <a:extLst>
                  <a:ext uri="{FF2B5EF4-FFF2-40B4-BE49-F238E27FC236}">
                    <a16:creationId xmlns:a16="http://schemas.microsoft.com/office/drawing/2014/main" id="{C0E60A09-6520-4090-91F1-2899F97B810A}"/>
                  </a:ext>
                </a:extLst>
              </p:cNvPr>
              <p:cNvSpPr txBox="1"/>
              <p:nvPr/>
            </p:nvSpPr>
            <p:spPr>
              <a:xfrm>
                <a:off x="797112" y="1030787"/>
                <a:ext cx="1590800" cy="262834"/>
              </a:xfrm>
              <a:prstGeom prst="rect">
                <a:avLst/>
              </a:prstGeom>
              <a:noFill/>
            </p:spPr>
            <p:txBody>
              <a:bodyPr wrap="none" rtlCol="0">
                <a:spAutoFit/>
              </a:bodyPr>
              <a:lstStyle/>
              <a:p>
                <a:pPr defTabSz="443776"/>
                <a:r>
                  <a:rPr lang="en-US" sz="970" b="1" dirty="0">
                    <a:solidFill>
                      <a:prstClr val="black"/>
                    </a:solidFill>
                    <a:latin typeface="Times New Roman" panose="02020603050405020304" pitchFamily="18" charset="0"/>
                    <a:cs typeface="Times New Roman" panose="02020603050405020304" pitchFamily="18" charset="0"/>
                  </a:rPr>
                  <a:t>Growth Inhibition &lt; 25%</a:t>
                </a:r>
              </a:p>
            </p:txBody>
          </p:sp>
          <p:sp>
            <p:nvSpPr>
              <p:cNvPr id="66" name="TextBox 65">
                <a:extLst>
                  <a:ext uri="{FF2B5EF4-FFF2-40B4-BE49-F238E27FC236}">
                    <a16:creationId xmlns:a16="http://schemas.microsoft.com/office/drawing/2014/main" id="{F15353CD-0DE7-4EC2-8D80-E7AFE9FB977B}"/>
                  </a:ext>
                </a:extLst>
              </p:cNvPr>
              <p:cNvSpPr txBox="1"/>
              <p:nvPr/>
            </p:nvSpPr>
            <p:spPr>
              <a:xfrm>
                <a:off x="797112" y="1353242"/>
                <a:ext cx="1590800" cy="262834"/>
              </a:xfrm>
              <a:prstGeom prst="rect">
                <a:avLst/>
              </a:prstGeom>
              <a:noFill/>
            </p:spPr>
            <p:txBody>
              <a:bodyPr wrap="none" rtlCol="0">
                <a:spAutoFit/>
              </a:bodyPr>
              <a:lstStyle/>
              <a:p>
                <a:pPr defTabSz="443776"/>
                <a:r>
                  <a:rPr lang="en-US" sz="970" b="1" dirty="0">
                    <a:solidFill>
                      <a:prstClr val="black"/>
                    </a:solidFill>
                    <a:latin typeface="Times New Roman" panose="02020603050405020304" pitchFamily="18" charset="0"/>
                    <a:cs typeface="Times New Roman" panose="02020603050405020304" pitchFamily="18" charset="0"/>
                  </a:rPr>
                  <a:t>Growth Inhibition &gt; 75%</a:t>
                </a:r>
              </a:p>
            </p:txBody>
          </p:sp>
          <p:sp>
            <p:nvSpPr>
              <p:cNvPr id="67" name="TextBox 66">
                <a:extLst>
                  <a:ext uri="{FF2B5EF4-FFF2-40B4-BE49-F238E27FC236}">
                    <a16:creationId xmlns:a16="http://schemas.microsoft.com/office/drawing/2014/main" id="{315BAFE6-798F-4E88-BF60-69EACA292C66}"/>
                  </a:ext>
                </a:extLst>
              </p:cNvPr>
              <p:cNvSpPr txBox="1"/>
              <p:nvPr/>
            </p:nvSpPr>
            <p:spPr>
              <a:xfrm>
                <a:off x="797112" y="1183925"/>
                <a:ext cx="1952497" cy="262834"/>
              </a:xfrm>
              <a:prstGeom prst="rect">
                <a:avLst/>
              </a:prstGeom>
              <a:noFill/>
            </p:spPr>
            <p:txBody>
              <a:bodyPr wrap="none" rtlCol="0">
                <a:spAutoFit/>
              </a:bodyPr>
              <a:lstStyle/>
              <a:p>
                <a:pPr defTabSz="443776"/>
                <a:r>
                  <a:rPr lang="en-US" sz="970" b="1" dirty="0">
                    <a:solidFill>
                      <a:prstClr val="black"/>
                    </a:solidFill>
                    <a:latin typeface="Times New Roman" panose="02020603050405020304" pitchFamily="18" charset="0"/>
                    <a:cs typeface="Times New Roman" panose="02020603050405020304" pitchFamily="18" charset="0"/>
                  </a:rPr>
                  <a:t>Growth Inhibition &gt;25%, &lt;75%</a:t>
                </a:r>
              </a:p>
            </p:txBody>
          </p:sp>
          <p:sp>
            <p:nvSpPr>
              <p:cNvPr id="68" name="TextBox 67">
                <a:extLst>
                  <a:ext uri="{FF2B5EF4-FFF2-40B4-BE49-F238E27FC236}">
                    <a16:creationId xmlns:a16="http://schemas.microsoft.com/office/drawing/2014/main" id="{C13147CB-FCE6-4ED8-9469-03ECDBA075B3}"/>
                  </a:ext>
                </a:extLst>
              </p:cNvPr>
              <p:cNvSpPr txBox="1"/>
              <p:nvPr/>
            </p:nvSpPr>
            <p:spPr>
              <a:xfrm>
                <a:off x="343852" y="1635081"/>
                <a:ext cx="773269" cy="262834"/>
              </a:xfrm>
              <a:prstGeom prst="rect">
                <a:avLst/>
              </a:prstGeom>
              <a:noFill/>
            </p:spPr>
            <p:txBody>
              <a:bodyPr wrap="none" rtlCol="0">
                <a:spAutoFit/>
              </a:bodyPr>
              <a:lstStyle/>
              <a:p>
                <a:pPr defTabSz="443776"/>
                <a:r>
                  <a:rPr lang="en-US" sz="970" b="1" dirty="0">
                    <a:solidFill>
                      <a:prstClr val="black"/>
                    </a:solidFill>
                    <a:latin typeface="Times New Roman" panose="02020603050405020304" pitchFamily="18" charset="0"/>
                    <a:cs typeface="Times New Roman" panose="02020603050405020304" pitchFamily="18" charset="0"/>
                  </a:rPr>
                  <a:t>Treatment</a:t>
                </a:r>
              </a:p>
            </p:txBody>
          </p:sp>
          <p:sp>
            <p:nvSpPr>
              <p:cNvPr id="69" name="TextBox 68">
                <a:extLst>
                  <a:ext uri="{FF2B5EF4-FFF2-40B4-BE49-F238E27FC236}">
                    <a16:creationId xmlns:a16="http://schemas.microsoft.com/office/drawing/2014/main" id="{3E19EFF2-5C57-461E-BA72-126BBBB720C5}"/>
                  </a:ext>
                </a:extLst>
              </p:cNvPr>
              <p:cNvSpPr txBox="1"/>
              <p:nvPr/>
            </p:nvSpPr>
            <p:spPr>
              <a:xfrm>
                <a:off x="797112" y="1816179"/>
                <a:ext cx="618021" cy="262834"/>
              </a:xfrm>
              <a:prstGeom prst="rect">
                <a:avLst/>
              </a:prstGeom>
              <a:noFill/>
            </p:spPr>
            <p:txBody>
              <a:bodyPr wrap="none" rtlCol="0">
                <a:spAutoFit/>
              </a:bodyPr>
              <a:lstStyle/>
              <a:p>
                <a:pPr defTabSz="443776"/>
                <a:r>
                  <a:rPr lang="en-US" sz="970" b="1" dirty="0">
                    <a:solidFill>
                      <a:prstClr val="black"/>
                    </a:solidFill>
                    <a:latin typeface="Times New Roman" panose="02020603050405020304" pitchFamily="18" charset="0"/>
                    <a:cs typeface="Times New Roman" panose="02020603050405020304" pitchFamily="18" charset="0"/>
                  </a:rPr>
                  <a:t>Control</a:t>
                </a:r>
              </a:p>
            </p:txBody>
          </p:sp>
          <p:sp>
            <p:nvSpPr>
              <p:cNvPr id="70" name="TextBox 69">
                <a:extLst>
                  <a:ext uri="{FF2B5EF4-FFF2-40B4-BE49-F238E27FC236}">
                    <a16:creationId xmlns:a16="http://schemas.microsoft.com/office/drawing/2014/main" id="{3D1D8131-937B-4F95-AE7E-F8C94A758B5C}"/>
                  </a:ext>
                </a:extLst>
              </p:cNvPr>
              <p:cNvSpPr txBox="1"/>
              <p:nvPr/>
            </p:nvSpPr>
            <p:spPr>
              <a:xfrm>
                <a:off x="797112" y="1982905"/>
                <a:ext cx="725374" cy="262834"/>
              </a:xfrm>
              <a:prstGeom prst="rect">
                <a:avLst/>
              </a:prstGeom>
              <a:noFill/>
            </p:spPr>
            <p:txBody>
              <a:bodyPr wrap="none" rtlCol="0">
                <a:spAutoFit/>
              </a:bodyPr>
              <a:lstStyle/>
              <a:p>
                <a:pPr defTabSz="443776"/>
                <a:r>
                  <a:rPr lang="en-US" sz="970" b="1" dirty="0">
                    <a:solidFill>
                      <a:prstClr val="black"/>
                    </a:solidFill>
                    <a:latin typeface="Times New Roman" panose="02020603050405020304" pitchFamily="18" charset="0"/>
                    <a:cs typeface="Times New Roman" panose="02020603050405020304" pitchFamily="18" charset="0"/>
                  </a:rPr>
                  <a:t>HBI-8000</a:t>
                </a:r>
              </a:p>
            </p:txBody>
          </p:sp>
          <p:sp>
            <p:nvSpPr>
              <p:cNvPr id="71" name="TextBox 70">
                <a:extLst>
                  <a:ext uri="{FF2B5EF4-FFF2-40B4-BE49-F238E27FC236}">
                    <a16:creationId xmlns:a16="http://schemas.microsoft.com/office/drawing/2014/main" id="{93B380F3-C76D-4F02-A00B-CAE6E34A3734}"/>
                  </a:ext>
                </a:extLst>
              </p:cNvPr>
              <p:cNvSpPr txBox="1"/>
              <p:nvPr/>
            </p:nvSpPr>
            <p:spPr>
              <a:xfrm>
                <a:off x="797112" y="2148128"/>
                <a:ext cx="547003" cy="262834"/>
              </a:xfrm>
              <a:prstGeom prst="rect">
                <a:avLst/>
              </a:prstGeom>
              <a:noFill/>
            </p:spPr>
            <p:txBody>
              <a:bodyPr wrap="none" rtlCol="0">
                <a:spAutoFit/>
              </a:bodyPr>
              <a:lstStyle/>
              <a:p>
                <a:pPr defTabSz="443776"/>
                <a:r>
                  <a:rPr lang="el-GR" sz="970" b="1" dirty="0">
                    <a:solidFill>
                      <a:prstClr val="black"/>
                    </a:solidFill>
                    <a:latin typeface="Arial" panose="020B0604020202020204" pitchFamily="34" charset="0"/>
                    <a:cs typeface="Arial" panose="020B0604020202020204" pitchFamily="34" charset="0"/>
                  </a:rPr>
                  <a:t>α</a:t>
                </a:r>
                <a:r>
                  <a:rPr lang="en-US" sz="970" b="1" dirty="0">
                    <a:solidFill>
                      <a:prstClr val="black"/>
                    </a:solidFill>
                    <a:latin typeface="Times New Roman" panose="02020603050405020304" pitchFamily="18" charset="0"/>
                    <a:cs typeface="Times New Roman" panose="02020603050405020304" pitchFamily="18" charset="0"/>
                  </a:rPr>
                  <a:t>PD-1</a:t>
                </a:r>
              </a:p>
            </p:txBody>
          </p:sp>
          <p:sp>
            <p:nvSpPr>
              <p:cNvPr id="72" name="TextBox 71">
                <a:extLst>
                  <a:ext uri="{FF2B5EF4-FFF2-40B4-BE49-F238E27FC236}">
                    <a16:creationId xmlns:a16="http://schemas.microsoft.com/office/drawing/2014/main" id="{C7401FE2-1CCB-4EAD-B349-21D0DC8221ED}"/>
                  </a:ext>
                </a:extLst>
              </p:cNvPr>
              <p:cNvSpPr txBox="1"/>
              <p:nvPr/>
            </p:nvSpPr>
            <p:spPr>
              <a:xfrm>
                <a:off x="797112" y="2297720"/>
                <a:ext cx="1209286" cy="262834"/>
              </a:xfrm>
              <a:prstGeom prst="rect">
                <a:avLst/>
              </a:prstGeom>
              <a:noFill/>
            </p:spPr>
            <p:txBody>
              <a:bodyPr wrap="none" rtlCol="0">
                <a:spAutoFit/>
              </a:bodyPr>
              <a:lstStyle/>
              <a:p>
                <a:pPr defTabSz="443776"/>
                <a:r>
                  <a:rPr lang="el-GR" sz="970" b="1" dirty="0">
                    <a:solidFill>
                      <a:prstClr val="black"/>
                    </a:solidFill>
                    <a:latin typeface="Times New Roman" panose="02020603050405020304" pitchFamily="18" charset="0"/>
                    <a:cs typeface="Times New Roman" panose="02020603050405020304" pitchFamily="18" charset="0"/>
                  </a:rPr>
                  <a:t>α</a:t>
                </a:r>
                <a:r>
                  <a:rPr lang="en-US" sz="970" b="1" dirty="0">
                    <a:solidFill>
                      <a:prstClr val="black"/>
                    </a:solidFill>
                    <a:latin typeface="Times New Roman" panose="02020603050405020304" pitchFamily="18" charset="0"/>
                    <a:cs typeface="Times New Roman" panose="02020603050405020304" pitchFamily="18" charset="0"/>
                  </a:rPr>
                  <a:t>PD-1 + HBI-8000</a:t>
                </a:r>
              </a:p>
            </p:txBody>
          </p:sp>
        </p:grpSp>
      </p:grpSp>
      <p:pic>
        <p:nvPicPr>
          <p:cNvPr id="78" name="Picture 77">
            <a:extLst>
              <a:ext uri="{FF2B5EF4-FFF2-40B4-BE49-F238E27FC236}">
                <a16:creationId xmlns:a16="http://schemas.microsoft.com/office/drawing/2014/main" id="{C86F7B08-CE87-4733-979A-EF0B1CB0AAB8}"/>
              </a:ext>
            </a:extLst>
          </p:cNvPr>
          <p:cNvPicPr>
            <a:picLocks noChangeAspect="1"/>
          </p:cNvPicPr>
          <p:nvPr/>
        </p:nvPicPr>
        <p:blipFill>
          <a:blip r:embed="rId4"/>
          <a:stretch>
            <a:fillRect/>
          </a:stretch>
        </p:blipFill>
        <p:spPr>
          <a:xfrm>
            <a:off x="2918792" y="5868874"/>
            <a:ext cx="4048941" cy="3821493"/>
          </a:xfrm>
          <a:prstGeom prst="rect">
            <a:avLst/>
          </a:prstGeom>
        </p:spPr>
      </p:pic>
      <p:sp>
        <p:nvSpPr>
          <p:cNvPr id="79" name="Rectangle 78">
            <a:extLst>
              <a:ext uri="{FF2B5EF4-FFF2-40B4-BE49-F238E27FC236}">
                <a16:creationId xmlns:a16="http://schemas.microsoft.com/office/drawing/2014/main" id="{2CA2911B-8115-4C4C-AFD4-9D6179D6B4CB}"/>
              </a:ext>
            </a:extLst>
          </p:cNvPr>
          <p:cNvSpPr/>
          <p:nvPr/>
        </p:nvSpPr>
        <p:spPr>
          <a:xfrm>
            <a:off x="3726955" y="9022257"/>
            <a:ext cx="2522838" cy="795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3776"/>
            <a:endParaRPr lang="en-US" sz="1747">
              <a:solidFill>
                <a:prstClr val="white"/>
              </a:solidFill>
              <a:latin typeface="Calibri" panose="020F0502020204030204"/>
            </a:endParaRPr>
          </a:p>
        </p:txBody>
      </p:sp>
      <p:sp>
        <p:nvSpPr>
          <p:cNvPr id="80" name="TextBox 79">
            <a:extLst>
              <a:ext uri="{FF2B5EF4-FFF2-40B4-BE49-F238E27FC236}">
                <a16:creationId xmlns:a16="http://schemas.microsoft.com/office/drawing/2014/main" id="{48875C59-6DB4-4322-86A9-069421662491}"/>
              </a:ext>
            </a:extLst>
          </p:cNvPr>
          <p:cNvSpPr txBox="1"/>
          <p:nvPr/>
        </p:nvSpPr>
        <p:spPr>
          <a:xfrm>
            <a:off x="685839" y="5868874"/>
            <a:ext cx="329791" cy="285181"/>
          </a:xfrm>
          <a:prstGeom prst="rect">
            <a:avLst/>
          </a:prstGeom>
          <a:noFill/>
        </p:spPr>
        <p:txBody>
          <a:bodyPr wrap="none" rtlCol="0">
            <a:spAutoFit/>
          </a:bodyPr>
          <a:lstStyle/>
          <a:p>
            <a:pPr defTabSz="443776"/>
            <a:r>
              <a:rPr lang="en-US" sz="1359" b="1" dirty="0">
                <a:solidFill>
                  <a:prstClr val="black"/>
                </a:solidFill>
                <a:latin typeface="Times New Roman" panose="02020603050405020304" pitchFamily="18" charset="0"/>
                <a:cs typeface="Times New Roman" panose="02020603050405020304" pitchFamily="18" charset="0"/>
              </a:rPr>
              <a:t>B.</a:t>
            </a:r>
          </a:p>
        </p:txBody>
      </p:sp>
      <p:sp>
        <p:nvSpPr>
          <p:cNvPr id="81" name="TextBox 80">
            <a:extLst>
              <a:ext uri="{FF2B5EF4-FFF2-40B4-BE49-F238E27FC236}">
                <a16:creationId xmlns:a16="http://schemas.microsoft.com/office/drawing/2014/main" id="{35955DF7-42EC-4F84-8449-201A28A1F15C}"/>
              </a:ext>
            </a:extLst>
          </p:cNvPr>
          <p:cNvSpPr txBox="1"/>
          <p:nvPr/>
        </p:nvSpPr>
        <p:spPr>
          <a:xfrm rot="18900000">
            <a:off x="5123790" y="9321633"/>
            <a:ext cx="1101584" cy="360996"/>
          </a:xfrm>
          <a:prstGeom prst="rect">
            <a:avLst/>
          </a:prstGeom>
          <a:solidFill>
            <a:schemeClr val="bg1"/>
          </a:solidFill>
        </p:spPr>
        <p:txBody>
          <a:bodyPr wrap="none" rtlCol="0">
            <a:spAutoFit/>
          </a:bodyPr>
          <a:lstStyle/>
          <a:p>
            <a:pPr defTabSz="443776"/>
            <a:r>
              <a:rPr lang="el-GR" sz="873" b="1" dirty="0">
                <a:solidFill>
                  <a:prstClr val="black"/>
                </a:solidFill>
                <a:latin typeface="Times New Roman" panose="02020603050405020304" pitchFamily="18" charset="0"/>
                <a:cs typeface="Times New Roman" panose="02020603050405020304" pitchFamily="18" charset="0"/>
              </a:rPr>
              <a:t>α</a:t>
            </a:r>
            <a:r>
              <a:rPr lang="en-US" sz="873" b="1" dirty="0">
                <a:solidFill>
                  <a:prstClr val="black"/>
                </a:solidFill>
                <a:latin typeface="Times New Roman" panose="02020603050405020304" pitchFamily="18" charset="0"/>
                <a:cs typeface="Times New Roman" panose="02020603050405020304" pitchFamily="18" charset="0"/>
              </a:rPr>
              <a:t>PD-1 + HBI-8000 </a:t>
            </a:r>
          </a:p>
          <a:p>
            <a:pPr defTabSz="443776"/>
            <a:r>
              <a:rPr lang="en-US" sz="873" b="1" dirty="0">
                <a:solidFill>
                  <a:prstClr val="black"/>
                </a:solidFill>
                <a:latin typeface="Times New Roman" panose="02020603050405020304" pitchFamily="18" charset="0"/>
                <a:cs typeface="Times New Roman" panose="02020603050405020304" pitchFamily="18" charset="0"/>
              </a:rPr>
              <a:t>vs. Control</a:t>
            </a:r>
          </a:p>
        </p:txBody>
      </p:sp>
      <p:sp>
        <p:nvSpPr>
          <p:cNvPr id="82" name="TextBox 81">
            <a:extLst>
              <a:ext uri="{FF2B5EF4-FFF2-40B4-BE49-F238E27FC236}">
                <a16:creationId xmlns:a16="http://schemas.microsoft.com/office/drawing/2014/main" id="{E7B7F62B-193E-4A73-B71B-FBB2EC4C783E}"/>
              </a:ext>
            </a:extLst>
          </p:cNvPr>
          <p:cNvSpPr txBox="1"/>
          <p:nvPr/>
        </p:nvSpPr>
        <p:spPr>
          <a:xfrm rot="18900000">
            <a:off x="4161292" y="9396741"/>
            <a:ext cx="1151207" cy="214402"/>
          </a:xfrm>
          <a:prstGeom prst="rect">
            <a:avLst/>
          </a:prstGeom>
          <a:solidFill>
            <a:schemeClr val="bg1"/>
          </a:solidFill>
        </p:spPr>
        <p:txBody>
          <a:bodyPr wrap="none" rtlCol="0">
            <a:spAutoFit/>
          </a:bodyPr>
          <a:lstStyle/>
          <a:p>
            <a:pPr defTabSz="443776"/>
            <a:r>
              <a:rPr lang="en-US" sz="873" b="1" dirty="0">
                <a:solidFill>
                  <a:prstClr val="black"/>
                </a:solidFill>
                <a:latin typeface="Times New Roman" panose="02020603050405020304" pitchFamily="18" charset="0"/>
                <a:cs typeface="Times New Roman" panose="02020603050405020304" pitchFamily="18" charset="0"/>
              </a:rPr>
              <a:t>HBI-8000 vs. Control</a:t>
            </a:r>
          </a:p>
        </p:txBody>
      </p:sp>
      <p:sp>
        <p:nvSpPr>
          <p:cNvPr id="83" name="TextBox 82">
            <a:extLst>
              <a:ext uri="{FF2B5EF4-FFF2-40B4-BE49-F238E27FC236}">
                <a16:creationId xmlns:a16="http://schemas.microsoft.com/office/drawing/2014/main" id="{8159CED5-6806-4A5D-9EC3-2468035C3F87}"/>
              </a:ext>
            </a:extLst>
          </p:cNvPr>
          <p:cNvSpPr txBox="1"/>
          <p:nvPr/>
        </p:nvSpPr>
        <p:spPr>
          <a:xfrm rot="18900000">
            <a:off x="3778950" y="9337121"/>
            <a:ext cx="996426" cy="214402"/>
          </a:xfrm>
          <a:prstGeom prst="rect">
            <a:avLst/>
          </a:prstGeom>
          <a:solidFill>
            <a:schemeClr val="bg1"/>
          </a:solidFill>
        </p:spPr>
        <p:txBody>
          <a:bodyPr wrap="none" rtlCol="0">
            <a:spAutoFit/>
          </a:bodyPr>
          <a:lstStyle/>
          <a:p>
            <a:pPr defTabSz="443776"/>
            <a:r>
              <a:rPr lang="el-GR" sz="873" b="1" dirty="0">
                <a:solidFill>
                  <a:prstClr val="black"/>
                </a:solidFill>
                <a:latin typeface="Times New Roman" panose="02020603050405020304" pitchFamily="18" charset="0"/>
                <a:cs typeface="Times New Roman" panose="02020603050405020304" pitchFamily="18" charset="0"/>
              </a:rPr>
              <a:t>α</a:t>
            </a:r>
            <a:r>
              <a:rPr lang="en-US" sz="873" b="1" dirty="0">
                <a:solidFill>
                  <a:prstClr val="black"/>
                </a:solidFill>
                <a:latin typeface="Times New Roman" panose="02020603050405020304" pitchFamily="18" charset="0"/>
                <a:cs typeface="Times New Roman" panose="02020603050405020304" pitchFamily="18" charset="0"/>
              </a:rPr>
              <a:t>PD-1 vs. Control</a:t>
            </a:r>
          </a:p>
        </p:txBody>
      </p:sp>
      <p:sp>
        <p:nvSpPr>
          <p:cNvPr id="84" name="TextBox 83">
            <a:extLst>
              <a:ext uri="{FF2B5EF4-FFF2-40B4-BE49-F238E27FC236}">
                <a16:creationId xmlns:a16="http://schemas.microsoft.com/office/drawing/2014/main" id="{A625EF8D-4826-4084-8E9F-2E7F77D5B612}"/>
              </a:ext>
            </a:extLst>
          </p:cNvPr>
          <p:cNvSpPr txBox="1"/>
          <p:nvPr/>
        </p:nvSpPr>
        <p:spPr>
          <a:xfrm rot="18900000">
            <a:off x="5093014" y="9226994"/>
            <a:ext cx="579588" cy="214402"/>
          </a:xfrm>
          <a:prstGeom prst="rect">
            <a:avLst/>
          </a:prstGeom>
          <a:solidFill>
            <a:schemeClr val="bg1"/>
          </a:solidFill>
        </p:spPr>
        <p:txBody>
          <a:bodyPr wrap="none" rtlCol="0">
            <a:spAutoFit/>
          </a:bodyPr>
          <a:lstStyle/>
          <a:p>
            <a:pPr defTabSz="443776"/>
            <a:r>
              <a:rPr lang="en-US" sz="873" b="1" dirty="0">
                <a:solidFill>
                  <a:prstClr val="black"/>
                </a:solidFill>
                <a:latin typeface="Times New Roman" panose="02020603050405020304" pitchFamily="18" charset="0"/>
                <a:cs typeface="Times New Roman" panose="02020603050405020304" pitchFamily="18" charset="0"/>
              </a:rPr>
              <a:t>R vs. NR</a:t>
            </a:r>
          </a:p>
        </p:txBody>
      </p:sp>
      <p:sp>
        <p:nvSpPr>
          <p:cNvPr id="85" name="TextBox 84">
            <a:extLst>
              <a:ext uri="{FF2B5EF4-FFF2-40B4-BE49-F238E27FC236}">
                <a16:creationId xmlns:a16="http://schemas.microsoft.com/office/drawing/2014/main" id="{8D672F9B-054D-4E4D-ABFA-F3C98ED612B2}"/>
              </a:ext>
            </a:extLst>
          </p:cNvPr>
          <p:cNvSpPr txBox="1"/>
          <p:nvPr/>
        </p:nvSpPr>
        <p:spPr>
          <a:xfrm rot="18900000">
            <a:off x="3534120" y="9209108"/>
            <a:ext cx="645485" cy="214402"/>
          </a:xfrm>
          <a:prstGeom prst="rect">
            <a:avLst/>
          </a:prstGeom>
          <a:solidFill>
            <a:schemeClr val="bg1"/>
          </a:solidFill>
        </p:spPr>
        <p:txBody>
          <a:bodyPr wrap="none" rtlCol="0">
            <a:spAutoFit/>
          </a:bodyPr>
          <a:lstStyle/>
          <a:p>
            <a:pPr defTabSz="443776"/>
            <a:r>
              <a:rPr lang="en-US" sz="873" b="1" dirty="0">
                <a:solidFill>
                  <a:prstClr val="black"/>
                </a:solidFill>
                <a:latin typeface="Times New Roman" panose="02020603050405020304" pitchFamily="18" charset="0"/>
                <a:cs typeface="Times New Roman" panose="02020603050405020304" pitchFamily="18" charset="0"/>
              </a:rPr>
              <a:t>PR vs. NR</a:t>
            </a:r>
          </a:p>
        </p:txBody>
      </p:sp>
      <p:sp>
        <p:nvSpPr>
          <p:cNvPr id="2" name="Rectangle 1">
            <a:extLst>
              <a:ext uri="{FF2B5EF4-FFF2-40B4-BE49-F238E27FC236}">
                <a16:creationId xmlns:a16="http://schemas.microsoft.com/office/drawing/2014/main" id="{890D4986-069F-4F92-BFFF-A7A3064567B5}"/>
              </a:ext>
            </a:extLst>
          </p:cNvPr>
          <p:cNvSpPr/>
          <p:nvPr/>
        </p:nvSpPr>
        <p:spPr>
          <a:xfrm>
            <a:off x="3681045" y="3938953"/>
            <a:ext cx="3008376" cy="923544"/>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FF00"/>
                </a:solidFill>
              </a:ln>
            </a:endParaRPr>
          </a:p>
        </p:txBody>
      </p:sp>
    </p:spTree>
    <p:extLst>
      <p:ext uri="{BB962C8B-B14F-4D97-AF65-F5344CB8AC3E}">
        <p14:creationId xmlns:p14="http://schemas.microsoft.com/office/powerpoint/2010/main" val="3486031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187A3A-D035-4876-9203-66CC3248EB18}"/>
              </a:ext>
            </a:extLst>
          </p:cNvPr>
          <p:cNvSpPr txBox="1"/>
          <p:nvPr/>
        </p:nvSpPr>
        <p:spPr>
          <a:xfrm>
            <a:off x="104144" y="-6185"/>
            <a:ext cx="2964811" cy="397032"/>
          </a:xfrm>
          <a:prstGeom prst="rect">
            <a:avLst/>
          </a:prstGeom>
          <a:noFill/>
        </p:spPr>
        <p:txBody>
          <a:bodyPr wrap="square" rtlCol="0">
            <a:spAutoFit/>
          </a:bodyPr>
          <a:lstStyle/>
          <a:p>
            <a:pPr defTabSz="502920"/>
            <a:r>
              <a:rPr lang="en-US" sz="1980" b="1" dirty="0">
                <a:solidFill>
                  <a:prstClr val="black"/>
                </a:solidFill>
                <a:latin typeface="Times New Roman" panose="02020603050405020304" pitchFamily="18" charset="0"/>
                <a:cs typeface="Times New Roman" panose="02020603050405020304" pitchFamily="18" charset="0"/>
              </a:rPr>
              <a:t>Supplemental Figure 2</a:t>
            </a:r>
          </a:p>
        </p:txBody>
      </p:sp>
      <p:grpSp>
        <p:nvGrpSpPr>
          <p:cNvPr id="22" name="Group 21">
            <a:extLst>
              <a:ext uri="{FF2B5EF4-FFF2-40B4-BE49-F238E27FC236}">
                <a16:creationId xmlns:a16="http://schemas.microsoft.com/office/drawing/2014/main" id="{8C208FFD-95F5-4A82-B27C-4EED446D9621}"/>
              </a:ext>
            </a:extLst>
          </p:cNvPr>
          <p:cNvGrpSpPr/>
          <p:nvPr/>
        </p:nvGrpSpPr>
        <p:grpSpPr>
          <a:xfrm>
            <a:off x="179371" y="526768"/>
            <a:ext cx="3727171" cy="2789034"/>
            <a:chOff x="269876" y="3636963"/>
            <a:chExt cx="3388337" cy="2535485"/>
          </a:xfrm>
        </p:grpSpPr>
        <p:graphicFrame>
          <p:nvGraphicFramePr>
            <p:cNvPr id="38" name="Object 37">
              <a:extLst>
                <a:ext uri="{FF2B5EF4-FFF2-40B4-BE49-F238E27FC236}">
                  <a16:creationId xmlns:a16="http://schemas.microsoft.com/office/drawing/2014/main" id="{F7537C1A-678F-4FFA-A94B-80CE49992D62}"/>
                </a:ext>
              </a:extLst>
            </p:cNvPr>
            <p:cNvGraphicFramePr>
              <a:graphicFrameLocks noChangeAspect="1"/>
            </p:cNvGraphicFramePr>
            <p:nvPr/>
          </p:nvGraphicFramePr>
          <p:xfrm>
            <a:off x="269876" y="3636963"/>
            <a:ext cx="3388337" cy="2535485"/>
          </p:xfrm>
          <a:graphic>
            <a:graphicData uri="http://schemas.openxmlformats.org/presentationml/2006/ole">
              <mc:AlternateContent xmlns:mc="http://schemas.openxmlformats.org/markup-compatibility/2006">
                <mc:Choice xmlns:v="urn:schemas-microsoft-com:vml" Requires="v">
                  <p:oleObj name="Prism 8" r:id="rId2" imgW="6776674" imgH="5070969" progId="Prism8.Document">
                    <p:embed/>
                  </p:oleObj>
                </mc:Choice>
                <mc:Fallback>
                  <p:oleObj name="Prism 8" r:id="rId2" imgW="6776674" imgH="5070969" progId="Prism8.Document">
                    <p:embed/>
                    <p:pic>
                      <p:nvPicPr>
                        <p:cNvPr id="38" name="Object 37">
                          <a:extLst>
                            <a:ext uri="{FF2B5EF4-FFF2-40B4-BE49-F238E27FC236}">
                              <a16:creationId xmlns:a16="http://schemas.microsoft.com/office/drawing/2014/main" id="{F7537C1A-678F-4FFA-A94B-80CE49992D62}"/>
                            </a:ext>
                          </a:extLst>
                        </p:cNvPr>
                        <p:cNvPicPr/>
                        <p:nvPr/>
                      </p:nvPicPr>
                      <p:blipFill>
                        <a:blip r:embed="rId3"/>
                        <a:stretch>
                          <a:fillRect/>
                        </a:stretch>
                      </p:blipFill>
                      <p:spPr>
                        <a:xfrm>
                          <a:off x="269876" y="3636963"/>
                          <a:ext cx="3388337" cy="2535485"/>
                        </a:xfrm>
                        <a:prstGeom prst="rect">
                          <a:avLst/>
                        </a:prstGeom>
                      </p:spPr>
                    </p:pic>
                  </p:oleObj>
                </mc:Fallback>
              </mc:AlternateContent>
            </a:graphicData>
          </a:graphic>
        </p:graphicFrame>
        <p:sp>
          <p:nvSpPr>
            <p:cNvPr id="42" name="TextBox 41">
              <a:extLst>
                <a:ext uri="{FF2B5EF4-FFF2-40B4-BE49-F238E27FC236}">
                  <a16:creationId xmlns:a16="http://schemas.microsoft.com/office/drawing/2014/main" id="{E6D3F13A-BEE5-426D-A6A1-FB476E07A97D}"/>
                </a:ext>
              </a:extLst>
            </p:cNvPr>
            <p:cNvSpPr txBox="1"/>
            <p:nvPr/>
          </p:nvSpPr>
          <p:spPr>
            <a:xfrm>
              <a:off x="2962132" y="3804357"/>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E83A068F-A366-4157-BE4F-B5921E3A10B1}"/>
                </a:ext>
              </a:extLst>
            </p:cNvPr>
            <p:cNvSpPr txBox="1"/>
            <p:nvPr/>
          </p:nvSpPr>
          <p:spPr>
            <a:xfrm>
              <a:off x="2197811" y="3874617"/>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A0CBAC42-440C-4795-BAD2-4C974922B022}"/>
                </a:ext>
              </a:extLst>
            </p:cNvPr>
            <p:cNvSpPr txBox="1"/>
            <p:nvPr/>
          </p:nvSpPr>
          <p:spPr>
            <a:xfrm>
              <a:off x="1992711" y="3873960"/>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2484E32C-5D9A-47E1-89CE-A3D5413EAB96}"/>
                </a:ext>
              </a:extLst>
            </p:cNvPr>
            <p:cNvSpPr txBox="1"/>
            <p:nvPr/>
          </p:nvSpPr>
          <p:spPr>
            <a:xfrm>
              <a:off x="1037463" y="3868410"/>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0730AEC3-035B-4291-9248-6A8611606C77}"/>
                </a:ext>
              </a:extLst>
            </p:cNvPr>
            <p:cNvSpPr txBox="1"/>
            <p:nvPr/>
          </p:nvSpPr>
          <p:spPr>
            <a:xfrm>
              <a:off x="1239199" y="3903275"/>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4D41E2A7-7C1F-4B9C-90A6-A98EA782521E}"/>
                </a:ext>
              </a:extLst>
            </p:cNvPr>
            <p:cNvSpPr txBox="1"/>
            <p:nvPr/>
          </p:nvSpPr>
          <p:spPr>
            <a:xfrm>
              <a:off x="2759870" y="4750817"/>
              <a:ext cx="349931" cy="14549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endParaRPr lang="en-US" sz="880" dirty="0">
                <a:solidFill>
                  <a:prstClr val="black"/>
                </a:solidFill>
                <a:latin typeface="Arial" panose="020B0604020202020204" pitchFamily="34" charset="0"/>
                <a:cs typeface="Arial" panose="020B0604020202020204" pitchFamily="34" charset="0"/>
              </a:endParaRPr>
            </a:p>
          </p:txBody>
        </p:sp>
      </p:grpSp>
      <p:grpSp>
        <p:nvGrpSpPr>
          <p:cNvPr id="48" name="Group 47">
            <a:extLst>
              <a:ext uri="{FF2B5EF4-FFF2-40B4-BE49-F238E27FC236}">
                <a16:creationId xmlns:a16="http://schemas.microsoft.com/office/drawing/2014/main" id="{AC0DC61A-4865-4493-ACB2-00EB175F69FE}"/>
              </a:ext>
            </a:extLst>
          </p:cNvPr>
          <p:cNvGrpSpPr/>
          <p:nvPr/>
        </p:nvGrpSpPr>
        <p:grpSpPr>
          <a:xfrm>
            <a:off x="3910175" y="506200"/>
            <a:ext cx="3691914" cy="2807455"/>
            <a:chOff x="479047" y="2804161"/>
            <a:chExt cx="3356285" cy="2552232"/>
          </a:xfrm>
        </p:grpSpPr>
        <p:graphicFrame>
          <p:nvGraphicFramePr>
            <p:cNvPr id="49" name="Object 48">
              <a:extLst>
                <a:ext uri="{FF2B5EF4-FFF2-40B4-BE49-F238E27FC236}">
                  <a16:creationId xmlns:a16="http://schemas.microsoft.com/office/drawing/2014/main" id="{8AC8625D-20C2-4641-ABCC-07B4AF45DF22}"/>
                </a:ext>
              </a:extLst>
            </p:cNvPr>
            <p:cNvGraphicFramePr>
              <a:graphicFrameLocks noChangeAspect="1"/>
            </p:cNvGraphicFramePr>
            <p:nvPr/>
          </p:nvGraphicFramePr>
          <p:xfrm>
            <a:off x="479047" y="2804161"/>
            <a:ext cx="3356285" cy="2552232"/>
          </p:xfrm>
          <a:graphic>
            <a:graphicData uri="http://schemas.openxmlformats.org/presentationml/2006/ole">
              <mc:AlternateContent xmlns:mc="http://schemas.openxmlformats.org/markup-compatibility/2006">
                <mc:Choice xmlns:v="urn:schemas-microsoft-com:vml" Requires="v">
                  <p:oleObj name="Prism 8" r:id="rId4" imgW="6712570" imgH="5104463" progId="Prism8.Document">
                    <p:embed/>
                  </p:oleObj>
                </mc:Choice>
                <mc:Fallback>
                  <p:oleObj name="Prism 8" r:id="rId4" imgW="6712570" imgH="5104463" progId="Prism8.Document">
                    <p:embed/>
                    <p:pic>
                      <p:nvPicPr>
                        <p:cNvPr id="49" name="Object 48">
                          <a:extLst>
                            <a:ext uri="{FF2B5EF4-FFF2-40B4-BE49-F238E27FC236}">
                              <a16:creationId xmlns:a16="http://schemas.microsoft.com/office/drawing/2014/main" id="{8AC8625D-20C2-4641-ABCC-07B4AF45DF22}"/>
                            </a:ext>
                          </a:extLst>
                        </p:cNvPr>
                        <p:cNvPicPr/>
                        <p:nvPr/>
                      </p:nvPicPr>
                      <p:blipFill>
                        <a:blip r:embed="rId5"/>
                        <a:stretch>
                          <a:fillRect/>
                        </a:stretch>
                      </p:blipFill>
                      <p:spPr>
                        <a:xfrm>
                          <a:off x="479047" y="2804161"/>
                          <a:ext cx="3356285" cy="2552232"/>
                        </a:xfrm>
                        <a:prstGeom prst="rect">
                          <a:avLst/>
                        </a:prstGeom>
                      </p:spPr>
                    </p:pic>
                  </p:oleObj>
                </mc:Fallback>
              </mc:AlternateContent>
            </a:graphicData>
          </a:graphic>
        </p:graphicFrame>
        <p:sp>
          <p:nvSpPr>
            <p:cNvPr id="50" name="TextBox 49">
              <a:extLst>
                <a:ext uri="{FF2B5EF4-FFF2-40B4-BE49-F238E27FC236}">
                  <a16:creationId xmlns:a16="http://schemas.microsoft.com/office/drawing/2014/main" id="{4FF9BD5A-538C-4727-AADA-8245E955540D}"/>
                </a:ext>
              </a:extLst>
            </p:cNvPr>
            <p:cNvSpPr txBox="1"/>
            <p:nvPr/>
          </p:nvSpPr>
          <p:spPr>
            <a:xfrm>
              <a:off x="3328141" y="2938383"/>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F8C76F4F-4B2D-4ECF-B975-E4F0EE9E1D13}"/>
                </a:ext>
              </a:extLst>
            </p:cNvPr>
            <p:cNvSpPr txBox="1"/>
            <p:nvPr/>
          </p:nvSpPr>
          <p:spPr>
            <a:xfrm>
              <a:off x="3140543" y="3057684"/>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050239E2-B8C0-4922-A8E0-F3FCB3E2DF44}"/>
                </a:ext>
              </a:extLst>
            </p:cNvPr>
            <p:cNvSpPr txBox="1"/>
            <p:nvPr/>
          </p:nvSpPr>
          <p:spPr>
            <a:xfrm>
              <a:off x="2186870" y="3040547"/>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CF98F461-14B5-4A0A-B675-CD94BB810BEC}"/>
                </a:ext>
              </a:extLst>
            </p:cNvPr>
            <p:cNvSpPr txBox="1"/>
            <p:nvPr/>
          </p:nvSpPr>
          <p:spPr>
            <a:xfrm>
              <a:off x="2372303" y="3259480"/>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7531F5C7-E8B2-4056-A462-76D1029FB239}"/>
                </a:ext>
              </a:extLst>
            </p:cNvPr>
            <p:cNvSpPr txBox="1"/>
            <p:nvPr/>
          </p:nvSpPr>
          <p:spPr>
            <a:xfrm>
              <a:off x="1414750" y="3403300"/>
              <a:ext cx="349931" cy="37632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F94BEF8C-B661-497C-ABC8-DEA483CA391C}"/>
                </a:ext>
              </a:extLst>
            </p:cNvPr>
            <p:cNvSpPr txBox="1"/>
            <p:nvPr/>
          </p:nvSpPr>
          <p:spPr>
            <a:xfrm>
              <a:off x="1218261" y="3855580"/>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grpSp>
        <p:nvGrpSpPr>
          <p:cNvPr id="56" name="Group 55">
            <a:extLst>
              <a:ext uri="{FF2B5EF4-FFF2-40B4-BE49-F238E27FC236}">
                <a16:creationId xmlns:a16="http://schemas.microsoft.com/office/drawing/2014/main" id="{3B01D233-18EF-46F7-AE77-D0771BD71E02}"/>
              </a:ext>
            </a:extLst>
          </p:cNvPr>
          <p:cNvGrpSpPr/>
          <p:nvPr/>
        </p:nvGrpSpPr>
        <p:grpSpPr>
          <a:xfrm>
            <a:off x="250015" y="3316255"/>
            <a:ext cx="3673493" cy="2780713"/>
            <a:chOff x="731011" y="4975557"/>
            <a:chExt cx="3339539" cy="2527921"/>
          </a:xfrm>
        </p:grpSpPr>
        <p:graphicFrame>
          <p:nvGraphicFramePr>
            <p:cNvPr id="57" name="Object 56">
              <a:extLst>
                <a:ext uri="{FF2B5EF4-FFF2-40B4-BE49-F238E27FC236}">
                  <a16:creationId xmlns:a16="http://schemas.microsoft.com/office/drawing/2014/main" id="{287C4C08-BCAC-412B-9D95-5AF84EC0B342}"/>
                </a:ext>
              </a:extLst>
            </p:cNvPr>
            <p:cNvGraphicFramePr>
              <a:graphicFrameLocks noChangeAspect="1"/>
            </p:cNvGraphicFramePr>
            <p:nvPr/>
          </p:nvGraphicFramePr>
          <p:xfrm>
            <a:off x="731011" y="4975557"/>
            <a:ext cx="3339539" cy="2527921"/>
          </p:xfrm>
          <a:graphic>
            <a:graphicData uri="http://schemas.openxmlformats.org/presentationml/2006/ole">
              <mc:AlternateContent xmlns:mc="http://schemas.openxmlformats.org/markup-compatibility/2006">
                <mc:Choice xmlns:v="urn:schemas-microsoft-com:vml" Requires="v">
                  <p:oleObj name="Prism 8" r:id="rId6" imgW="6679077" imgH="5055842" progId="Prism8.Document">
                    <p:embed/>
                  </p:oleObj>
                </mc:Choice>
                <mc:Fallback>
                  <p:oleObj name="Prism 8" r:id="rId6" imgW="6679077" imgH="5055842" progId="Prism8.Document">
                    <p:embed/>
                    <p:pic>
                      <p:nvPicPr>
                        <p:cNvPr id="57" name="Object 56">
                          <a:extLst>
                            <a:ext uri="{FF2B5EF4-FFF2-40B4-BE49-F238E27FC236}">
                              <a16:creationId xmlns:a16="http://schemas.microsoft.com/office/drawing/2014/main" id="{287C4C08-BCAC-412B-9D95-5AF84EC0B342}"/>
                            </a:ext>
                          </a:extLst>
                        </p:cNvPr>
                        <p:cNvPicPr/>
                        <p:nvPr/>
                      </p:nvPicPr>
                      <p:blipFill>
                        <a:blip r:embed="rId7"/>
                        <a:stretch>
                          <a:fillRect/>
                        </a:stretch>
                      </p:blipFill>
                      <p:spPr>
                        <a:xfrm>
                          <a:off x="731011" y="4975557"/>
                          <a:ext cx="3339539" cy="2527921"/>
                        </a:xfrm>
                        <a:prstGeom prst="rect">
                          <a:avLst/>
                        </a:prstGeom>
                      </p:spPr>
                    </p:pic>
                  </p:oleObj>
                </mc:Fallback>
              </mc:AlternateContent>
            </a:graphicData>
          </a:graphic>
        </p:graphicFrame>
        <p:sp>
          <p:nvSpPr>
            <p:cNvPr id="58" name="TextBox 57">
              <a:extLst>
                <a:ext uri="{FF2B5EF4-FFF2-40B4-BE49-F238E27FC236}">
                  <a16:creationId xmlns:a16="http://schemas.microsoft.com/office/drawing/2014/main" id="{471FB617-F028-4EBE-9494-A6A3E7519C42}"/>
                </a:ext>
              </a:extLst>
            </p:cNvPr>
            <p:cNvSpPr txBox="1"/>
            <p:nvPr/>
          </p:nvSpPr>
          <p:spPr>
            <a:xfrm>
              <a:off x="3178242" y="5368480"/>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A49F96E4-2AF6-44DA-B824-B0F944351E45}"/>
                </a:ext>
              </a:extLst>
            </p:cNvPr>
            <p:cNvSpPr txBox="1"/>
            <p:nvPr/>
          </p:nvSpPr>
          <p:spPr>
            <a:xfrm>
              <a:off x="3370989" y="5711085"/>
              <a:ext cx="349931" cy="14549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p:txBody>
        </p:sp>
        <p:sp>
          <p:nvSpPr>
            <p:cNvPr id="60" name="TextBox 59">
              <a:extLst>
                <a:ext uri="{FF2B5EF4-FFF2-40B4-BE49-F238E27FC236}">
                  <a16:creationId xmlns:a16="http://schemas.microsoft.com/office/drawing/2014/main" id="{6BEE92DF-C017-47B7-B71F-27DF36047CD1}"/>
                </a:ext>
              </a:extLst>
            </p:cNvPr>
            <p:cNvSpPr txBox="1"/>
            <p:nvPr/>
          </p:nvSpPr>
          <p:spPr>
            <a:xfrm>
              <a:off x="3557712" y="5506674"/>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p:txBody>
        </p:sp>
        <p:sp>
          <p:nvSpPr>
            <p:cNvPr id="61" name="TextBox 60">
              <a:extLst>
                <a:ext uri="{FF2B5EF4-FFF2-40B4-BE49-F238E27FC236}">
                  <a16:creationId xmlns:a16="http://schemas.microsoft.com/office/drawing/2014/main" id="{FB0A2F6D-159C-477F-8EB4-C7DF0560153F}"/>
                </a:ext>
              </a:extLst>
            </p:cNvPr>
            <p:cNvSpPr txBox="1"/>
            <p:nvPr/>
          </p:nvSpPr>
          <p:spPr>
            <a:xfrm>
              <a:off x="2224052" y="5413722"/>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9302D610-5B75-4429-B1D2-A362A1277410}"/>
                </a:ext>
              </a:extLst>
            </p:cNvPr>
            <p:cNvSpPr txBox="1"/>
            <p:nvPr/>
          </p:nvSpPr>
          <p:spPr>
            <a:xfrm>
              <a:off x="2604705" y="5461382"/>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63" name="TextBox 62">
              <a:extLst>
                <a:ext uri="{FF2B5EF4-FFF2-40B4-BE49-F238E27FC236}">
                  <a16:creationId xmlns:a16="http://schemas.microsoft.com/office/drawing/2014/main" id="{0855FF4B-F397-45F1-B8E3-E9C2B36A05D9}"/>
                </a:ext>
              </a:extLst>
            </p:cNvPr>
            <p:cNvSpPr txBox="1"/>
            <p:nvPr/>
          </p:nvSpPr>
          <p:spPr>
            <a:xfrm>
              <a:off x="2411385" y="6113396"/>
              <a:ext cx="349931" cy="14549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p:txBody>
        </p:sp>
        <p:sp>
          <p:nvSpPr>
            <p:cNvPr id="64" name="TextBox 63">
              <a:extLst>
                <a:ext uri="{FF2B5EF4-FFF2-40B4-BE49-F238E27FC236}">
                  <a16:creationId xmlns:a16="http://schemas.microsoft.com/office/drawing/2014/main" id="{2893D794-D6E4-4722-9576-C1DE109336E7}"/>
                </a:ext>
              </a:extLst>
            </p:cNvPr>
            <p:cNvSpPr txBox="1"/>
            <p:nvPr/>
          </p:nvSpPr>
          <p:spPr>
            <a:xfrm>
              <a:off x="1649191" y="5205875"/>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B480A5BE-BDF6-481E-866E-1E0916332644}"/>
                </a:ext>
              </a:extLst>
            </p:cNvPr>
            <p:cNvSpPr txBox="1"/>
            <p:nvPr/>
          </p:nvSpPr>
          <p:spPr>
            <a:xfrm>
              <a:off x="1461639" y="6000043"/>
              <a:ext cx="349931" cy="14549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p:txBody>
        </p:sp>
        <p:sp>
          <p:nvSpPr>
            <p:cNvPr id="66" name="TextBox 65">
              <a:extLst>
                <a:ext uri="{FF2B5EF4-FFF2-40B4-BE49-F238E27FC236}">
                  <a16:creationId xmlns:a16="http://schemas.microsoft.com/office/drawing/2014/main" id="{6B9CA176-7156-467A-B25D-E24422822CD0}"/>
                </a:ext>
              </a:extLst>
            </p:cNvPr>
            <p:cNvSpPr txBox="1"/>
            <p:nvPr/>
          </p:nvSpPr>
          <p:spPr>
            <a:xfrm>
              <a:off x="1276870" y="5313038"/>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grpSp>
        <p:nvGrpSpPr>
          <p:cNvPr id="67" name="Group 66">
            <a:extLst>
              <a:ext uri="{FF2B5EF4-FFF2-40B4-BE49-F238E27FC236}">
                <a16:creationId xmlns:a16="http://schemas.microsoft.com/office/drawing/2014/main" id="{8944053B-F3B7-4E73-B6A3-661DC34958D1}"/>
              </a:ext>
            </a:extLst>
          </p:cNvPr>
          <p:cNvGrpSpPr/>
          <p:nvPr/>
        </p:nvGrpSpPr>
        <p:grpSpPr>
          <a:xfrm>
            <a:off x="3871174" y="3308749"/>
            <a:ext cx="3804420" cy="2829244"/>
            <a:chOff x="432037" y="5025691"/>
            <a:chExt cx="3458564" cy="2572040"/>
          </a:xfrm>
        </p:grpSpPr>
        <p:graphicFrame>
          <p:nvGraphicFramePr>
            <p:cNvPr id="68" name="Object 67">
              <a:extLst>
                <a:ext uri="{FF2B5EF4-FFF2-40B4-BE49-F238E27FC236}">
                  <a16:creationId xmlns:a16="http://schemas.microsoft.com/office/drawing/2014/main" id="{9F03FF2A-01D7-4897-BCFF-DD1BA1FE63EB}"/>
                </a:ext>
              </a:extLst>
            </p:cNvPr>
            <p:cNvGraphicFramePr>
              <a:graphicFrameLocks noChangeAspect="1"/>
            </p:cNvGraphicFramePr>
            <p:nvPr/>
          </p:nvGraphicFramePr>
          <p:xfrm>
            <a:off x="432037" y="5025691"/>
            <a:ext cx="3458564" cy="2572040"/>
          </p:xfrm>
          <a:graphic>
            <a:graphicData uri="http://schemas.openxmlformats.org/presentationml/2006/ole">
              <mc:AlternateContent xmlns:mc="http://schemas.openxmlformats.org/markup-compatibility/2006">
                <mc:Choice xmlns:v="urn:schemas-microsoft-com:vml" Requires="v">
                  <p:oleObj name="Prism 8" r:id="rId8" imgW="6917127" imgH="5144080" progId="Prism8.Document">
                    <p:embed/>
                  </p:oleObj>
                </mc:Choice>
                <mc:Fallback>
                  <p:oleObj name="Prism 8" r:id="rId8" imgW="6917127" imgH="5144080" progId="Prism8.Document">
                    <p:embed/>
                    <p:pic>
                      <p:nvPicPr>
                        <p:cNvPr id="68" name="Object 67">
                          <a:extLst>
                            <a:ext uri="{FF2B5EF4-FFF2-40B4-BE49-F238E27FC236}">
                              <a16:creationId xmlns:a16="http://schemas.microsoft.com/office/drawing/2014/main" id="{9F03FF2A-01D7-4897-BCFF-DD1BA1FE63EB}"/>
                            </a:ext>
                          </a:extLst>
                        </p:cNvPr>
                        <p:cNvPicPr/>
                        <p:nvPr/>
                      </p:nvPicPr>
                      <p:blipFill>
                        <a:blip r:embed="rId9"/>
                        <a:stretch>
                          <a:fillRect/>
                        </a:stretch>
                      </p:blipFill>
                      <p:spPr>
                        <a:xfrm>
                          <a:off x="432037" y="5025691"/>
                          <a:ext cx="3458564" cy="2572040"/>
                        </a:xfrm>
                        <a:prstGeom prst="rect">
                          <a:avLst/>
                        </a:prstGeom>
                      </p:spPr>
                    </p:pic>
                  </p:oleObj>
                </mc:Fallback>
              </mc:AlternateContent>
            </a:graphicData>
          </a:graphic>
        </p:graphicFrame>
        <p:sp>
          <p:nvSpPr>
            <p:cNvPr id="69" name="TextBox 68">
              <a:extLst>
                <a:ext uri="{FF2B5EF4-FFF2-40B4-BE49-F238E27FC236}">
                  <a16:creationId xmlns:a16="http://schemas.microsoft.com/office/drawing/2014/main" id="{1C71D981-0F2F-4D85-8B7A-56C7C8611095}"/>
                </a:ext>
              </a:extLst>
            </p:cNvPr>
            <p:cNvSpPr txBox="1"/>
            <p:nvPr/>
          </p:nvSpPr>
          <p:spPr>
            <a:xfrm>
              <a:off x="3371318" y="5066476"/>
              <a:ext cx="349931" cy="37632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517E305A-833D-4269-8EB1-C939DA0C3758}"/>
                </a:ext>
              </a:extLst>
            </p:cNvPr>
            <p:cNvSpPr txBox="1"/>
            <p:nvPr/>
          </p:nvSpPr>
          <p:spPr>
            <a:xfrm>
              <a:off x="2414203" y="5222358"/>
              <a:ext cx="349931" cy="37632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B4BF54AF-4F68-4723-B49D-EC3F21D37943}"/>
                </a:ext>
              </a:extLst>
            </p:cNvPr>
            <p:cNvSpPr txBox="1"/>
            <p:nvPr/>
          </p:nvSpPr>
          <p:spPr>
            <a:xfrm>
              <a:off x="2233195" y="5370624"/>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72" name="TextBox 71">
              <a:extLst>
                <a:ext uri="{FF2B5EF4-FFF2-40B4-BE49-F238E27FC236}">
                  <a16:creationId xmlns:a16="http://schemas.microsoft.com/office/drawing/2014/main" id="{2E013CE9-9B82-4AC7-8022-CA48D76DE55E}"/>
                </a:ext>
              </a:extLst>
            </p:cNvPr>
            <p:cNvSpPr txBox="1"/>
            <p:nvPr/>
          </p:nvSpPr>
          <p:spPr>
            <a:xfrm>
              <a:off x="1471623" y="6007135"/>
              <a:ext cx="349931" cy="37632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22E4A7AD-5498-4B13-9AA6-797907F3F3F9}"/>
                </a:ext>
              </a:extLst>
            </p:cNvPr>
            <p:cNvSpPr txBox="1"/>
            <p:nvPr/>
          </p:nvSpPr>
          <p:spPr>
            <a:xfrm>
              <a:off x="1121381" y="6192360"/>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74" name="TextBox 73">
              <a:extLst>
                <a:ext uri="{FF2B5EF4-FFF2-40B4-BE49-F238E27FC236}">
                  <a16:creationId xmlns:a16="http://schemas.microsoft.com/office/drawing/2014/main" id="{81B983F6-4C95-40C6-8319-DC623E7DF896}"/>
                </a:ext>
              </a:extLst>
            </p:cNvPr>
            <p:cNvSpPr txBox="1"/>
            <p:nvPr/>
          </p:nvSpPr>
          <p:spPr>
            <a:xfrm>
              <a:off x="1280196" y="6272929"/>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grpSp>
        <p:nvGrpSpPr>
          <p:cNvPr id="91" name="Group 90">
            <a:extLst>
              <a:ext uri="{FF2B5EF4-FFF2-40B4-BE49-F238E27FC236}">
                <a16:creationId xmlns:a16="http://schemas.microsoft.com/office/drawing/2014/main" id="{578A2037-AF8A-4B03-AE0E-C3519B7F4B41}"/>
              </a:ext>
            </a:extLst>
          </p:cNvPr>
          <p:cNvGrpSpPr/>
          <p:nvPr/>
        </p:nvGrpSpPr>
        <p:grpSpPr>
          <a:xfrm>
            <a:off x="1179439" y="9030927"/>
            <a:ext cx="5710932" cy="957566"/>
            <a:chOff x="958071" y="9972317"/>
            <a:chExt cx="5191756" cy="870515"/>
          </a:xfrm>
        </p:grpSpPr>
        <p:grpSp>
          <p:nvGrpSpPr>
            <p:cNvPr id="92" name="Group 91">
              <a:extLst>
                <a:ext uri="{FF2B5EF4-FFF2-40B4-BE49-F238E27FC236}">
                  <a16:creationId xmlns:a16="http://schemas.microsoft.com/office/drawing/2014/main" id="{1E3E4B80-80EB-4434-ADA4-57CAC4BD21AC}"/>
                </a:ext>
              </a:extLst>
            </p:cNvPr>
            <p:cNvGrpSpPr/>
            <p:nvPr/>
          </p:nvGrpSpPr>
          <p:grpSpPr>
            <a:xfrm>
              <a:off x="1412572" y="9972317"/>
              <a:ext cx="4606428" cy="323441"/>
              <a:chOff x="1038498" y="9942707"/>
              <a:chExt cx="4606428" cy="323441"/>
            </a:xfrm>
          </p:grpSpPr>
          <p:grpSp>
            <p:nvGrpSpPr>
              <p:cNvPr id="96" name="Group 95">
                <a:extLst>
                  <a:ext uri="{FF2B5EF4-FFF2-40B4-BE49-F238E27FC236}">
                    <a16:creationId xmlns:a16="http://schemas.microsoft.com/office/drawing/2014/main" id="{30E07ADE-5A69-4311-9DAE-DCF46A43AD39}"/>
                  </a:ext>
                </a:extLst>
              </p:cNvPr>
              <p:cNvGrpSpPr/>
              <p:nvPr/>
            </p:nvGrpSpPr>
            <p:grpSpPr>
              <a:xfrm>
                <a:off x="4725161" y="9942707"/>
                <a:ext cx="919765" cy="323441"/>
                <a:chOff x="5836411" y="9942707"/>
                <a:chExt cx="919765" cy="323441"/>
              </a:xfrm>
            </p:grpSpPr>
            <p:sp>
              <p:nvSpPr>
                <p:cNvPr id="106" name="Oval 105">
                  <a:extLst>
                    <a:ext uri="{FF2B5EF4-FFF2-40B4-BE49-F238E27FC236}">
                      <a16:creationId xmlns:a16="http://schemas.microsoft.com/office/drawing/2014/main" id="{73DA5EF6-0355-4E78-ABE4-AF7D9A74A409}"/>
                    </a:ext>
                  </a:extLst>
                </p:cNvPr>
                <p:cNvSpPr>
                  <a:spLocks noChangeAspect="1"/>
                </p:cNvSpPr>
                <p:nvPr/>
              </p:nvSpPr>
              <p:spPr>
                <a:xfrm>
                  <a:off x="5836411" y="9942707"/>
                  <a:ext cx="94568" cy="945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a:solidFill>
                      <a:prstClr val="white"/>
                    </a:solidFill>
                    <a:latin typeface="Calibri" panose="020F0502020204030204"/>
                  </a:endParaRPr>
                </a:p>
              </p:txBody>
            </p:sp>
            <p:sp>
              <p:nvSpPr>
                <p:cNvPr id="107" name="TextBox 106">
                  <a:extLst>
                    <a:ext uri="{FF2B5EF4-FFF2-40B4-BE49-F238E27FC236}">
                      <a16:creationId xmlns:a16="http://schemas.microsoft.com/office/drawing/2014/main" id="{73BD326C-D624-442E-B0D6-884FEDCA688F}"/>
                    </a:ext>
                  </a:extLst>
                </p:cNvPr>
                <p:cNvSpPr txBox="1"/>
                <p:nvPr/>
              </p:nvSpPr>
              <p:spPr>
                <a:xfrm>
                  <a:off x="5890263" y="9997542"/>
                  <a:ext cx="865913"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TGI &gt;75%</a:t>
                  </a:r>
                </a:p>
              </p:txBody>
            </p:sp>
          </p:grpSp>
          <p:grpSp>
            <p:nvGrpSpPr>
              <p:cNvPr id="97" name="Group 96">
                <a:extLst>
                  <a:ext uri="{FF2B5EF4-FFF2-40B4-BE49-F238E27FC236}">
                    <a16:creationId xmlns:a16="http://schemas.microsoft.com/office/drawing/2014/main" id="{280FC499-604D-43E9-A575-CD91AAAE7DEB}"/>
                  </a:ext>
                </a:extLst>
              </p:cNvPr>
              <p:cNvGrpSpPr/>
              <p:nvPr/>
            </p:nvGrpSpPr>
            <p:grpSpPr>
              <a:xfrm>
                <a:off x="3530047" y="9942707"/>
                <a:ext cx="1052273" cy="323441"/>
                <a:chOff x="4036870" y="9942707"/>
                <a:chExt cx="1052273" cy="323441"/>
              </a:xfrm>
            </p:grpSpPr>
            <p:sp>
              <p:nvSpPr>
                <p:cNvPr id="104" name="Isosceles Triangle 103">
                  <a:extLst>
                    <a:ext uri="{FF2B5EF4-FFF2-40B4-BE49-F238E27FC236}">
                      <a16:creationId xmlns:a16="http://schemas.microsoft.com/office/drawing/2014/main" id="{CE9B3697-10EC-4689-9A91-E700024885E6}"/>
                    </a:ext>
                  </a:extLst>
                </p:cNvPr>
                <p:cNvSpPr>
                  <a:spLocks noChangeAspect="1"/>
                </p:cNvSpPr>
                <p:nvPr/>
              </p:nvSpPr>
              <p:spPr>
                <a:xfrm rot="10800000">
                  <a:off x="4036870" y="9942707"/>
                  <a:ext cx="94568" cy="94569"/>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dirty="0">
                    <a:solidFill>
                      <a:prstClr val="white"/>
                    </a:solidFill>
                    <a:latin typeface="Calibri" panose="020F0502020204030204"/>
                  </a:endParaRPr>
                </a:p>
              </p:txBody>
            </p:sp>
            <p:sp>
              <p:nvSpPr>
                <p:cNvPr id="105" name="TextBox 104">
                  <a:extLst>
                    <a:ext uri="{FF2B5EF4-FFF2-40B4-BE49-F238E27FC236}">
                      <a16:creationId xmlns:a16="http://schemas.microsoft.com/office/drawing/2014/main" id="{C456FC7D-5EA1-4257-A48F-9A903050912E}"/>
                    </a:ext>
                  </a:extLst>
                </p:cNvPr>
                <p:cNvSpPr txBox="1"/>
                <p:nvPr/>
              </p:nvSpPr>
              <p:spPr>
                <a:xfrm>
                  <a:off x="4090618" y="9997542"/>
                  <a:ext cx="998525"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TGI 25-75%</a:t>
                  </a:r>
                </a:p>
              </p:txBody>
            </p:sp>
          </p:grpSp>
          <p:grpSp>
            <p:nvGrpSpPr>
              <p:cNvPr id="98" name="Group 97">
                <a:extLst>
                  <a:ext uri="{FF2B5EF4-FFF2-40B4-BE49-F238E27FC236}">
                    <a16:creationId xmlns:a16="http://schemas.microsoft.com/office/drawing/2014/main" id="{3CDB1594-1E8D-4EAC-B7BE-44FF48B4D1D0}"/>
                  </a:ext>
                </a:extLst>
              </p:cNvPr>
              <p:cNvGrpSpPr/>
              <p:nvPr/>
            </p:nvGrpSpPr>
            <p:grpSpPr>
              <a:xfrm>
                <a:off x="2472625" y="9942707"/>
                <a:ext cx="913415" cy="323441"/>
                <a:chOff x="2344678" y="9942707"/>
                <a:chExt cx="913415" cy="323441"/>
              </a:xfrm>
            </p:grpSpPr>
            <p:sp>
              <p:nvSpPr>
                <p:cNvPr id="102" name="Rectangle 101">
                  <a:extLst>
                    <a:ext uri="{FF2B5EF4-FFF2-40B4-BE49-F238E27FC236}">
                      <a16:creationId xmlns:a16="http://schemas.microsoft.com/office/drawing/2014/main" id="{E6C97D42-958D-4E75-9ADF-E83995DCFB36}"/>
                    </a:ext>
                  </a:extLst>
                </p:cNvPr>
                <p:cNvSpPr>
                  <a:spLocks noChangeAspect="1"/>
                </p:cNvSpPr>
                <p:nvPr/>
              </p:nvSpPr>
              <p:spPr>
                <a:xfrm>
                  <a:off x="2344678" y="9942707"/>
                  <a:ext cx="94569" cy="94569"/>
                </a:xfrm>
                <a:prstGeom prst="rect">
                  <a:avLst/>
                </a:prstGeom>
                <a:solidFill>
                  <a:srgbClr val="2405DD"/>
                </a:solidFill>
                <a:ln>
                  <a:solidFill>
                    <a:srgbClr val="2405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a:solidFill>
                      <a:prstClr val="white"/>
                    </a:solidFill>
                    <a:latin typeface="Calibri" panose="020F0502020204030204"/>
                  </a:endParaRPr>
                </a:p>
              </p:txBody>
            </p:sp>
            <p:sp>
              <p:nvSpPr>
                <p:cNvPr id="103" name="TextBox 102">
                  <a:extLst>
                    <a:ext uri="{FF2B5EF4-FFF2-40B4-BE49-F238E27FC236}">
                      <a16:creationId xmlns:a16="http://schemas.microsoft.com/office/drawing/2014/main" id="{D08E1908-BA2F-46D3-AD4A-689259AEAF43}"/>
                    </a:ext>
                  </a:extLst>
                </p:cNvPr>
                <p:cNvSpPr txBox="1"/>
                <p:nvPr/>
              </p:nvSpPr>
              <p:spPr>
                <a:xfrm>
                  <a:off x="2392180" y="9997542"/>
                  <a:ext cx="865913"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TGI &lt;25%</a:t>
                  </a:r>
                </a:p>
              </p:txBody>
            </p:sp>
          </p:grpSp>
          <p:grpSp>
            <p:nvGrpSpPr>
              <p:cNvPr id="99" name="Group 98">
                <a:extLst>
                  <a:ext uri="{FF2B5EF4-FFF2-40B4-BE49-F238E27FC236}">
                    <a16:creationId xmlns:a16="http://schemas.microsoft.com/office/drawing/2014/main" id="{1496B70A-4C08-4933-8E23-99DF772A59E0}"/>
                  </a:ext>
                </a:extLst>
              </p:cNvPr>
              <p:cNvGrpSpPr/>
              <p:nvPr/>
            </p:nvGrpSpPr>
            <p:grpSpPr>
              <a:xfrm>
                <a:off x="1038498" y="9942707"/>
                <a:ext cx="1292307" cy="323441"/>
                <a:chOff x="103999" y="9942707"/>
                <a:chExt cx="1292307" cy="323441"/>
              </a:xfrm>
            </p:grpSpPr>
            <p:sp>
              <p:nvSpPr>
                <p:cNvPr id="100" name="Oval 99">
                  <a:extLst>
                    <a:ext uri="{FF2B5EF4-FFF2-40B4-BE49-F238E27FC236}">
                      <a16:creationId xmlns:a16="http://schemas.microsoft.com/office/drawing/2014/main" id="{F48E63E7-6E03-4608-8283-9EC00F09BE50}"/>
                    </a:ext>
                  </a:extLst>
                </p:cNvPr>
                <p:cNvSpPr>
                  <a:spLocks noChangeAspect="1"/>
                </p:cNvSpPr>
                <p:nvPr/>
              </p:nvSpPr>
              <p:spPr>
                <a:xfrm>
                  <a:off x="103999" y="9942707"/>
                  <a:ext cx="94569" cy="94569"/>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a:solidFill>
                      <a:prstClr val="white"/>
                    </a:solidFill>
                    <a:latin typeface="Calibri" panose="020F0502020204030204"/>
                  </a:endParaRPr>
                </a:p>
              </p:txBody>
            </p:sp>
            <p:sp>
              <p:nvSpPr>
                <p:cNvPr id="101" name="TextBox 100">
                  <a:extLst>
                    <a:ext uri="{FF2B5EF4-FFF2-40B4-BE49-F238E27FC236}">
                      <a16:creationId xmlns:a16="http://schemas.microsoft.com/office/drawing/2014/main" id="{59BE5C22-6409-4B82-964F-8DEC6B511837}"/>
                    </a:ext>
                  </a:extLst>
                </p:cNvPr>
                <p:cNvSpPr txBox="1"/>
                <p:nvPr/>
              </p:nvSpPr>
              <p:spPr>
                <a:xfrm>
                  <a:off x="151501" y="9997542"/>
                  <a:ext cx="1244805"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Not Determined</a:t>
                  </a:r>
                </a:p>
              </p:txBody>
            </p:sp>
          </p:grpSp>
        </p:grpSp>
        <p:sp>
          <p:nvSpPr>
            <p:cNvPr id="93" name="TextBox 92">
              <a:extLst>
                <a:ext uri="{FF2B5EF4-FFF2-40B4-BE49-F238E27FC236}">
                  <a16:creationId xmlns:a16="http://schemas.microsoft.com/office/drawing/2014/main" id="{EF3E6323-6FD0-4141-9CA7-1686AC8982A6}"/>
                </a:ext>
              </a:extLst>
            </p:cNvPr>
            <p:cNvSpPr txBox="1"/>
            <p:nvPr/>
          </p:nvSpPr>
          <p:spPr>
            <a:xfrm>
              <a:off x="958071" y="10297229"/>
              <a:ext cx="1673243" cy="545603"/>
            </a:xfrm>
            <a:prstGeom prst="rect">
              <a:avLst/>
            </a:prstGeom>
            <a:noFill/>
          </p:spPr>
          <p:txBody>
            <a:bodyPr wrap="none" rtlCol="0">
              <a:spAutoFit/>
            </a:bodyPr>
            <a:lstStyle/>
            <a:p>
              <a:pPr algn="r" defTabSz="502920"/>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0.05 vs. Vehicle</a:t>
              </a:r>
            </a:p>
            <a:p>
              <a:pPr algn="r" defTabSz="502920"/>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0.005 vs. Vehicle</a:t>
              </a:r>
            </a:p>
            <a:p>
              <a:pPr algn="r" defTabSz="502920"/>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0.0005 vs. Vehicle</a:t>
              </a:r>
            </a:p>
          </p:txBody>
        </p:sp>
        <p:sp>
          <p:nvSpPr>
            <p:cNvPr id="94" name="TextBox 93">
              <a:extLst>
                <a:ext uri="{FF2B5EF4-FFF2-40B4-BE49-F238E27FC236}">
                  <a16:creationId xmlns:a16="http://schemas.microsoft.com/office/drawing/2014/main" id="{9E949665-8F76-406D-9FA4-F989DF7C79D1}"/>
                </a:ext>
              </a:extLst>
            </p:cNvPr>
            <p:cNvSpPr txBox="1"/>
            <p:nvPr/>
          </p:nvSpPr>
          <p:spPr>
            <a:xfrm>
              <a:off x="2637181" y="10297229"/>
              <a:ext cx="1829172" cy="545603"/>
            </a:xfrm>
            <a:prstGeom prst="rect">
              <a:avLst/>
            </a:prstGeom>
            <a:noFill/>
          </p:spPr>
          <p:txBody>
            <a:bodyPr wrap="none" rtlCol="0">
              <a:spAutoFit/>
            </a:bodyPr>
            <a:lstStyle/>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0.05 vs. HBI-8000</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0.005 vs. HBI-8000</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0.0005 vs. HBI-8000</a:t>
              </a:r>
            </a:p>
          </p:txBody>
        </p:sp>
        <p:sp>
          <p:nvSpPr>
            <p:cNvPr id="95" name="TextBox 94">
              <a:extLst>
                <a:ext uri="{FF2B5EF4-FFF2-40B4-BE49-F238E27FC236}">
                  <a16:creationId xmlns:a16="http://schemas.microsoft.com/office/drawing/2014/main" id="{6DDB03E9-D97C-4372-9621-9A92CCA6BF17}"/>
                </a:ext>
              </a:extLst>
            </p:cNvPr>
            <p:cNvSpPr txBox="1"/>
            <p:nvPr/>
          </p:nvSpPr>
          <p:spPr>
            <a:xfrm>
              <a:off x="4495528" y="10293594"/>
              <a:ext cx="1654299" cy="545604"/>
            </a:xfrm>
            <a:prstGeom prst="rect">
              <a:avLst/>
            </a:prstGeom>
            <a:noFill/>
          </p:spPr>
          <p:txBody>
            <a:bodyPr wrap="none" rtlCol="0">
              <a:spAutoFit/>
            </a:bodyPr>
            <a:lstStyle/>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0.05 vs. </a:t>
              </a:r>
              <a:r>
                <a:rPr lang="el-GR" sz="1100" dirty="0">
                  <a:solidFill>
                    <a:prstClr val="black"/>
                  </a:solidFill>
                  <a:latin typeface="Arial" panose="020B0604020202020204" pitchFamily="34" charset="0"/>
                  <a:cs typeface="Arial" panose="020B0604020202020204" pitchFamily="34" charset="0"/>
                </a:rPr>
                <a:t>α</a:t>
              </a:r>
              <a:r>
                <a:rPr lang="en-US" sz="1100" dirty="0">
                  <a:solidFill>
                    <a:prstClr val="black"/>
                  </a:solidFill>
                  <a:latin typeface="Arial" panose="020B0604020202020204" pitchFamily="34" charset="0"/>
                  <a:cs typeface="Arial" panose="020B0604020202020204" pitchFamily="34" charset="0"/>
                </a:rPr>
                <a:t>PD-1</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0.005 vs. </a:t>
              </a:r>
              <a:r>
                <a:rPr lang="el-GR" sz="1100" dirty="0">
                  <a:solidFill>
                    <a:prstClr val="black"/>
                  </a:solidFill>
                  <a:latin typeface="Arial" panose="020B0604020202020204" pitchFamily="34" charset="0"/>
                  <a:cs typeface="Arial" panose="020B0604020202020204" pitchFamily="34" charset="0"/>
                </a:rPr>
                <a:t>α</a:t>
              </a:r>
              <a:r>
                <a:rPr lang="en-US" sz="1100" dirty="0">
                  <a:solidFill>
                    <a:prstClr val="black"/>
                  </a:solidFill>
                  <a:latin typeface="Arial" panose="020B0604020202020204" pitchFamily="34" charset="0"/>
                  <a:cs typeface="Arial" panose="020B0604020202020204" pitchFamily="34" charset="0"/>
                </a:rPr>
                <a:t>PD-1</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0.0005 vs. </a:t>
              </a:r>
              <a:r>
                <a:rPr lang="el-GR" sz="1100" dirty="0">
                  <a:solidFill>
                    <a:prstClr val="black"/>
                  </a:solidFill>
                  <a:latin typeface="Arial" panose="020B0604020202020204" pitchFamily="34" charset="0"/>
                  <a:cs typeface="Arial" panose="020B0604020202020204" pitchFamily="34" charset="0"/>
                </a:rPr>
                <a:t>α</a:t>
              </a:r>
              <a:r>
                <a:rPr lang="en-US" sz="1100" dirty="0">
                  <a:solidFill>
                    <a:prstClr val="black"/>
                  </a:solidFill>
                  <a:latin typeface="Arial" panose="020B0604020202020204" pitchFamily="34" charset="0"/>
                  <a:cs typeface="Arial" panose="020B0604020202020204" pitchFamily="34" charset="0"/>
                </a:rPr>
                <a:t>PD-1</a:t>
              </a:r>
            </a:p>
          </p:txBody>
        </p:sp>
      </p:grpSp>
      <p:graphicFrame>
        <p:nvGraphicFramePr>
          <p:cNvPr id="117" name="Object 116">
            <a:extLst>
              <a:ext uri="{FF2B5EF4-FFF2-40B4-BE49-F238E27FC236}">
                <a16:creationId xmlns:a16="http://schemas.microsoft.com/office/drawing/2014/main" id="{CC2F5861-2DBB-4D69-992E-BB4E0F11F3D5}"/>
              </a:ext>
            </a:extLst>
          </p:cNvPr>
          <p:cNvGraphicFramePr>
            <a:graphicFrameLocks noChangeAspect="1"/>
          </p:cNvGraphicFramePr>
          <p:nvPr/>
        </p:nvGraphicFramePr>
        <p:xfrm>
          <a:off x="3947395" y="6030510"/>
          <a:ext cx="3718851" cy="2804088"/>
        </p:xfrm>
        <a:graphic>
          <a:graphicData uri="http://schemas.openxmlformats.org/presentationml/2006/ole">
            <mc:AlternateContent xmlns:mc="http://schemas.openxmlformats.org/markup-compatibility/2006">
              <mc:Choice xmlns:v="urn:schemas-microsoft-com:vml" Requires="v">
                <p:oleObj name="Prism 8" r:id="rId10" imgW="6761548" imgH="5098341" progId="Prism8.Document">
                  <p:embed/>
                </p:oleObj>
              </mc:Choice>
              <mc:Fallback>
                <p:oleObj name="Prism 8" r:id="rId10" imgW="6761548" imgH="5098341" progId="Prism8.Document">
                  <p:embed/>
                  <p:pic>
                    <p:nvPicPr>
                      <p:cNvPr id="117" name="Object 116">
                        <a:extLst>
                          <a:ext uri="{FF2B5EF4-FFF2-40B4-BE49-F238E27FC236}">
                            <a16:creationId xmlns:a16="http://schemas.microsoft.com/office/drawing/2014/main" id="{CC2F5861-2DBB-4D69-992E-BB4E0F11F3D5}"/>
                          </a:ext>
                        </a:extLst>
                      </p:cNvPr>
                      <p:cNvPicPr/>
                      <p:nvPr/>
                    </p:nvPicPr>
                    <p:blipFill>
                      <a:blip r:embed="rId11"/>
                      <a:stretch>
                        <a:fillRect/>
                      </a:stretch>
                    </p:blipFill>
                    <p:spPr>
                      <a:xfrm>
                        <a:off x="3947395" y="6030510"/>
                        <a:ext cx="3718851" cy="2804088"/>
                      </a:xfrm>
                      <a:prstGeom prst="rect">
                        <a:avLst/>
                      </a:prstGeom>
                    </p:spPr>
                  </p:pic>
                </p:oleObj>
              </mc:Fallback>
            </mc:AlternateContent>
          </a:graphicData>
        </a:graphic>
      </p:graphicFrame>
      <p:sp>
        <p:nvSpPr>
          <p:cNvPr id="77" name="TextBox 76">
            <a:extLst>
              <a:ext uri="{FF2B5EF4-FFF2-40B4-BE49-F238E27FC236}">
                <a16:creationId xmlns:a16="http://schemas.microsoft.com/office/drawing/2014/main" id="{E9097B45-A05F-4C2B-BE5D-A5EC101BB7DF}"/>
              </a:ext>
            </a:extLst>
          </p:cNvPr>
          <p:cNvSpPr txBox="1"/>
          <p:nvPr/>
        </p:nvSpPr>
        <p:spPr>
          <a:xfrm>
            <a:off x="3554306" y="3674047"/>
            <a:ext cx="384924" cy="29546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B355CEA8-A3E0-4FA2-9A98-BAB975A0DFE1}"/>
              </a:ext>
            </a:extLst>
          </p:cNvPr>
          <p:cNvSpPr txBox="1"/>
          <p:nvPr/>
        </p:nvSpPr>
        <p:spPr>
          <a:xfrm>
            <a:off x="3130704" y="5005874"/>
            <a:ext cx="384924" cy="29546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79" name="TextBox 78">
            <a:extLst>
              <a:ext uri="{FF2B5EF4-FFF2-40B4-BE49-F238E27FC236}">
                <a16:creationId xmlns:a16="http://schemas.microsoft.com/office/drawing/2014/main" id="{EF1C6E55-3200-4160-97FE-35750F2D208A}"/>
              </a:ext>
            </a:extLst>
          </p:cNvPr>
          <p:cNvSpPr txBox="1"/>
          <p:nvPr/>
        </p:nvSpPr>
        <p:spPr>
          <a:xfrm>
            <a:off x="3338272" y="4095750"/>
            <a:ext cx="384924" cy="160044"/>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p:txBody>
      </p:sp>
      <p:sp>
        <p:nvSpPr>
          <p:cNvPr id="80" name="TextBox 79">
            <a:extLst>
              <a:ext uri="{FF2B5EF4-FFF2-40B4-BE49-F238E27FC236}">
                <a16:creationId xmlns:a16="http://schemas.microsoft.com/office/drawing/2014/main" id="{980805CC-4891-497B-B53D-AF8A5B8B7C77}"/>
              </a:ext>
            </a:extLst>
          </p:cNvPr>
          <p:cNvSpPr txBox="1"/>
          <p:nvPr/>
        </p:nvSpPr>
        <p:spPr>
          <a:xfrm>
            <a:off x="1455935" y="5060966"/>
            <a:ext cx="384924" cy="29546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81" name="TextBox 80">
            <a:extLst>
              <a:ext uri="{FF2B5EF4-FFF2-40B4-BE49-F238E27FC236}">
                <a16:creationId xmlns:a16="http://schemas.microsoft.com/office/drawing/2014/main" id="{99C0FAA1-D4EF-41AE-88C7-F9CBBC807590}"/>
              </a:ext>
            </a:extLst>
          </p:cNvPr>
          <p:cNvSpPr txBox="1"/>
          <p:nvPr/>
        </p:nvSpPr>
        <p:spPr>
          <a:xfrm>
            <a:off x="1243811" y="5160189"/>
            <a:ext cx="384924" cy="29546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EBF296FF-2E56-4CE9-8CB3-49BC02B2A272}"/>
              </a:ext>
            </a:extLst>
          </p:cNvPr>
          <p:cNvSpPr txBox="1"/>
          <p:nvPr/>
        </p:nvSpPr>
        <p:spPr>
          <a:xfrm>
            <a:off x="1029069" y="5096055"/>
            <a:ext cx="384924" cy="29546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nvGrpSpPr>
          <p:cNvPr id="83" name="Group 82">
            <a:extLst>
              <a:ext uri="{FF2B5EF4-FFF2-40B4-BE49-F238E27FC236}">
                <a16:creationId xmlns:a16="http://schemas.microsoft.com/office/drawing/2014/main" id="{129CDDB4-C55F-4B37-937A-0DA644365461}"/>
              </a:ext>
            </a:extLst>
          </p:cNvPr>
          <p:cNvGrpSpPr/>
          <p:nvPr/>
        </p:nvGrpSpPr>
        <p:grpSpPr>
          <a:xfrm>
            <a:off x="380290" y="6102371"/>
            <a:ext cx="3773322" cy="2807455"/>
            <a:chOff x="141113" y="5759852"/>
            <a:chExt cx="3430293" cy="2552232"/>
          </a:xfrm>
        </p:grpSpPr>
        <p:graphicFrame>
          <p:nvGraphicFramePr>
            <p:cNvPr id="84" name="Object 83">
              <a:extLst>
                <a:ext uri="{FF2B5EF4-FFF2-40B4-BE49-F238E27FC236}">
                  <a16:creationId xmlns:a16="http://schemas.microsoft.com/office/drawing/2014/main" id="{35558FD4-6787-4008-A43D-846431F4643E}"/>
                </a:ext>
              </a:extLst>
            </p:cNvPr>
            <p:cNvGraphicFramePr>
              <a:graphicFrameLocks noChangeAspect="1"/>
            </p:cNvGraphicFramePr>
            <p:nvPr/>
          </p:nvGraphicFramePr>
          <p:xfrm>
            <a:off x="141113" y="5759852"/>
            <a:ext cx="3430293" cy="2552232"/>
          </p:xfrm>
          <a:graphic>
            <a:graphicData uri="http://schemas.openxmlformats.org/presentationml/2006/ole">
              <mc:AlternateContent xmlns:mc="http://schemas.openxmlformats.org/markup-compatibility/2006">
                <mc:Choice xmlns:v="urn:schemas-microsoft-com:vml" Requires="v">
                  <p:oleObj name="Prism 8" r:id="rId12" imgW="6860585" imgH="5104463" progId="Prism8.Document">
                    <p:embed/>
                  </p:oleObj>
                </mc:Choice>
                <mc:Fallback>
                  <p:oleObj name="Prism 8" r:id="rId12" imgW="6860585" imgH="5104463" progId="Prism8.Document">
                    <p:embed/>
                    <p:pic>
                      <p:nvPicPr>
                        <p:cNvPr id="84" name="Object 83">
                          <a:extLst>
                            <a:ext uri="{FF2B5EF4-FFF2-40B4-BE49-F238E27FC236}">
                              <a16:creationId xmlns:a16="http://schemas.microsoft.com/office/drawing/2014/main" id="{35558FD4-6787-4008-A43D-846431F4643E}"/>
                            </a:ext>
                          </a:extLst>
                        </p:cNvPr>
                        <p:cNvPicPr/>
                        <p:nvPr/>
                      </p:nvPicPr>
                      <p:blipFill>
                        <a:blip r:embed="rId13"/>
                        <a:stretch>
                          <a:fillRect/>
                        </a:stretch>
                      </p:blipFill>
                      <p:spPr>
                        <a:xfrm>
                          <a:off x="141113" y="5759852"/>
                          <a:ext cx="3430293" cy="2552232"/>
                        </a:xfrm>
                        <a:prstGeom prst="rect">
                          <a:avLst/>
                        </a:prstGeom>
                      </p:spPr>
                    </p:pic>
                  </p:oleObj>
                </mc:Fallback>
              </mc:AlternateContent>
            </a:graphicData>
          </a:graphic>
        </p:graphicFrame>
        <p:sp>
          <p:nvSpPr>
            <p:cNvPr id="85" name="TextBox 84">
              <a:extLst>
                <a:ext uri="{FF2B5EF4-FFF2-40B4-BE49-F238E27FC236}">
                  <a16:creationId xmlns:a16="http://schemas.microsoft.com/office/drawing/2014/main" id="{C6044F82-22F7-4120-A585-F0D48066F410}"/>
                </a:ext>
              </a:extLst>
            </p:cNvPr>
            <p:cNvSpPr txBox="1"/>
            <p:nvPr/>
          </p:nvSpPr>
          <p:spPr>
            <a:xfrm>
              <a:off x="3063489" y="5861182"/>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86" name="TextBox 85">
              <a:extLst>
                <a:ext uri="{FF2B5EF4-FFF2-40B4-BE49-F238E27FC236}">
                  <a16:creationId xmlns:a16="http://schemas.microsoft.com/office/drawing/2014/main" id="{5346924C-75C3-4DEC-AB6F-01983DBEA599}"/>
                </a:ext>
              </a:extLst>
            </p:cNvPr>
            <p:cNvSpPr txBox="1"/>
            <p:nvPr/>
          </p:nvSpPr>
          <p:spPr>
            <a:xfrm>
              <a:off x="2678396" y="7071934"/>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87" name="TextBox 86">
              <a:extLst>
                <a:ext uri="{FF2B5EF4-FFF2-40B4-BE49-F238E27FC236}">
                  <a16:creationId xmlns:a16="http://schemas.microsoft.com/office/drawing/2014/main" id="{4A69C90D-3778-47E1-9DBE-03BCD03AFA2C}"/>
                </a:ext>
              </a:extLst>
            </p:cNvPr>
            <p:cNvSpPr txBox="1"/>
            <p:nvPr/>
          </p:nvSpPr>
          <p:spPr>
            <a:xfrm>
              <a:off x="2867094" y="6244548"/>
              <a:ext cx="349931" cy="14549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p:txBody>
        </p:sp>
        <p:sp>
          <p:nvSpPr>
            <p:cNvPr id="88" name="TextBox 87">
              <a:extLst>
                <a:ext uri="{FF2B5EF4-FFF2-40B4-BE49-F238E27FC236}">
                  <a16:creationId xmlns:a16="http://schemas.microsoft.com/office/drawing/2014/main" id="{EE64299F-E4A7-48AD-AB73-5FA5BFB63923}"/>
                </a:ext>
              </a:extLst>
            </p:cNvPr>
            <p:cNvSpPr txBox="1"/>
            <p:nvPr/>
          </p:nvSpPr>
          <p:spPr>
            <a:xfrm>
              <a:off x="1155879" y="7122017"/>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89" name="TextBox 88">
              <a:extLst>
                <a:ext uri="{FF2B5EF4-FFF2-40B4-BE49-F238E27FC236}">
                  <a16:creationId xmlns:a16="http://schemas.microsoft.com/office/drawing/2014/main" id="{11CB68FD-A981-40FF-9A53-1152AF0D1714}"/>
                </a:ext>
              </a:extLst>
            </p:cNvPr>
            <p:cNvSpPr txBox="1"/>
            <p:nvPr/>
          </p:nvSpPr>
          <p:spPr>
            <a:xfrm>
              <a:off x="963039" y="7212220"/>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90" name="TextBox 89">
              <a:extLst>
                <a:ext uri="{FF2B5EF4-FFF2-40B4-BE49-F238E27FC236}">
                  <a16:creationId xmlns:a16="http://schemas.microsoft.com/office/drawing/2014/main" id="{5DE590FA-B858-405E-8F0A-97D710218B23}"/>
                </a:ext>
              </a:extLst>
            </p:cNvPr>
            <p:cNvSpPr txBox="1"/>
            <p:nvPr/>
          </p:nvSpPr>
          <p:spPr>
            <a:xfrm>
              <a:off x="767819" y="7153916"/>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999750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187A3A-D035-4876-9203-66CC3248EB18}"/>
              </a:ext>
            </a:extLst>
          </p:cNvPr>
          <p:cNvSpPr txBox="1"/>
          <p:nvPr/>
        </p:nvSpPr>
        <p:spPr>
          <a:xfrm>
            <a:off x="104144" y="-6185"/>
            <a:ext cx="2964811" cy="397032"/>
          </a:xfrm>
          <a:prstGeom prst="rect">
            <a:avLst/>
          </a:prstGeom>
          <a:noFill/>
        </p:spPr>
        <p:txBody>
          <a:bodyPr wrap="square" rtlCol="0">
            <a:spAutoFit/>
          </a:bodyPr>
          <a:lstStyle/>
          <a:p>
            <a:pPr defTabSz="502920"/>
            <a:r>
              <a:rPr lang="en-US" sz="1980" b="1" dirty="0">
                <a:solidFill>
                  <a:prstClr val="black"/>
                </a:solidFill>
                <a:latin typeface="Times New Roman" panose="02020603050405020304" pitchFamily="18" charset="0"/>
                <a:cs typeface="Times New Roman" panose="02020603050405020304" pitchFamily="18" charset="0"/>
              </a:rPr>
              <a:t>Supplemental Figure 3</a:t>
            </a:r>
          </a:p>
        </p:txBody>
      </p:sp>
      <p:grpSp>
        <p:nvGrpSpPr>
          <p:cNvPr id="91" name="Group 90">
            <a:extLst>
              <a:ext uri="{FF2B5EF4-FFF2-40B4-BE49-F238E27FC236}">
                <a16:creationId xmlns:a16="http://schemas.microsoft.com/office/drawing/2014/main" id="{578A2037-AF8A-4B03-AE0E-C3519B7F4B41}"/>
              </a:ext>
            </a:extLst>
          </p:cNvPr>
          <p:cNvGrpSpPr/>
          <p:nvPr/>
        </p:nvGrpSpPr>
        <p:grpSpPr>
          <a:xfrm>
            <a:off x="1179439" y="9030927"/>
            <a:ext cx="5710932" cy="957566"/>
            <a:chOff x="958071" y="9972317"/>
            <a:chExt cx="5191756" cy="870515"/>
          </a:xfrm>
        </p:grpSpPr>
        <p:grpSp>
          <p:nvGrpSpPr>
            <p:cNvPr id="92" name="Group 91">
              <a:extLst>
                <a:ext uri="{FF2B5EF4-FFF2-40B4-BE49-F238E27FC236}">
                  <a16:creationId xmlns:a16="http://schemas.microsoft.com/office/drawing/2014/main" id="{1E3E4B80-80EB-4434-ADA4-57CAC4BD21AC}"/>
                </a:ext>
              </a:extLst>
            </p:cNvPr>
            <p:cNvGrpSpPr/>
            <p:nvPr/>
          </p:nvGrpSpPr>
          <p:grpSpPr>
            <a:xfrm>
              <a:off x="1412572" y="9972317"/>
              <a:ext cx="4606428" cy="323441"/>
              <a:chOff x="1038498" y="9942707"/>
              <a:chExt cx="4606428" cy="323441"/>
            </a:xfrm>
          </p:grpSpPr>
          <p:grpSp>
            <p:nvGrpSpPr>
              <p:cNvPr id="96" name="Group 95">
                <a:extLst>
                  <a:ext uri="{FF2B5EF4-FFF2-40B4-BE49-F238E27FC236}">
                    <a16:creationId xmlns:a16="http://schemas.microsoft.com/office/drawing/2014/main" id="{30E07ADE-5A69-4311-9DAE-DCF46A43AD39}"/>
                  </a:ext>
                </a:extLst>
              </p:cNvPr>
              <p:cNvGrpSpPr/>
              <p:nvPr/>
            </p:nvGrpSpPr>
            <p:grpSpPr>
              <a:xfrm>
                <a:off x="4725161" y="9942707"/>
                <a:ext cx="919765" cy="323441"/>
                <a:chOff x="5836411" y="9942707"/>
                <a:chExt cx="919765" cy="323441"/>
              </a:xfrm>
            </p:grpSpPr>
            <p:sp>
              <p:nvSpPr>
                <p:cNvPr id="106" name="Oval 105">
                  <a:extLst>
                    <a:ext uri="{FF2B5EF4-FFF2-40B4-BE49-F238E27FC236}">
                      <a16:creationId xmlns:a16="http://schemas.microsoft.com/office/drawing/2014/main" id="{73DA5EF6-0355-4E78-ABE4-AF7D9A74A409}"/>
                    </a:ext>
                  </a:extLst>
                </p:cNvPr>
                <p:cNvSpPr>
                  <a:spLocks noChangeAspect="1"/>
                </p:cNvSpPr>
                <p:nvPr/>
              </p:nvSpPr>
              <p:spPr>
                <a:xfrm>
                  <a:off x="5836411" y="9942707"/>
                  <a:ext cx="94568" cy="9456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a:solidFill>
                      <a:prstClr val="white"/>
                    </a:solidFill>
                    <a:latin typeface="Calibri" panose="020F0502020204030204"/>
                  </a:endParaRPr>
                </a:p>
              </p:txBody>
            </p:sp>
            <p:sp>
              <p:nvSpPr>
                <p:cNvPr id="107" name="TextBox 106">
                  <a:extLst>
                    <a:ext uri="{FF2B5EF4-FFF2-40B4-BE49-F238E27FC236}">
                      <a16:creationId xmlns:a16="http://schemas.microsoft.com/office/drawing/2014/main" id="{73BD326C-D624-442E-B0D6-884FEDCA688F}"/>
                    </a:ext>
                  </a:extLst>
                </p:cNvPr>
                <p:cNvSpPr txBox="1"/>
                <p:nvPr/>
              </p:nvSpPr>
              <p:spPr>
                <a:xfrm>
                  <a:off x="5890263" y="9997542"/>
                  <a:ext cx="865913"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TGI &gt;75%</a:t>
                  </a:r>
                </a:p>
              </p:txBody>
            </p:sp>
          </p:grpSp>
          <p:grpSp>
            <p:nvGrpSpPr>
              <p:cNvPr id="97" name="Group 96">
                <a:extLst>
                  <a:ext uri="{FF2B5EF4-FFF2-40B4-BE49-F238E27FC236}">
                    <a16:creationId xmlns:a16="http://schemas.microsoft.com/office/drawing/2014/main" id="{280FC499-604D-43E9-A575-CD91AAAE7DEB}"/>
                  </a:ext>
                </a:extLst>
              </p:cNvPr>
              <p:cNvGrpSpPr/>
              <p:nvPr/>
            </p:nvGrpSpPr>
            <p:grpSpPr>
              <a:xfrm>
                <a:off x="3530047" y="9942707"/>
                <a:ext cx="1052273" cy="323441"/>
                <a:chOff x="4036870" y="9942707"/>
                <a:chExt cx="1052273" cy="323441"/>
              </a:xfrm>
            </p:grpSpPr>
            <p:sp>
              <p:nvSpPr>
                <p:cNvPr id="104" name="Isosceles Triangle 103">
                  <a:extLst>
                    <a:ext uri="{FF2B5EF4-FFF2-40B4-BE49-F238E27FC236}">
                      <a16:creationId xmlns:a16="http://schemas.microsoft.com/office/drawing/2014/main" id="{CE9B3697-10EC-4689-9A91-E700024885E6}"/>
                    </a:ext>
                  </a:extLst>
                </p:cNvPr>
                <p:cNvSpPr>
                  <a:spLocks noChangeAspect="1"/>
                </p:cNvSpPr>
                <p:nvPr/>
              </p:nvSpPr>
              <p:spPr>
                <a:xfrm rot="10800000">
                  <a:off x="4036870" y="9942707"/>
                  <a:ext cx="94568" cy="94569"/>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dirty="0">
                    <a:solidFill>
                      <a:prstClr val="white"/>
                    </a:solidFill>
                    <a:latin typeface="Calibri" panose="020F0502020204030204"/>
                  </a:endParaRPr>
                </a:p>
              </p:txBody>
            </p:sp>
            <p:sp>
              <p:nvSpPr>
                <p:cNvPr id="105" name="TextBox 104">
                  <a:extLst>
                    <a:ext uri="{FF2B5EF4-FFF2-40B4-BE49-F238E27FC236}">
                      <a16:creationId xmlns:a16="http://schemas.microsoft.com/office/drawing/2014/main" id="{C456FC7D-5EA1-4257-A48F-9A903050912E}"/>
                    </a:ext>
                  </a:extLst>
                </p:cNvPr>
                <p:cNvSpPr txBox="1"/>
                <p:nvPr/>
              </p:nvSpPr>
              <p:spPr>
                <a:xfrm>
                  <a:off x="4090618" y="9997542"/>
                  <a:ext cx="998525"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TGI 25-75%</a:t>
                  </a:r>
                </a:p>
              </p:txBody>
            </p:sp>
          </p:grpSp>
          <p:grpSp>
            <p:nvGrpSpPr>
              <p:cNvPr id="98" name="Group 97">
                <a:extLst>
                  <a:ext uri="{FF2B5EF4-FFF2-40B4-BE49-F238E27FC236}">
                    <a16:creationId xmlns:a16="http://schemas.microsoft.com/office/drawing/2014/main" id="{3CDB1594-1E8D-4EAC-B7BE-44FF48B4D1D0}"/>
                  </a:ext>
                </a:extLst>
              </p:cNvPr>
              <p:cNvGrpSpPr/>
              <p:nvPr/>
            </p:nvGrpSpPr>
            <p:grpSpPr>
              <a:xfrm>
                <a:off x="2472625" y="9942707"/>
                <a:ext cx="913415" cy="323441"/>
                <a:chOff x="2344678" y="9942707"/>
                <a:chExt cx="913415" cy="323441"/>
              </a:xfrm>
            </p:grpSpPr>
            <p:sp>
              <p:nvSpPr>
                <p:cNvPr id="102" name="Rectangle 101">
                  <a:extLst>
                    <a:ext uri="{FF2B5EF4-FFF2-40B4-BE49-F238E27FC236}">
                      <a16:creationId xmlns:a16="http://schemas.microsoft.com/office/drawing/2014/main" id="{E6C97D42-958D-4E75-9ADF-E83995DCFB36}"/>
                    </a:ext>
                  </a:extLst>
                </p:cNvPr>
                <p:cNvSpPr>
                  <a:spLocks noChangeAspect="1"/>
                </p:cNvSpPr>
                <p:nvPr/>
              </p:nvSpPr>
              <p:spPr>
                <a:xfrm>
                  <a:off x="2344678" y="9942707"/>
                  <a:ext cx="94569" cy="94569"/>
                </a:xfrm>
                <a:prstGeom prst="rect">
                  <a:avLst/>
                </a:prstGeom>
                <a:solidFill>
                  <a:srgbClr val="2405DD"/>
                </a:solidFill>
                <a:ln>
                  <a:solidFill>
                    <a:srgbClr val="2405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a:solidFill>
                      <a:prstClr val="white"/>
                    </a:solidFill>
                    <a:latin typeface="Calibri" panose="020F0502020204030204"/>
                  </a:endParaRPr>
                </a:p>
              </p:txBody>
            </p:sp>
            <p:sp>
              <p:nvSpPr>
                <p:cNvPr id="103" name="TextBox 102">
                  <a:extLst>
                    <a:ext uri="{FF2B5EF4-FFF2-40B4-BE49-F238E27FC236}">
                      <a16:creationId xmlns:a16="http://schemas.microsoft.com/office/drawing/2014/main" id="{D08E1908-BA2F-46D3-AD4A-689259AEAF43}"/>
                    </a:ext>
                  </a:extLst>
                </p:cNvPr>
                <p:cNvSpPr txBox="1"/>
                <p:nvPr/>
              </p:nvSpPr>
              <p:spPr>
                <a:xfrm>
                  <a:off x="2392180" y="9997542"/>
                  <a:ext cx="865913"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TGI &lt;25%</a:t>
                  </a:r>
                </a:p>
              </p:txBody>
            </p:sp>
          </p:grpSp>
          <p:grpSp>
            <p:nvGrpSpPr>
              <p:cNvPr id="99" name="Group 98">
                <a:extLst>
                  <a:ext uri="{FF2B5EF4-FFF2-40B4-BE49-F238E27FC236}">
                    <a16:creationId xmlns:a16="http://schemas.microsoft.com/office/drawing/2014/main" id="{1496B70A-4C08-4933-8E23-99DF772A59E0}"/>
                  </a:ext>
                </a:extLst>
              </p:cNvPr>
              <p:cNvGrpSpPr/>
              <p:nvPr/>
            </p:nvGrpSpPr>
            <p:grpSpPr>
              <a:xfrm>
                <a:off x="1038498" y="9942707"/>
                <a:ext cx="1292307" cy="323441"/>
                <a:chOff x="103999" y="9942707"/>
                <a:chExt cx="1292307" cy="323441"/>
              </a:xfrm>
            </p:grpSpPr>
            <p:sp>
              <p:nvSpPr>
                <p:cNvPr id="100" name="Oval 99">
                  <a:extLst>
                    <a:ext uri="{FF2B5EF4-FFF2-40B4-BE49-F238E27FC236}">
                      <a16:creationId xmlns:a16="http://schemas.microsoft.com/office/drawing/2014/main" id="{F48E63E7-6E03-4608-8283-9EC00F09BE50}"/>
                    </a:ext>
                  </a:extLst>
                </p:cNvPr>
                <p:cNvSpPr>
                  <a:spLocks noChangeAspect="1"/>
                </p:cNvSpPr>
                <p:nvPr/>
              </p:nvSpPr>
              <p:spPr>
                <a:xfrm>
                  <a:off x="103999" y="9942707"/>
                  <a:ext cx="94569" cy="94569"/>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02920"/>
                  <a:endParaRPr lang="en-US" sz="3524">
                    <a:solidFill>
                      <a:prstClr val="white"/>
                    </a:solidFill>
                    <a:latin typeface="Calibri" panose="020F0502020204030204"/>
                  </a:endParaRPr>
                </a:p>
              </p:txBody>
            </p:sp>
            <p:sp>
              <p:nvSpPr>
                <p:cNvPr id="101" name="TextBox 100">
                  <a:extLst>
                    <a:ext uri="{FF2B5EF4-FFF2-40B4-BE49-F238E27FC236}">
                      <a16:creationId xmlns:a16="http://schemas.microsoft.com/office/drawing/2014/main" id="{59BE5C22-6409-4B82-964F-8DEC6B511837}"/>
                    </a:ext>
                  </a:extLst>
                </p:cNvPr>
                <p:cNvSpPr txBox="1"/>
                <p:nvPr/>
              </p:nvSpPr>
              <p:spPr>
                <a:xfrm>
                  <a:off x="151501" y="9997542"/>
                  <a:ext cx="1244805" cy="268606"/>
                </a:xfrm>
                <a:prstGeom prst="rect">
                  <a:avLst/>
                </a:prstGeom>
                <a:noFill/>
              </p:spPr>
              <p:txBody>
                <a:bodyPr wrap="none" rtlCol="0">
                  <a:spAutoFit/>
                </a:bodyPr>
                <a:lstStyle/>
                <a:p>
                  <a:pPr defTabSz="502920"/>
                  <a:r>
                    <a:rPr lang="en-US" sz="1320" dirty="0">
                      <a:solidFill>
                        <a:prstClr val="black"/>
                      </a:solidFill>
                      <a:latin typeface="Arial" panose="020B0604020202020204" pitchFamily="34" charset="0"/>
                      <a:cs typeface="Arial" panose="020B0604020202020204" pitchFamily="34" charset="0"/>
                    </a:rPr>
                    <a:t>Not Determined</a:t>
                  </a:r>
                </a:p>
              </p:txBody>
            </p:sp>
          </p:grpSp>
        </p:grpSp>
        <p:sp>
          <p:nvSpPr>
            <p:cNvPr id="93" name="TextBox 92">
              <a:extLst>
                <a:ext uri="{FF2B5EF4-FFF2-40B4-BE49-F238E27FC236}">
                  <a16:creationId xmlns:a16="http://schemas.microsoft.com/office/drawing/2014/main" id="{EF3E6323-6FD0-4141-9CA7-1686AC8982A6}"/>
                </a:ext>
              </a:extLst>
            </p:cNvPr>
            <p:cNvSpPr txBox="1"/>
            <p:nvPr/>
          </p:nvSpPr>
          <p:spPr>
            <a:xfrm>
              <a:off x="958071" y="10297229"/>
              <a:ext cx="1673243" cy="545603"/>
            </a:xfrm>
            <a:prstGeom prst="rect">
              <a:avLst/>
            </a:prstGeom>
            <a:noFill/>
          </p:spPr>
          <p:txBody>
            <a:bodyPr wrap="none" rtlCol="0">
              <a:spAutoFit/>
            </a:bodyPr>
            <a:lstStyle/>
            <a:p>
              <a:pPr algn="r" defTabSz="502920"/>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0.05 vs. Vehicle</a:t>
              </a:r>
            </a:p>
            <a:p>
              <a:pPr algn="r" defTabSz="502920"/>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0.005 vs. Vehicle</a:t>
              </a:r>
            </a:p>
            <a:p>
              <a:pPr algn="r" defTabSz="502920"/>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0.0005 vs. Vehicle</a:t>
              </a:r>
            </a:p>
          </p:txBody>
        </p:sp>
        <p:sp>
          <p:nvSpPr>
            <p:cNvPr id="94" name="TextBox 93">
              <a:extLst>
                <a:ext uri="{FF2B5EF4-FFF2-40B4-BE49-F238E27FC236}">
                  <a16:creationId xmlns:a16="http://schemas.microsoft.com/office/drawing/2014/main" id="{9E949665-8F76-406D-9FA4-F989DF7C79D1}"/>
                </a:ext>
              </a:extLst>
            </p:cNvPr>
            <p:cNvSpPr txBox="1"/>
            <p:nvPr/>
          </p:nvSpPr>
          <p:spPr>
            <a:xfrm>
              <a:off x="2637181" y="10297229"/>
              <a:ext cx="1829172" cy="545603"/>
            </a:xfrm>
            <a:prstGeom prst="rect">
              <a:avLst/>
            </a:prstGeom>
            <a:noFill/>
          </p:spPr>
          <p:txBody>
            <a:bodyPr wrap="none" rtlCol="0">
              <a:spAutoFit/>
            </a:bodyPr>
            <a:lstStyle/>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0.05 vs. HBI-8000</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0.005 vs. HBI-8000</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0.0005 vs. HBI-8000</a:t>
              </a:r>
            </a:p>
          </p:txBody>
        </p:sp>
        <p:sp>
          <p:nvSpPr>
            <p:cNvPr id="95" name="TextBox 94">
              <a:extLst>
                <a:ext uri="{FF2B5EF4-FFF2-40B4-BE49-F238E27FC236}">
                  <a16:creationId xmlns:a16="http://schemas.microsoft.com/office/drawing/2014/main" id="{6DDB03E9-D97C-4372-9621-9A92CCA6BF17}"/>
                </a:ext>
              </a:extLst>
            </p:cNvPr>
            <p:cNvSpPr txBox="1"/>
            <p:nvPr/>
          </p:nvSpPr>
          <p:spPr>
            <a:xfrm>
              <a:off x="4495528" y="10293594"/>
              <a:ext cx="1654299" cy="545604"/>
            </a:xfrm>
            <a:prstGeom prst="rect">
              <a:avLst/>
            </a:prstGeom>
            <a:noFill/>
          </p:spPr>
          <p:txBody>
            <a:bodyPr wrap="none" rtlCol="0">
              <a:spAutoFit/>
            </a:bodyPr>
            <a:lstStyle/>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0.05 vs. </a:t>
              </a:r>
              <a:r>
                <a:rPr lang="el-GR" sz="1100" dirty="0">
                  <a:solidFill>
                    <a:prstClr val="black"/>
                  </a:solidFill>
                  <a:latin typeface="Arial" panose="020B0604020202020204" pitchFamily="34" charset="0"/>
                  <a:cs typeface="Arial" panose="020B0604020202020204" pitchFamily="34" charset="0"/>
                </a:rPr>
                <a:t>α</a:t>
              </a:r>
              <a:r>
                <a:rPr lang="en-US" sz="1100" dirty="0">
                  <a:solidFill>
                    <a:prstClr val="black"/>
                  </a:solidFill>
                  <a:latin typeface="Arial" panose="020B0604020202020204" pitchFamily="34" charset="0"/>
                  <a:cs typeface="Arial" panose="020B0604020202020204" pitchFamily="34" charset="0"/>
                </a:rPr>
                <a:t>PD-1</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0.005 vs. </a:t>
              </a:r>
              <a:r>
                <a:rPr lang="el-GR" sz="1100" dirty="0">
                  <a:solidFill>
                    <a:prstClr val="black"/>
                  </a:solidFill>
                  <a:latin typeface="Arial" panose="020B0604020202020204" pitchFamily="34" charset="0"/>
                  <a:cs typeface="Arial" panose="020B0604020202020204" pitchFamily="34" charset="0"/>
                </a:rPr>
                <a:t>α</a:t>
              </a:r>
              <a:r>
                <a:rPr lang="en-US" sz="1100" dirty="0">
                  <a:solidFill>
                    <a:prstClr val="black"/>
                  </a:solidFill>
                  <a:latin typeface="Arial" panose="020B0604020202020204" pitchFamily="34" charset="0"/>
                  <a:cs typeface="Arial" panose="020B0604020202020204" pitchFamily="34" charset="0"/>
                </a:rPr>
                <a:t>PD-1</a:t>
              </a:r>
            </a:p>
            <a:p>
              <a:pPr algn="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 § §</a:t>
              </a:r>
              <a:r>
                <a:rPr lang="en-US" sz="110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1100" dirty="0">
                  <a:solidFill>
                    <a:prstClr val="black"/>
                  </a:solidFill>
                  <a:latin typeface="Arial" panose="020B0604020202020204" pitchFamily="34" charset="0"/>
                  <a:cs typeface="Arial" panose="020B0604020202020204" pitchFamily="34" charset="0"/>
                </a:rPr>
                <a:t>P &lt; 0.0005 vs. </a:t>
              </a:r>
              <a:r>
                <a:rPr lang="el-GR" sz="1100" dirty="0">
                  <a:solidFill>
                    <a:prstClr val="black"/>
                  </a:solidFill>
                  <a:latin typeface="Arial" panose="020B0604020202020204" pitchFamily="34" charset="0"/>
                  <a:cs typeface="Arial" panose="020B0604020202020204" pitchFamily="34" charset="0"/>
                </a:rPr>
                <a:t>α</a:t>
              </a:r>
              <a:r>
                <a:rPr lang="en-US" sz="1100" dirty="0">
                  <a:solidFill>
                    <a:prstClr val="black"/>
                  </a:solidFill>
                  <a:latin typeface="Arial" panose="020B0604020202020204" pitchFamily="34" charset="0"/>
                  <a:cs typeface="Arial" panose="020B0604020202020204" pitchFamily="34" charset="0"/>
                </a:rPr>
                <a:t>PD-1</a:t>
              </a:r>
            </a:p>
          </p:txBody>
        </p:sp>
      </p:grpSp>
      <p:graphicFrame>
        <p:nvGraphicFramePr>
          <p:cNvPr id="118" name="Object 117">
            <a:extLst>
              <a:ext uri="{FF2B5EF4-FFF2-40B4-BE49-F238E27FC236}">
                <a16:creationId xmlns:a16="http://schemas.microsoft.com/office/drawing/2014/main" id="{5AEDDF8A-BD70-492A-921C-A24AF028DB96}"/>
              </a:ext>
            </a:extLst>
          </p:cNvPr>
          <p:cNvGraphicFramePr>
            <a:graphicFrameLocks noChangeAspect="1"/>
          </p:cNvGraphicFramePr>
          <p:nvPr/>
        </p:nvGraphicFramePr>
        <p:xfrm>
          <a:off x="203927" y="6154604"/>
          <a:ext cx="3740640" cy="2795768"/>
        </p:xfrm>
        <a:graphic>
          <a:graphicData uri="http://schemas.openxmlformats.org/presentationml/2006/ole">
            <mc:AlternateContent xmlns:mc="http://schemas.openxmlformats.org/markup-compatibility/2006">
              <mc:Choice xmlns:v="urn:schemas-microsoft-com:vml" Requires="v">
                <p:oleObj name="Prism 8" r:id="rId2" imgW="6801163" imgH="5083214" progId="Prism8.Document">
                  <p:embed/>
                </p:oleObj>
              </mc:Choice>
              <mc:Fallback>
                <p:oleObj name="Prism 8" r:id="rId2" imgW="6801163" imgH="5083214" progId="Prism8.Document">
                  <p:embed/>
                  <p:pic>
                    <p:nvPicPr>
                      <p:cNvPr id="118" name="Object 117">
                        <a:extLst>
                          <a:ext uri="{FF2B5EF4-FFF2-40B4-BE49-F238E27FC236}">
                            <a16:creationId xmlns:a16="http://schemas.microsoft.com/office/drawing/2014/main" id="{5AEDDF8A-BD70-492A-921C-A24AF028DB96}"/>
                          </a:ext>
                        </a:extLst>
                      </p:cNvPr>
                      <p:cNvPicPr/>
                      <p:nvPr/>
                    </p:nvPicPr>
                    <p:blipFill>
                      <a:blip r:embed="rId3"/>
                      <a:stretch>
                        <a:fillRect/>
                      </a:stretch>
                    </p:blipFill>
                    <p:spPr>
                      <a:xfrm>
                        <a:off x="203927" y="6154604"/>
                        <a:ext cx="3740640" cy="2795768"/>
                      </a:xfrm>
                      <a:prstGeom prst="rect">
                        <a:avLst/>
                      </a:prstGeom>
                    </p:spPr>
                  </p:pic>
                </p:oleObj>
              </mc:Fallback>
            </mc:AlternateContent>
          </a:graphicData>
        </a:graphic>
      </p:graphicFrame>
      <p:graphicFrame>
        <p:nvGraphicFramePr>
          <p:cNvPr id="119" name="Object 118">
            <a:extLst>
              <a:ext uri="{FF2B5EF4-FFF2-40B4-BE49-F238E27FC236}">
                <a16:creationId xmlns:a16="http://schemas.microsoft.com/office/drawing/2014/main" id="{B2A4B44D-75D7-4BD7-A614-1106BD93863D}"/>
              </a:ext>
            </a:extLst>
          </p:cNvPr>
          <p:cNvGraphicFramePr>
            <a:graphicFrameLocks noChangeAspect="1"/>
          </p:cNvGraphicFramePr>
          <p:nvPr/>
        </p:nvGraphicFramePr>
        <p:xfrm>
          <a:off x="3802119" y="3311261"/>
          <a:ext cx="3836311" cy="2799136"/>
        </p:xfrm>
        <a:graphic>
          <a:graphicData uri="http://schemas.openxmlformats.org/presentationml/2006/ole">
            <mc:AlternateContent xmlns:mc="http://schemas.openxmlformats.org/markup-compatibility/2006">
              <mc:Choice xmlns:v="urn:schemas-microsoft-com:vml" Requires="v">
                <p:oleObj name="Prism 8" r:id="rId4" imgW="6975109" imgH="5089337" progId="Prism8.Document">
                  <p:embed/>
                </p:oleObj>
              </mc:Choice>
              <mc:Fallback>
                <p:oleObj name="Prism 8" r:id="rId4" imgW="6975109" imgH="5089337" progId="Prism8.Document">
                  <p:embed/>
                  <p:pic>
                    <p:nvPicPr>
                      <p:cNvPr id="119" name="Object 118">
                        <a:extLst>
                          <a:ext uri="{FF2B5EF4-FFF2-40B4-BE49-F238E27FC236}">
                            <a16:creationId xmlns:a16="http://schemas.microsoft.com/office/drawing/2014/main" id="{B2A4B44D-75D7-4BD7-A614-1106BD93863D}"/>
                          </a:ext>
                        </a:extLst>
                      </p:cNvPr>
                      <p:cNvPicPr/>
                      <p:nvPr/>
                    </p:nvPicPr>
                    <p:blipFill>
                      <a:blip r:embed="rId5"/>
                      <a:stretch>
                        <a:fillRect/>
                      </a:stretch>
                    </p:blipFill>
                    <p:spPr>
                      <a:xfrm>
                        <a:off x="3802119" y="3311261"/>
                        <a:ext cx="3836311" cy="2799136"/>
                      </a:xfrm>
                      <a:prstGeom prst="rect">
                        <a:avLst/>
                      </a:prstGeom>
                    </p:spPr>
                  </p:pic>
                </p:oleObj>
              </mc:Fallback>
            </mc:AlternateContent>
          </a:graphicData>
        </a:graphic>
      </p:graphicFrame>
      <p:grpSp>
        <p:nvGrpSpPr>
          <p:cNvPr id="127" name="Group 126">
            <a:extLst>
              <a:ext uri="{FF2B5EF4-FFF2-40B4-BE49-F238E27FC236}">
                <a16:creationId xmlns:a16="http://schemas.microsoft.com/office/drawing/2014/main" id="{D4F9AABC-5927-459E-8478-58D10E313530}"/>
              </a:ext>
            </a:extLst>
          </p:cNvPr>
          <p:cNvGrpSpPr/>
          <p:nvPr/>
        </p:nvGrpSpPr>
        <p:grpSpPr>
          <a:xfrm>
            <a:off x="3861280" y="6242282"/>
            <a:ext cx="3742224" cy="2639876"/>
            <a:chOff x="3806395" y="3223701"/>
            <a:chExt cx="3402022" cy="2399887"/>
          </a:xfrm>
        </p:grpSpPr>
        <p:graphicFrame>
          <p:nvGraphicFramePr>
            <p:cNvPr id="128" name="Object 127">
              <a:extLst>
                <a:ext uri="{FF2B5EF4-FFF2-40B4-BE49-F238E27FC236}">
                  <a16:creationId xmlns:a16="http://schemas.microsoft.com/office/drawing/2014/main" id="{79980521-EC7E-479E-9AC9-17732420C6BF}"/>
                </a:ext>
              </a:extLst>
            </p:cNvPr>
            <p:cNvGraphicFramePr>
              <a:graphicFrameLocks noChangeAspect="1"/>
            </p:cNvGraphicFramePr>
            <p:nvPr/>
          </p:nvGraphicFramePr>
          <p:xfrm>
            <a:off x="3806395" y="3223701"/>
            <a:ext cx="3402022" cy="2399887"/>
          </p:xfrm>
          <a:graphic>
            <a:graphicData uri="http://schemas.openxmlformats.org/presentationml/2006/ole">
              <mc:AlternateContent xmlns:mc="http://schemas.openxmlformats.org/markup-compatibility/2006">
                <mc:Choice xmlns:v="urn:schemas-microsoft-com:vml" Requires="v">
                  <p:oleObj name="Prism 8" r:id="rId6" imgW="6804044" imgH="4799773" progId="Prism8.Document">
                    <p:embed/>
                  </p:oleObj>
                </mc:Choice>
                <mc:Fallback>
                  <p:oleObj name="Prism 8" r:id="rId6" imgW="6804044" imgH="4799773" progId="Prism8.Document">
                    <p:embed/>
                    <p:pic>
                      <p:nvPicPr>
                        <p:cNvPr id="128" name="Object 127">
                          <a:extLst>
                            <a:ext uri="{FF2B5EF4-FFF2-40B4-BE49-F238E27FC236}">
                              <a16:creationId xmlns:a16="http://schemas.microsoft.com/office/drawing/2014/main" id="{79980521-EC7E-479E-9AC9-17732420C6BF}"/>
                            </a:ext>
                          </a:extLst>
                        </p:cNvPr>
                        <p:cNvPicPr/>
                        <p:nvPr/>
                      </p:nvPicPr>
                      <p:blipFill>
                        <a:blip r:embed="rId7"/>
                        <a:stretch>
                          <a:fillRect/>
                        </a:stretch>
                      </p:blipFill>
                      <p:spPr>
                        <a:xfrm>
                          <a:off x="3806395" y="3223701"/>
                          <a:ext cx="3402022" cy="2399887"/>
                        </a:xfrm>
                        <a:prstGeom prst="rect">
                          <a:avLst/>
                        </a:prstGeom>
                      </p:spPr>
                    </p:pic>
                  </p:oleObj>
                </mc:Fallback>
              </mc:AlternateContent>
            </a:graphicData>
          </a:graphic>
        </p:graphicFrame>
        <p:sp>
          <p:nvSpPr>
            <p:cNvPr id="129" name="TextBox 128">
              <a:extLst>
                <a:ext uri="{FF2B5EF4-FFF2-40B4-BE49-F238E27FC236}">
                  <a16:creationId xmlns:a16="http://schemas.microsoft.com/office/drawing/2014/main" id="{22F89466-A584-48F5-A11D-5DA23460A14C}"/>
                </a:ext>
              </a:extLst>
            </p:cNvPr>
            <p:cNvSpPr txBox="1"/>
            <p:nvPr/>
          </p:nvSpPr>
          <p:spPr>
            <a:xfrm>
              <a:off x="6510372" y="3301676"/>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130" name="TextBox 129">
              <a:extLst>
                <a:ext uri="{FF2B5EF4-FFF2-40B4-BE49-F238E27FC236}">
                  <a16:creationId xmlns:a16="http://schemas.microsoft.com/office/drawing/2014/main" id="{BC24DB06-1D40-4E70-BFB0-23C12F403323}"/>
                </a:ext>
              </a:extLst>
            </p:cNvPr>
            <p:cNvSpPr txBox="1"/>
            <p:nvPr/>
          </p:nvSpPr>
          <p:spPr>
            <a:xfrm>
              <a:off x="6715688" y="3324666"/>
              <a:ext cx="349931" cy="314772"/>
            </a:xfrm>
            <a:prstGeom prst="rect">
              <a:avLst/>
            </a:prstGeom>
            <a:noFill/>
          </p:spPr>
          <p:txBody>
            <a:bodyPr wrap="square" rtlCol="0">
              <a:spAutoFit/>
            </a:bodyPr>
            <a:lstStyle/>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131" name="TextBox 130">
              <a:extLst>
                <a:ext uri="{FF2B5EF4-FFF2-40B4-BE49-F238E27FC236}">
                  <a16:creationId xmlns:a16="http://schemas.microsoft.com/office/drawing/2014/main" id="{037C2AFC-BB37-47D1-ADB9-860A47AA9119}"/>
                </a:ext>
              </a:extLst>
            </p:cNvPr>
            <p:cNvSpPr txBox="1"/>
            <p:nvPr/>
          </p:nvSpPr>
          <p:spPr>
            <a:xfrm>
              <a:off x="5569197" y="3425362"/>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132" name="TextBox 131">
              <a:extLst>
                <a:ext uri="{FF2B5EF4-FFF2-40B4-BE49-F238E27FC236}">
                  <a16:creationId xmlns:a16="http://schemas.microsoft.com/office/drawing/2014/main" id="{890591EA-523F-486F-AB3C-4951FD2B1954}"/>
                </a:ext>
              </a:extLst>
            </p:cNvPr>
            <p:cNvSpPr txBox="1"/>
            <p:nvPr/>
          </p:nvSpPr>
          <p:spPr>
            <a:xfrm>
              <a:off x="5753341" y="3544627"/>
              <a:ext cx="349931" cy="314772"/>
            </a:xfrm>
            <a:prstGeom prst="rect">
              <a:avLst/>
            </a:prstGeom>
            <a:noFill/>
          </p:spPr>
          <p:txBody>
            <a:bodyPr wrap="square" rtlCol="0">
              <a:spAutoFit/>
            </a:bodyPr>
            <a:lstStyle/>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133" name="TextBox 132">
              <a:extLst>
                <a:ext uri="{FF2B5EF4-FFF2-40B4-BE49-F238E27FC236}">
                  <a16:creationId xmlns:a16="http://schemas.microsoft.com/office/drawing/2014/main" id="{B82B4F2E-5BBD-4C18-95C7-35217D6C061D}"/>
                </a:ext>
              </a:extLst>
            </p:cNvPr>
            <p:cNvSpPr txBox="1"/>
            <p:nvPr/>
          </p:nvSpPr>
          <p:spPr>
            <a:xfrm>
              <a:off x="4417735" y="3556061"/>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134" name="TextBox 133">
              <a:extLst>
                <a:ext uri="{FF2B5EF4-FFF2-40B4-BE49-F238E27FC236}">
                  <a16:creationId xmlns:a16="http://schemas.microsoft.com/office/drawing/2014/main" id="{7C8FDE1B-53D0-4DD4-8000-36A432BBDC01}"/>
                </a:ext>
              </a:extLst>
            </p:cNvPr>
            <p:cNvSpPr txBox="1"/>
            <p:nvPr/>
          </p:nvSpPr>
          <p:spPr>
            <a:xfrm>
              <a:off x="4803168" y="3596854"/>
              <a:ext cx="349931" cy="37632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135" name="TextBox 134">
              <a:extLst>
                <a:ext uri="{FF2B5EF4-FFF2-40B4-BE49-F238E27FC236}">
                  <a16:creationId xmlns:a16="http://schemas.microsoft.com/office/drawing/2014/main" id="{20CBED9B-8E11-4DD7-A9D0-5F44ED76E27F}"/>
                </a:ext>
              </a:extLst>
            </p:cNvPr>
            <p:cNvSpPr txBox="1"/>
            <p:nvPr/>
          </p:nvSpPr>
          <p:spPr>
            <a:xfrm>
              <a:off x="4608929" y="3860205"/>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grpSp>
        <p:nvGrpSpPr>
          <p:cNvPr id="48" name="Group 47">
            <a:extLst>
              <a:ext uri="{FF2B5EF4-FFF2-40B4-BE49-F238E27FC236}">
                <a16:creationId xmlns:a16="http://schemas.microsoft.com/office/drawing/2014/main" id="{6A733128-404F-4995-99E8-83249A1B91B3}"/>
              </a:ext>
            </a:extLst>
          </p:cNvPr>
          <p:cNvGrpSpPr/>
          <p:nvPr/>
        </p:nvGrpSpPr>
        <p:grpSpPr>
          <a:xfrm>
            <a:off x="269054" y="3276549"/>
            <a:ext cx="3707165" cy="2805870"/>
            <a:chOff x="297252" y="6152733"/>
            <a:chExt cx="3370150" cy="2550791"/>
          </a:xfrm>
        </p:grpSpPr>
        <p:graphicFrame>
          <p:nvGraphicFramePr>
            <p:cNvPr id="49" name="Object 48">
              <a:extLst>
                <a:ext uri="{FF2B5EF4-FFF2-40B4-BE49-F238E27FC236}">
                  <a16:creationId xmlns:a16="http://schemas.microsoft.com/office/drawing/2014/main" id="{B2A50AE6-DE01-47D5-A04E-346BE8EBE87E}"/>
                </a:ext>
              </a:extLst>
            </p:cNvPr>
            <p:cNvGraphicFramePr>
              <a:graphicFrameLocks noChangeAspect="1"/>
            </p:cNvGraphicFramePr>
            <p:nvPr/>
          </p:nvGraphicFramePr>
          <p:xfrm>
            <a:off x="297252" y="6152733"/>
            <a:ext cx="3370150" cy="2550791"/>
          </p:xfrm>
          <a:graphic>
            <a:graphicData uri="http://schemas.openxmlformats.org/presentationml/2006/ole">
              <mc:AlternateContent xmlns:mc="http://schemas.openxmlformats.org/markup-compatibility/2006">
                <mc:Choice xmlns:v="urn:schemas-microsoft-com:vml" Requires="v">
                  <p:oleObj name="Prism 8" r:id="rId8" imgW="6740300" imgH="5101582" progId="Prism8.Document">
                    <p:embed/>
                  </p:oleObj>
                </mc:Choice>
                <mc:Fallback>
                  <p:oleObj name="Prism 8" r:id="rId8" imgW="6740300" imgH="5101582" progId="Prism8.Document">
                    <p:embed/>
                    <p:pic>
                      <p:nvPicPr>
                        <p:cNvPr id="49" name="Object 48">
                          <a:extLst>
                            <a:ext uri="{FF2B5EF4-FFF2-40B4-BE49-F238E27FC236}">
                              <a16:creationId xmlns:a16="http://schemas.microsoft.com/office/drawing/2014/main" id="{B2A50AE6-DE01-47D5-A04E-346BE8EBE87E}"/>
                            </a:ext>
                          </a:extLst>
                        </p:cNvPr>
                        <p:cNvPicPr/>
                        <p:nvPr/>
                      </p:nvPicPr>
                      <p:blipFill>
                        <a:blip r:embed="rId9"/>
                        <a:stretch>
                          <a:fillRect/>
                        </a:stretch>
                      </p:blipFill>
                      <p:spPr>
                        <a:xfrm>
                          <a:off x="297252" y="6152733"/>
                          <a:ext cx="3370150" cy="2550791"/>
                        </a:xfrm>
                        <a:prstGeom prst="rect">
                          <a:avLst/>
                        </a:prstGeom>
                      </p:spPr>
                    </p:pic>
                  </p:oleObj>
                </mc:Fallback>
              </mc:AlternateContent>
            </a:graphicData>
          </a:graphic>
        </p:graphicFrame>
        <p:sp>
          <p:nvSpPr>
            <p:cNvPr id="50" name="TextBox 49">
              <a:extLst>
                <a:ext uri="{FF2B5EF4-FFF2-40B4-BE49-F238E27FC236}">
                  <a16:creationId xmlns:a16="http://schemas.microsoft.com/office/drawing/2014/main" id="{C6A2C65D-667B-4556-840B-5A03331E69C8}"/>
                </a:ext>
              </a:extLst>
            </p:cNvPr>
            <p:cNvSpPr txBox="1"/>
            <p:nvPr/>
          </p:nvSpPr>
          <p:spPr>
            <a:xfrm>
              <a:off x="3147563" y="6354297"/>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4B12D3C7-4086-4756-868C-0077A1262E43}"/>
                </a:ext>
              </a:extLst>
            </p:cNvPr>
            <p:cNvSpPr txBox="1"/>
            <p:nvPr/>
          </p:nvSpPr>
          <p:spPr>
            <a:xfrm>
              <a:off x="2201307" y="6756699"/>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1A4DCF28-201A-4E4E-A6AE-741C95B01AC5}"/>
                </a:ext>
              </a:extLst>
            </p:cNvPr>
            <p:cNvSpPr txBox="1"/>
            <p:nvPr/>
          </p:nvSpPr>
          <p:spPr>
            <a:xfrm>
              <a:off x="2019517" y="6451029"/>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E6AF4386-E004-4C76-942B-85E27C60B6DD}"/>
                </a:ext>
              </a:extLst>
            </p:cNvPr>
            <p:cNvSpPr txBox="1"/>
            <p:nvPr/>
          </p:nvSpPr>
          <p:spPr>
            <a:xfrm>
              <a:off x="1245147" y="6841337"/>
              <a:ext cx="349931" cy="376326"/>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 §</a:t>
              </a:r>
            </a:p>
            <a:p>
              <a:pPr algn="ctr" defTabSz="502920"/>
              <a:endParaRPr lang="en-US" sz="330" dirty="0">
                <a:solidFill>
                  <a:prstClr val="black"/>
                </a:solidFill>
                <a:latin typeface="Arial" panose="020B0604020202020204" pitchFamily="34" charset="0"/>
                <a:cs typeface="Arial" panose="020B0604020202020204" pitchFamily="34" charset="0"/>
                <a:sym typeface="Symbol" panose="05050102010706020507" pitchFamily="18" charset="2"/>
              </a:endParaRP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A0AAAFDB-4E6E-4811-AB29-438C4B0AB61A}"/>
                </a:ext>
              </a:extLst>
            </p:cNvPr>
            <p:cNvSpPr txBox="1"/>
            <p:nvPr/>
          </p:nvSpPr>
          <p:spPr>
            <a:xfrm>
              <a:off x="1059840" y="7291595"/>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06F4CD0-1990-48BF-8FE4-CD28AAA909E7}"/>
                </a:ext>
              </a:extLst>
            </p:cNvPr>
            <p:cNvSpPr txBox="1"/>
            <p:nvPr/>
          </p:nvSpPr>
          <p:spPr>
            <a:xfrm>
              <a:off x="874175" y="7375037"/>
              <a:ext cx="349931" cy="207050"/>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grpSp>
        <p:nvGrpSpPr>
          <p:cNvPr id="56" name="Group 55">
            <a:extLst>
              <a:ext uri="{FF2B5EF4-FFF2-40B4-BE49-F238E27FC236}">
                <a16:creationId xmlns:a16="http://schemas.microsoft.com/office/drawing/2014/main" id="{BA5F2864-745A-4835-9444-73D266EE8322}"/>
              </a:ext>
            </a:extLst>
          </p:cNvPr>
          <p:cNvGrpSpPr/>
          <p:nvPr/>
        </p:nvGrpSpPr>
        <p:grpSpPr>
          <a:xfrm>
            <a:off x="3875262" y="475235"/>
            <a:ext cx="3726379" cy="2760509"/>
            <a:chOff x="382787" y="6039459"/>
            <a:chExt cx="3387617" cy="2509554"/>
          </a:xfrm>
        </p:grpSpPr>
        <p:graphicFrame>
          <p:nvGraphicFramePr>
            <p:cNvPr id="57" name="Object 56">
              <a:extLst>
                <a:ext uri="{FF2B5EF4-FFF2-40B4-BE49-F238E27FC236}">
                  <a16:creationId xmlns:a16="http://schemas.microsoft.com/office/drawing/2014/main" id="{0D5ADCD9-D291-4BE4-A7D0-88F150C2F558}"/>
                </a:ext>
              </a:extLst>
            </p:cNvPr>
            <p:cNvGraphicFramePr>
              <a:graphicFrameLocks noChangeAspect="1"/>
            </p:cNvGraphicFramePr>
            <p:nvPr/>
          </p:nvGraphicFramePr>
          <p:xfrm>
            <a:off x="382787" y="6039459"/>
            <a:ext cx="3387617" cy="2509554"/>
          </p:xfrm>
          <a:graphic>
            <a:graphicData uri="http://schemas.openxmlformats.org/presentationml/2006/ole">
              <mc:AlternateContent xmlns:mc="http://schemas.openxmlformats.org/markup-compatibility/2006">
                <mc:Choice xmlns:v="urn:schemas-microsoft-com:vml" Requires="v">
                  <p:oleObj name="Prism 8" r:id="rId10" imgW="6775233" imgH="5019107" progId="Prism8.Document">
                    <p:embed/>
                  </p:oleObj>
                </mc:Choice>
                <mc:Fallback>
                  <p:oleObj name="Prism 8" r:id="rId10" imgW="6775233" imgH="5019107" progId="Prism8.Document">
                    <p:embed/>
                    <p:pic>
                      <p:nvPicPr>
                        <p:cNvPr id="57" name="Object 56">
                          <a:extLst>
                            <a:ext uri="{FF2B5EF4-FFF2-40B4-BE49-F238E27FC236}">
                              <a16:creationId xmlns:a16="http://schemas.microsoft.com/office/drawing/2014/main" id="{0D5ADCD9-D291-4BE4-A7D0-88F150C2F558}"/>
                            </a:ext>
                          </a:extLst>
                        </p:cNvPr>
                        <p:cNvPicPr/>
                        <p:nvPr/>
                      </p:nvPicPr>
                      <p:blipFill>
                        <a:blip r:embed="rId11"/>
                        <a:stretch>
                          <a:fillRect/>
                        </a:stretch>
                      </p:blipFill>
                      <p:spPr>
                        <a:xfrm>
                          <a:off x="382787" y="6039459"/>
                          <a:ext cx="3387617" cy="2509554"/>
                        </a:xfrm>
                        <a:prstGeom prst="rect">
                          <a:avLst/>
                        </a:prstGeom>
                      </p:spPr>
                    </p:pic>
                  </p:oleObj>
                </mc:Fallback>
              </mc:AlternateContent>
            </a:graphicData>
          </a:graphic>
        </p:graphicFrame>
        <p:sp>
          <p:nvSpPr>
            <p:cNvPr id="58" name="TextBox 57">
              <a:extLst>
                <a:ext uri="{FF2B5EF4-FFF2-40B4-BE49-F238E27FC236}">
                  <a16:creationId xmlns:a16="http://schemas.microsoft.com/office/drawing/2014/main" id="{55EC6FF8-16F1-4E9D-912D-FC2D15C40EA2}"/>
                </a:ext>
              </a:extLst>
            </p:cNvPr>
            <p:cNvSpPr txBox="1"/>
            <p:nvPr/>
          </p:nvSpPr>
          <p:spPr>
            <a:xfrm>
              <a:off x="3066750" y="6190589"/>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8827689F-997D-43DC-B1CB-E1C22BA9205D}"/>
                </a:ext>
              </a:extLst>
            </p:cNvPr>
            <p:cNvSpPr txBox="1"/>
            <p:nvPr/>
          </p:nvSpPr>
          <p:spPr>
            <a:xfrm>
              <a:off x="3251093" y="6152794"/>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E8845943-542D-4C4A-ACFF-9208CAAC3AE9}"/>
                </a:ext>
              </a:extLst>
            </p:cNvPr>
            <p:cNvSpPr txBox="1"/>
            <p:nvPr/>
          </p:nvSpPr>
          <p:spPr>
            <a:xfrm>
              <a:off x="2117280" y="6293923"/>
              <a:ext cx="349931" cy="207050"/>
            </a:xfrm>
            <a:prstGeom prst="rect">
              <a:avLst/>
            </a:prstGeom>
            <a:noFill/>
          </p:spPr>
          <p:txBody>
            <a:bodyPr wrap="square" rtlCol="0">
              <a:spAutoFit/>
            </a:bodyPr>
            <a:lstStyle/>
            <a:p>
              <a:pPr algn="ctr" defTabSz="502920"/>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5C10D410-39BC-4BD7-ADDB-BB79C6B79274}"/>
                </a:ext>
              </a:extLst>
            </p:cNvPr>
            <p:cNvSpPr txBox="1"/>
            <p:nvPr/>
          </p:nvSpPr>
          <p:spPr>
            <a:xfrm>
              <a:off x="2311936" y="6210733"/>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40FB4D51-E230-4B5C-9E5C-F765FB0B2727}"/>
                </a:ext>
              </a:extLst>
            </p:cNvPr>
            <p:cNvSpPr txBox="1"/>
            <p:nvPr/>
          </p:nvSpPr>
          <p:spPr>
            <a:xfrm>
              <a:off x="1353088" y="6392313"/>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sp>
          <p:nvSpPr>
            <p:cNvPr id="63" name="TextBox 62">
              <a:extLst>
                <a:ext uri="{FF2B5EF4-FFF2-40B4-BE49-F238E27FC236}">
                  <a16:creationId xmlns:a16="http://schemas.microsoft.com/office/drawing/2014/main" id="{9CA4FBA9-D784-4F60-B085-A7989C9768E5}"/>
                </a:ext>
              </a:extLst>
            </p:cNvPr>
            <p:cNvSpPr txBox="1"/>
            <p:nvPr/>
          </p:nvSpPr>
          <p:spPr>
            <a:xfrm>
              <a:off x="1161798" y="6419474"/>
              <a:ext cx="349931" cy="268605"/>
            </a:xfrm>
            <a:prstGeom prst="rect">
              <a:avLst/>
            </a:prstGeom>
            <a:noFill/>
          </p:spPr>
          <p:txBody>
            <a:bodyPr wrap="square" rtlCol="0">
              <a:spAutoFit/>
            </a:bodyPr>
            <a:lstStyle/>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p>
            <a:p>
              <a:pPr algn="ctr" defTabSz="502920"/>
              <a:r>
                <a:rPr lang="en-US" sz="440" dirty="0">
                  <a:solidFill>
                    <a:prstClr val="black"/>
                  </a:solidFill>
                  <a:latin typeface="Arial" panose="020B0604020202020204" pitchFamily="34" charset="0"/>
                  <a:cs typeface="Arial" panose="020B0604020202020204" pitchFamily="34" charset="0"/>
                  <a:sym typeface="Symbol" panose="05050102010706020507" pitchFamily="18" charset="2"/>
                </a:rPr>
                <a:t> </a:t>
              </a:r>
              <a:r>
                <a:rPr lang="en-US" sz="880" dirty="0">
                  <a:solidFill>
                    <a:prstClr val="black"/>
                  </a:solidFill>
                  <a:latin typeface="Arial" panose="020B0604020202020204" pitchFamily="34" charset="0"/>
                  <a:cs typeface="Arial" panose="020B0604020202020204" pitchFamily="34" charset="0"/>
                  <a:sym typeface="Symbol" panose="05050102010706020507" pitchFamily="18" charset="2"/>
                </a:rPr>
                <a:t></a:t>
              </a:r>
              <a:endParaRPr lang="en-US" sz="880" dirty="0">
                <a:solidFill>
                  <a:prstClr val="black"/>
                </a:solidFill>
                <a:latin typeface="Arial" panose="020B0604020202020204" pitchFamily="34" charset="0"/>
                <a:cs typeface="Arial" panose="020B0604020202020204" pitchFamily="34" charset="0"/>
              </a:endParaRPr>
            </a:p>
          </p:txBody>
        </p:sp>
      </p:grpSp>
      <p:graphicFrame>
        <p:nvGraphicFramePr>
          <p:cNvPr id="64" name="Object 63">
            <a:extLst>
              <a:ext uri="{FF2B5EF4-FFF2-40B4-BE49-F238E27FC236}">
                <a16:creationId xmlns:a16="http://schemas.microsoft.com/office/drawing/2014/main" id="{4CC2C4D2-AD14-48C5-8F73-3F952B268184}"/>
              </a:ext>
            </a:extLst>
          </p:cNvPr>
          <p:cNvGraphicFramePr>
            <a:graphicFrameLocks/>
          </p:cNvGraphicFramePr>
          <p:nvPr/>
        </p:nvGraphicFramePr>
        <p:xfrm>
          <a:off x="220347" y="570693"/>
          <a:ext cx="3731666" cy="2756002"/>
        </p:xfrm>
        <a:graphic>
          <a:graphicData uri="http://schemas.openxmlformats.org/presentationml/2006/ole">
            <mc:AlternateContent xmlns:mc="http://schemas.openxmlformats.org/markup-compatibility/2006">
              <mc:Choice xmlns:v="urn:schemas-microsoft-com:vml" Requires="v">
                <p:oleObj name="Prism 8" r:id="rId12" imgW="5826996" imgH="4881888" progId="Prism8.Document">
                  <p:embed/>
                </p:oleObj>
              </mc:Choice>
              <mc:Fallback>
                <p:oleObj name="Prism 8" r:id="rId12" imgW="5826996" imgH="4881888" progId="Prism8.Document">
                  <p:embed/>
                  <p:pic>
                    <p:nvPicPr>
                      <p:cNvPr id="64" name="Object 63">
                        <a:extLst>
                          <a:ext uri="{FF2B5EF4-FFF2-40B4-BE49-F238E27FC236}">
                            <a16:creationId xmlns:a16="http://schemas.microsoft.com/office/drawing/2014/main" id="{4CC2C4D2-AD14-48C5-8F73-3F952B268184}"/>
                          </a:ext>
                        </a:extLst>
                      </p:cNvPr>
                      <p:cNvPicPr preferRelativeResize="0"/>
                      <p:nvPr/>
                    </p:nvPicPr>
                    <p:blipFill>
                      <a:blip r:embed="rId13"/>
                      <a:stretch>
                        <a:fillRect/>
                      </a:stretch>
                    </p:blipFill>
                    <p:spPr>
                      <a:xfrm>
                        <a:off x="220347" y="570693"/>
                        <a:ext cx="3731666" cy="2756002"/>
                      </a:xfrm>
                      <a:prstGeom prst="rect">
                        <a:avLst/>
                      </a:prstGeom>
                    </p:spPr>
                  </p:pic>
                </p:oleObj>
              </mc:Fallback>
            </mc:AlternateContent>
          </a:graphicData>
        </a:graphic>
      </p:graphicFrame>
    </p:spTree>
    <p:extLst>
      <p:ext uri="{BB962C8B-B14F-4D97-AF65-F5344CB8AC3E}">
        <p14:creationId xmlns:p14="http://schemas.microsoft.com/office/powerpoint/2010/main" val="3268713795"/>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1271</TotalTime>
  <Words>822</Words>
  <Application>Microsoft Office PowerPoint</Application>
  <PresentationFormat>Custom</PresentationFormat>
  <Paragraphs>153</Paragraphs>
  <Slides>4</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4</vt:i4>
      </vt:variant>
    </vt:vector>
  </HeadingPairs>
  <TitlesOfParts>
    <vt:vector size="11" baseType="lpstr">
      <vt:lpstr>Arial</vt:lpstr>
      <vt:lpstr>Calibri</vt:lpstr>
      <vt:lpstr>Calibri Light</vt:lpstr>
      <vt:lpstr>Times New Roman</vt:lpstr>
      <vt:lpstr>1_Office Theme</vt:lpstr>
      <vt:lpstr>2_Office Theme</vt:lpstr>
      <vt:lpstr>Prism 8</vt:lpstr>
      <vt:lpstr>Supplemental Figure Legends  Supplemental Figure 1. Identification of cluster of genes differentially regulated in sensitive tumors treated with HBI-8000 in combination with PD-1 Ab. A.  Heatmap showing the raw abundance of different immune cell types in the tumor microenvironment (TME) modulated by PD-1 Ab, HBI-8000, or their combination at day 17 for each tumor sample.  Orange indicates high abundance and blue indicates low abundance.  Note that the data do not support the conclusion that one cell type is relatively more abundant than another.  Rather, they support the claim that a given cell type is more abundant in one sample vs. another.  B.  Heatmap of the directed global significance scores for immune pathway types in the TME modulated by PD-1 Ab, HBI-8000, or their combination at day 17 for each treatment group compared with the control, as well as the directed global (all groups regardless of treatment) significance scores for immune pathway types modulated in nonresponders (TGI &lt;25%) vs. responders (TGI &gt;75%), and partial responders (TGI &lt; 75%, &gt;25%) vs. responders.  Directed global significance statistics measure the extent to which a gene set’s genes are upregulated or downregulated vs. the control.  Red denotes gene sets whose genes exhibit extensive overexpression with the covariate, and blue denotes gene sets with extensive underexpression.  Left Y-axis depicts the various immune pathway types.    Supplemental Figure 2 Analysis of expression of LAG-3, TIGIT, NT5E, SIRPα, NFATC4, and CD155 in MC38 tumors treated with vehicle, HBI-8000, PD-1 Ab, and the combination of HBI-8000 and PD-1 Ab using the NanoString nCounter PanCancer Immune Profiling Panel, as described in the Figure 2 legend and in the Methods section.  Supplemental Figure 3 Expression of CD40L, CD40, ICOS, NKG7, KLRC2, and KLRK1 in MC38 tumors harvested from mice treated with vehicle, HBI-8000, PD-1 Ab, and the combination of HBI-8000 and PD-1 Ab.</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Reid Bissonnette</dc:creator>
  <cp:lastModifiedBy>Farbod Shojaei</cp:lastModifiedBy>
  <cp:revision>101</cp:revision>
  <dcterms:created xsi:type="dcterms:W3CDTF">2020-01-31T19:24:25Z</dcterms:created>
  <dcterms:modified xsi:type="dcterms:W3CDTF">2021-06-02T15:44:22Z</dcterms:modified>
</cp:coreProperties>
</file>