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7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63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2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1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4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9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0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07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4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3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4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7B76-30F9-4FB9-9D0D-FD61F576A257}" type="datetimeFigureOut">
              <a:rPr lang="en-US" smtClean="0"/>
              <a:t>11/30/2021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9BA43-D71F-449D-B3B8-7CA0D74CA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SF1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12102" y="218567"/>
            <a:ext cx="7051007" cy="4806619"/>
            <a:chOff x="412102" y="218567"/>
            <a:chExt cx="7051007" cy="4806619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2934" y="1523914"/>
              <a:ext cx="1732002" cy="199586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6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38765" y="687905"/>
              <a:ext cx="2024344" cy="13479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7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49556" y="2112788"/>
              <a:ext cx="2013264" cy="140902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1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437599" y="3610296"/>
              <a:ext cx="2020919" cy="141489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 rot="16200000">
              <a:off x="4983457" y="2623734"/>
              <a:ext cx="622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>
                  <a:latin typeface="Arial" pitchFamily="34" charset="0"/>
                  <a:cs typeface="Arial" pitchFamily="34" charset="0"/>
                </a:rPr>
                <a:t>HeLa</a:t>
              </a:r>
              <a:endParaRPr lang="en-IN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5002693" y="1205518"/>
              <a:ext cx="583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err="1">
                  <a:latin typeface="Arial" pitchFamily="34" charset="0"/>
                  <a:cs typeface="Arial" pitchFamily="34" charset="0"/>
                </a:rPr>
                <a:t>SiHa</a:t>
              </a:r>
              <a:endParaRPr lang="en-IN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4988266" y="4217661"/>
              <a:ext cx="6126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itchFamily="34" charset="0"/>
                  <a:cs typeface="Arial" pitchFamily="34" charset="0"/>
                </a:rPr>
                <a:t>C33a</a:t>
              </a:r>
              <a:endParaRPr lang="en-IN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2102" y="218567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A</a:t>
              </a:r>
              <a:endParaRPr lang="en-IN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789333" y="218567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itchFamily="34" charset="0"/>
                  <a:cs typeface="Arial" pitchFamily="34" charset="0"/>
                </a:rPr>
                <a:t>B</a:t>
              </a:r>
              <a:endParaRPr lang="en-IN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72663" y="1265096"/>
              <a:ext cx="4988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>
                  <a:latin typeface="Arial" pitchFamily="34" charset="0"/>
                  <a:cs typeface="Arial" pitchFamily="34" charset="0"/>
                </a:rPr>
                <a:t>SiHa</a:t>
              </a:r>
              <a:endParaRPr lang="en-IN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84375" y="1267369"/>
              <a:ext cx="53091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b="1" dirty="0" err="1">
                  <a:latin typeface="Arial" pitchFamily="34" charset="0"/>
                  <a:cs typeface="Arial" pitchFamily="34" charset="0"/>
                </a:rPr>
                <a:t>HeLa</a:t>
              </a:r>
              <a:endParaRPr lang="en-IN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82440" y="1283288"/>
              <a:ext cx="5229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itchFamily="34" charset="0"/>
                  <a:cs typeface="Arial" pitchFamily="34" charset="0"/>
                </a:rPr>
                <a:t>C33a</a:t>
              </a:r>
              <a:endParaRPr lang="en-IN" sz="11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947393" y="1294666"/>
              <a:ext cx="3016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latin typeface="Arial" pitchFamily="34" charset="0"/>
                  <a:cs typeface="Arial" pitchFamily="34" charset="0"/>
                </a:rPr>
                <a:t>M</a:t>
              </a:r>
              <a:endParaRPr lang="en-IN" sz="11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/>
            <a:srcRect l="13751"/>
            <a:stretch/>
          </p:blipFill>
          <p:spPr>
            <a:xfrm rot="16200000">
              <a:off x="468522" y="2249878"/>
              <a:ext cx="1986888" cy="60743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928283" y="3259577"/>
              <a:ext cx="3545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en-IN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92257" y="1785872"/>
              <a:ext cx="5774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10000</a:t>
              </a:r>
              <a:endParaRPr lang="en-IN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63480" y="2446858"/>
              <a:ext cx="49885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1000</a:t>
              </a:r>
              <a:endParaRPr lang="en-IN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50555" y="2987504"/>
              <a:ext cx="42030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lang="en-IN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8475" y="5654333"/>
            <a:ext cx="9099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SF1: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RNA characterization: A.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RNA Library tape station profile indicating the total RNA start-end regions, and average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size for each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preparation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Total RNA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electropherogram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on Agilent 2100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Bioanalyzer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wherein Y-axis of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electropherogram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represents the arbitrary fluorescence unit (FU) intensity and X-axis represents size of transcripts 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4535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01746" y="112019"/>
            <a:ext cx="2563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GnRH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SECRETION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H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0581"/>
            <a:ext cx="9144000" cy="558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14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94104" y="77717"/>
            <a:ext cx="2955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MORPHINE ADDICTION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I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6" y="502773"/>
            <a:ext cx="9154856" cy="57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1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39" t="35350" r="6758" b="42040"/>
          <a:stretch/>
        </p:blipFill>
        <p:spPr>
          <a:xfrm>
            <a:off x="2410388" y="2719259"/>
            <a:ext cx="3527151" cy="162704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 rot="16200000">
            <a:off x="4130157" y="2188771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C33a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 rot="16200000">
            <a:off x="3738961" y="2212014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HeLa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16200000">
            <a:off x="3230723" y="2205602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SiHa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913135" y="3740941"/>
            <a:ext cx="1539221" cy="307777"/>
            <a:chOff x="4462934" y="1476590"/>
            <a:chExt cx="1539221" cy="307777"/>
          </a:xfrm>
        </p:grpSpPr>
        <p:sp>
          <p:nvSpPr>
            <p:cNvPr id="45" name="TextBox 44"/>
            <p:cNvSpPr txBox="1"/>
            <p:nvPr/>
          </p:nvSpPr>
          <p:spPr>
            <a:xfrm>
              <a:off x="4522263" y="1476590"/>
              <a:ext cx="1479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14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HSP70 (70KDa)</a:t>
              </a:r>
              <a:endParaRPr lang="en-IN" sz="1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 flipH="1">
              <a:off x="4462934" y="1630479"/>
              <a:ext cx="58737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9" t="38449" r="27556" b="39409"/>
          <a:stretch/>
        </p:blipFill>
        <p:spPr>
          <a:xfrm>
            <a:off x="3131822" y="496015"/>
            <a:ext cx="2363724" cy="134748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607912" y="1064312"/>
            <a:ext cx="1440178" cy="307777"/>
            <a:chOff x="7452356" y="480388"/>
            <a:chExt cx="1440178" cy="307777"/>
          </a:xfrm>
        </p:grpSpPr>
        <p:sp>
          <p:nvSpPr>
            <p:cNvPr id="46" name="TextBox 45"/>
            <p:cNvSpPr txBox="1"/>
            <p:nvPr/>
          </p:nvSpPr>
          <p:spPr>
            <a:xfrm>
              <a:off x="7553706" y="480388"/>
              <a:ext cx="13388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1400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Alix</a:t>
              </a:r>
              <a:r>
                <a:rPr lang="en-US" sz="14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(97KDa)</a:t>
              </a:r>
              <a:endParaRPr lang="en-IN" sz="1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flipH="1">
              <a:off x="7452356" y="634276"/>
              <a:ext cx="58737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 rot="16200000">
            <a:off x="4615804" y="24923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C33a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3984123" y="48166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HeLa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3442241" y="41754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SiHa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39" t="-36267" r="-31383" b="-37627"/>
          <a:stretch/>
        </p:blipFill>
        <p:spPr>
          <a:xfrm>
            <a:off x="3131821" y="4869179"/>
            <a:ext cx="3600445" cy="2160266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5913135" y="5653882"/>
            <a:ext cx="1805797" cy="307777"/>
            <a:chOff x="10945998" y="3594083"/>
            <a:chExt cx="1805797" cy="307777"/>
          </a:xfrm>
        </p:grpSpPr>
        <p:cxnSp>
          <p:nvCxnSpPr>
            <p:cNvPr id="56" name="Straight Arrow Connector 55"/>
            <p:cNvCxnSpPr/>
            <p:nvPr/>
          </p:nvCxnSpPr>
          <p:spPr>
            <a:xfrm flipH="1">
              <a:off x="10945998" y="3752047"/>
              <a:ext cx="58737" cy="0"/>
            </a:xfrm>
            <a:prstGeom prst="straightConnector1">
              <a:avLst/>
            </a:prstGeom>
            <a:ln w="412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11037864" y="3594083"/>
              <a:ext cx="17139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en-US" sz="1400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Flotillin</a:t>
              </a:r>
              <a:r>
                <a:rPr lang="en-US" sz="1400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2 (</a:t>
              </a:r>
              <a:r>
                <a:rPr lang="en-US" sz="1400" b="1" dirty="0">
                  <a:latin typeface="Arial" pitchFamily="34" charset="0"/>
                  <a:cs typeface="Arial" pitchFamily="34" charset="0"/>
                </a:rPr>
                <a:t>43 </a:t>
              </a:r>
              <a:r>
                <a:rPr lang="en-US" sz="1400" b="1" dirty="0" err="1">
                  <a:latin typeface="Arial" pitchFamily="34" charset="0"/>
                  <a:cs typeface="Arial" pitchFamily="34" charset="0"/>
                </a:rPr>
                <a:t>kDa</a:t>
              </a:r>
              <a:r>
                <a:rPr lang="en-US" sz="1400" b="1" dirty="0">
                  <a:latin typeface="Arial" pitchFamily="34" charset="0"/>
                  <a:cs typeface="Arial" pitchFamily="34" charset="0"/>
                </a:rPr>
                <a:t>)</a:t>
              </a:r>
              <a:endParaRPr lang="en-IN" sz="14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2" name="TextBox 71"/>
          <p:cNvSpPr txBox="1"/>
          <p:nvPr/>
        </p:nvSpPr>
        <p:spPr>
          <a:xfrm rot="16200000">
            <a:off x="4780697" y="4847647"/>
            <a:ext cx="731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C33a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 rot="16200000">
            <a:off x="4029558" y="4847645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HeLa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16200000">
            <a:off x="3198944" y="4854056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SiHa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IN" sz="16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-5859"/>
            <a:ext cx="2958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Immunoblots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for Figure 1B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34400" y="24923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SF4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38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SF2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t="9378"/>
          <a:stretch/>
        </p:blipFill>
        <p:spPr>
          <a:xfrm>
            <a:off x="33615" y="954295"/>
            <a:ext cx="4538384" cy="470643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3615" y="5660728"/>
            <a:ext cx="905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SF2: Relationship between the assembled transcripts and closely related reference transcripts: A.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Summary of assembled transcripts and the relation with reference transcripts.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Key for relationship codes of assembled transcripts with reference transcripts.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967742"/>
            <a:ext cx="4516455" cy="44456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3615" y="27001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7628" y="21856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B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6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3710" y="108645"/>
            <a:ext cx="3778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CALCIUM SIGNALING PATHWAY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6" y="632012"/>
            <a:ext cx="9154856" cy="568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4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4786" y="78768"/>
            <a:ext cx="3778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cAMP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SIGNALING PATHWAY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B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224"/>
            <a:ext cx="9144000" cy="574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49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4297" y="11966"/>
            <a:ext cx="5038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AXON GUIDANCE SIGNALING PATHWAY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C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15" y="645927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" y="537882"/>
            <a:ext cx="9143999" cy="59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3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6687" y="101705"/>
            <a:ext cx="561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LEUKOCYTE TRANSENDOTHELIAL MIGRATION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D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34" y="6443282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224"/>
            <a:ext cx="9144000" cy="579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4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0402" y="0"/>
            <a:ext cx="334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CIRCADIAN ENTRAINMENT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E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094"/>
            <a:ext cx="9144000" cy="57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97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5946" y="31117"/>
            <a:ext cx="393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LONG-TERM POTENTIATION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F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5" y="6324806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525"/>
            <a:ext cx="9144000" cy="573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92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18868" y="-1917"/>
            <a:ext cx="370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GLUTAMATERGIC SYNAPSE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25285" y="-19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latin typeface="Arial" pitchFamily="34" charset="0"/>
                <a:cs typeface="Arial" pitchFamily="34" charset="0"/>
              </a:rPr>
              <a:t>SF3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-48084"/>
            <a:ext cx="3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G</a:t>
            </a:r>
            <a:endParaRPr lang="en-IN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71" y="6418894"/>
            <a:ext cx="9099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SF3: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KEGG Analysis of differentially expressed transcripts in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exosomal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RNA of HPV-negative vs. HPV-positive cervical cancer cells.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415"/>
            <a:ext cx="9144000" cy="60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5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</TotalTime>
  <Words>368</Words>
  <Application>Microsoft Office PowerPoint</Application>
  <PresentationFormat>On-screen Show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ACB</cp:lastModifiedBy>
  <cp:revision>27</cp:revision>
  <dcterms:created xsi:type="dcterms:W3CDTF">2020-11-09T07:49:14Z</dcterms:created>
  <dcterms:modified xsi:type="dcterms:W3CDTF">2021-11-30T12:36:04Z</dcterms:modified>
</cp:coreProperties>
</file>