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テーマ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淡色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テーマ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スタイル/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淡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72"/>
    <p:restoredTop sz="93733" autoAdjust="0"/>
  </p:normalViewPr>
  <p:slideViewPr>
    <p:cSldViewPr snapToGrid="0" snapToObjects="1">
      <p:cViewPr varScale="1">
        <p:scale>
          <a:sx n="118" d="100"/>
          <a:sy n="11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DE771-ED4E-074E-8243-5D9E1C087BF0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AA96C-D371-5B42-838B-9CA5FD0902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777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342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73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47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921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074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09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0397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9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642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2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24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3D41F-094B-184E-A2D9-235C719A721C}" type="datetimeFigureOut">
              <a:rPr kumimoji="1" lang="ja-JP" altLang="en-US" smtClean="0"/>
              <a:t>2022/1/23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1F296-E499-ED4D-B676-6770088CD0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0BA8E24-3A88-2348-A34A-CD47B4D8E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09" y="1699559"/>
            <a:ext cx="3621310" cy="2466256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9ED183D-317D-9F44-926C-CF2E2DC79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39" y="1706737"/>
            <a:ext cx="3635159" cy="246022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567E7C-A331-AA43-8E87-6A0A4582269D}"/>
              </a:ext>
            </a:extLst>
          </p:cNvPr>
          <p:cNvSpPr txBox="1"/>
          <p:nvPr/>
        </p:nvSpPr>
        <p:spPr>
          <a:xfrm>
            <a:off x="163286" y="43537"/>
            <a:ext cx="3948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</a:t>
            </a:r>
            <a:r>
              <a:rPr lang="en-US" altLang="ja-JP" b="1" dirty="0"/>
              <a:t>1</a:t>
            </a:r>
            <a:r>
              <a:rPr kumimoji="1" lang="en-US" altLang="ja-JP" b="1" dirty="0"/>
              <a:t>. Takada K et al.</a:t>
            </a:r>
            <a:endParaRPr kumimoji="1" lang="ja-JP" altLang="en-US" b="1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B61CB34-E2E9-A843-8922-5C7DB36ACC2D}"/>
              </a:ext>
            </a:extLst>
          </p:cNvPr>
          <p:cNvSpPr/>
          <p:nvPr/>
        </p:nvSpPr>
        <p:spPr>
          <a:xfrm>
            <a:off x="7075405" y="3391151"/>
            <a:ext cx="1436420" cy="2991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ja-JP" sz="1200" dirty="0"/>
              <a:t>Log-rank </a:t>
            </a:r>
            <a:r>
              <a:rPr lang="en-US" altLang="ja-JP" sz="1200" i="1" dirty="0"/>
              <a:t>P</a:t>
            </a:r>
            <a:r>
              <a:rPr lang="en-US" altLang="ja-JP" sz="1200" dirty="0"/>
              <a:t> = 0.5264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563FAC1-D351-6243-9B44-D02BB319CDDD}"/>
              </a:ext>
            </a:extLst>
          </p:cNvPr>
          <p:cNvSpPr txBox="1"/>
          <p:nvPr/>
        </p:nvSpPr>
        <p:spPr>
          <a:xfrm rot="10800000">
            <a:off x="4880291" y="1687039"/>
            <a:ext cx="553998" cy="220376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en-US" altLang="ja-JP" sz="1200" dirty="0"/>
              <a:t>Survival rate</a:t>
            </a:r>
          </a:p>
          <a:p>
            <a:pPr algn="ctr"/>
            <a:r>
              <a:rPr lang="en-US" altLang="ja-JP" sz="1200" dirty="0"/>
              <a:t>(probability)</a:t>
            </a:r>
            <a:endParaRPr kumimoji="1" lang="ja-JP" altLang="en-US" sz="12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8A174B-83F7-7944-847F-0778942C30E9}"/>
              </a:ext>
            </a:extLst>
          </p:cNvPr>
          <p:cNvSpPr txBox="1"/>
          <p:nvPr/>
        </p:nvSpPr>
        <p:spPr>
          <a:xfrm>
            <a:off x="5692498" y="4014095"/>
            <a:ext cx="2948015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Time (</a:t>
            </a:r>
            <a:r>
              <a:rPr lang="en-US" altLang="ja-JP" sz="1400" dirty="0"/>
              <a:t>days</a:t>
            </a:r>
            <a:r>
              <a:rPr kumimoji="1" lang="en-US" altLang="ja-JP" sz="1400" dirty="0"/>
              <a:t>)</a:t>
            </a:r>
            <a:endParaRPr kumimoji="1" lang="ja-JP" altLang="en-US" sz="1400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D7D7AD5-0559-554B-8FA3-A9B6BAC0DCE9}"/>
              </a:ext>
            </a:extLst>
          </p:cNvPr>
          <p:cNvSpPr/>
          <p:nvPr/>
        </p:nvSpPr>
        <p:spPr>
          <a:xfrm>
            <a:off x="2472888" y="1737174"/>
            <a:ext cx="1417440" cy="2991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ja-JP" sz="1200" dirty="0">
                <a:solidFill>
                  <a:srgbClr val="000000"/>
                </a:solidFill>
              </a:rPr>
              <a:t>Log-rank </a:t>
            </a:r>
            <a:r>
              <a:rPr lang="en-US" altLang="ja-JP" sz="1200" i="1" dirty="0">
                <a:solidFill>
                  <a:srgbClr val="000000"/>
                </a:solidFill>
              </a:rPr>
              <a:t>P</a:t>
            </a:r>
            <a:r>
              <a:rPr lang="en-US" altLang="ja-JP" sz="1200" dirty="0">
                <a:solidFill>
                  <a:srgbClr val="000000"/>
                </a:solidFill>
              </a:rPr>
              <a:t> = 0.4777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84376C7-4C78-A946-A38A-2C33F989C6A8}"/>
              </a:ext>
            </a:extLst>
          </p:cNvPr>
          <p:cNvSpPr txBox="1"/>
          <p:nvPr/>
        </p:nvSpPr>
        <p:spPr>
          <a:xfrm rot="10800000">
            <a:off x="307482" y="1687041"/>
            <a:ext cx="553998" cy="220376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en-US" altLang="ja-JP" sz="1200" dirty="0"/>
              <a:t>Survival rate</a:t>
            </a:r>
          </a:p>
          <a:p>
            <a:pPr algn="ctr"/>
            <a:r>
              <a:rPr lang="en-US" altLang="ja-JP" sz="1200" dirty="0"/>
              <a:t>(probability)</a:t>
            </a:r>
            <a:endParaRPr kumimoji="1" lang="ja-JP" altLang="en-US" sz="12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2BCC8C8-B7FB-7F42-A146-6CE63E278E0B}"/>
              </a:ext>
            </a:extLst>
          </p:cNvPr>
          <p:cNvSpPr txBox="1"/>
          <p:nvPr/>
        </p:nvSpPr>
        <p:spPr>
          <a:xfrm>
            <a:off x="1076145" y="4014097"/>
            <a:ext cx="2948015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Time (days)</a:t>
            </a:r>
            <a:endParaRPr kumimoji="1" lang="ja-JP" altLang="en-US" sz="1400" dirty="0"/>
          </a:p>
        </p:txBody>
      </p:sp>
      <p:graphicFrame>
        <p:nvGraphicFramePr>
          <p:cNvPr id="28" name="表 27">
            <a:extLst>
              <a:ext uri="{FF2B5EF4-FFF2-40B4-BE49-F238E27FC236}">
                <a16:creationId xmlns:a16="http://schemas.microsoft.com/office/drawing/2014/main" id="{3496E52A-9DE5-D84E-9B47-2A4BC2354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572893"/>
              </p:ext>
            </p:extLst>
          </p:nvPr>
        </p:nvGraphicFramePr>
        <p:xfrm>
          <a:off x="102166" y="4064232"/>
          <a:ext cx="4126935" cy="7730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4175">
                  <a:extLst>
                    <a:ext uri="{9D8B030D-6E8A-4147-A177-3AD203B41FA5}">
                      <a16:colId xmlns:a16="http://schemas.microsoft.com/office/drawing/2014/main" val="3559649571"/>
                    </a:ext>
                  </a:extLst>
                </a:gridCol>
                <a:gridCol w="565460">
                  <a:extLst>
                    <a:ext uri="{9D8B030D-6E8A-4147-A177-3AD203B41FA5}">
                      <a16:colId xmlns:a16="http://schemas.microsoft.com/office/drawing/2014/main" val="2528999185"/>
                    </a:ext>
                  </a:extLst>
                </a:gridCol>
                <a:gridCol w="565460">
                  <a:extLst>
                    <a:ext uri="{9D8B030D-6E8A-4147-A177-3AD203B41FA5}">
                      <a16:colId xmlns:a16="http://schemas.microsoft.com/office/drawing/2014/main" val="1978514340"/>
                    </a:ext>
                  </a:extLst>
                </a:gridCol>
                <a:gridCol w="565460">
                  <a:extLst>
                    <a:ext uri="{9D8B030D-6E8A-4147-A177-3AD203B41FA5}">
                      <a16:colId xmlns:a16="http://schemas.microsoft.com/office/drawing/2014/main" val="1036820195"/>
                    </a:ext>
                  </a:extLst>
                </a:gridCol>
                <a:gridCol w="565460">
                  <a:extLst>
                    <a:ext uri="{9D8B030D-6E8A-4147-A177-3AD203B41FA5}">
                      <a16:colId xmlns:a16="http://schemas.microsoft.com/office/drawing/2014/main" val="336738724"/>
                    </a:ext>
                  </a:extLst>
                </a:gridCol>
                <a:gridCol w="565460">
                  <a:extLst>
                    <a:ext uri="{9D8B030D-6E8A-4147-A177-3AD203B41FA5}">
                      <a16:colId xmlns:a16="http://schemas.microsoft.com/office/drawing/2014/main" val="1700611307"/>
                    </a:ext>
                  </a:extLst>
                </a:gridCol>
                <a:gridCol w="565460">
                  <a:extLst>
                    <a:ext uri="{9D8B030D-6E8A-4147-A177-3AD203B41FA5}">
                      <a16:colId xmlns:a16="http://schemas.microsoft.com/office/drawing/2014/main" val="4070977382"/>
                    </a:ext>
                  </a:extLst>
                </a:gridCol>
              </a:tblGrid>
              <a:tr h="2576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u="sng" dirty="0"/>
                        <a:t>No. at risk</a:t>
                      </a:r>
                      <a:endParaRPr kumimoji="1" lang="ja-JP" altLang="en-US" sz="1000" u="sng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9500168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+mn-lt"/>
                        </a:rPr>
                        <a:t>No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337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124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76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48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28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16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513661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+mn-lt"/>
                        </a:rPr>
                        <a:t>Yes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53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24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13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6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3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2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48917841"/>
                  </a:ext>
                </a:extLst>
              </a:tr>
            </a:tbl>
          </a:graphicData>
        </a:graphic>
      </p:graphicFrame>
      <p:graphicFrame>
        <p:nvGraphicFramePr>
          <p:cNvPr id="29" name="表 28">
            <a:extLst>
              <a:ext uri="{FF2B5EF4-FFF2-40B4-BE49-F238E27FC236}">
                <a16:creationId xmlns:a16="http://schemas.microsoft.com/office/drawing/2014/main" id="{BA44D1F7-A7DA-354F-B3C9-6E4FD3188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839727"/>
              </p:ext>
            </p:extLst>
          </p:nvPr>
        </p:nvGraphicFramePr>
        <p:xfrm>
          <a:off x="4658581" y="4064232"/>
          <a:ext cx="4126935" cy="7730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609">
                  <a:extLst>
                    <a:ext uri="{9D8B030D-6E8A-4147-A177-3AD203B41FA5}">
                      <a16:colId xmlns:a16="http://schemas.microsoft.com/office/drawing/2014/main" val="3559649571"/>
                    </a:ext>
                  </a:extLst>
                </a:gridCol>
                <a:gridCol w="564721">
                  <a:extLst>
                    <a:ext uri="{9D8B030D-6E8A-4147-A177-3AD203B41FA5}">
                      <a16:colId xmlns:a16="http://schemas.microsoft.com/office/drawing/2014/main" val="2528999185"/>
                    </a:ext>
                  </a:extLst>
                </a:gridCol>
                <a:gridCol w="564721">
                  <a:extLst>
                    <a:ext uri="{9D8B030D-6E8A-4147-A177-3AD203B41FA5}">
                      <a16:colId xmlns:a16="http://schemas.microsoft.com/office/drawing/2014/main" val="1978514340"/>
                    </a:ext>
                  </a:extLst>
                </a:gridCol>
                <a:gridCol w="564721">
                  <a:extLst>
                    <a:ext uri="{9D8B030D-6E8A-4147-A177-3AD203B41FA5}">
                      <a16:colId xmlns:a16="http://schemas.microsoft.com/office/drawing/2014/main" val="1036820195"/>
                    </a:ext>
                  </a:extLst>
                </a:gridCol>
                <a:gridCol w="564721">
                  <a:extLst>
                    <a:ext uri="{9D8B030D-6E8A-4147-A177-3AD203B41FA5}">
                      <a16:colId xmlns:a16="http://schemas.microsoft.com/office/drawing/2014/main" val="336738724"/>
                    </a:ext>
                  </a:extLst>
                </a:gridCol>
                <a:gridCol w="564721">
                  <a:extLst>
                    <a:ext uri="{9D8B030D-6E8A-4147-A177-3AD203B41FA5}">
                      <a16:colId xmlns:a16="http://schemas.microsoft.com/office/drawing/2014/main" val="1700611307"/>
                    </a:ext>
                  </a:extLst>
                </a:gridCol>
                <a:gridCol w="564721">
                  <a:extLst>
                    <a:ext uri="{9D8B030D-6E8A-4147-A177-3AD203B41FA5}">
                      <a16:colId xmlns:a16="http://schemas.microsoft.com/office/drawing/2014/main" val="4070977382"/>
                    </a:ext>
                  </a:extLst>
                </a:gridCol>
              </a:tblGrid>
              <a:tr h="2576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u="sng" dirty="0"/>
                        <a:t>No. at risk</a:t>
                      </a:r>
                      <a:endParaRPr kumimoji="1" lang="ja-JP" altLang="en-US" sz="1000" u="sng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9500168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+mn-lt"/>
                        </a:rPr>
                        <a:t>No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337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231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171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105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64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36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513661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latin typeface="+mn-lt"/>
                        </a:rPr>
                        <a:t>Yes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53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41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33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21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15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+mn-lt"/>
                        </a:rPr>
                        <a:t>7</a:t>
                      </a:r>
                      <a:endParaRPr kumimoji="1" lang="ja-JP" altLang="en-US" sz="1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48917841"/>
                  </a:ext>
                </a:extLst>
              </a:tr>
            </a:tbl>
          </a:graphicData>
        </a:graphic>
      </p:graphicFrame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3C28B46-D19F-224C-A263-6C7933387F01}"/>
              </a:ext>
            </a:extLst>
          </p:cNvPr>
          <p:cNvSpPr txBox="1"/>
          <p:nvPr/>
        </p:nvSpPr>
        <p:spPr>
          <a:xfrm>
            <a:off x="2012465" y="2846270"/>
            <a:ext cx="1777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Statin therapy: Yes N = 53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C6C300A-B4F8-7C43-9613-A2E6E7EF5328}"/>
              </a:ext>
            </a:extLst>
          </p:cNvPr>
          <p:cNvSpPr txBox="1"/>
          <p:nvPr/>
        </p:nvSpPr>
        <p:spPr>
          <a:xfrm>
            <a:off x="1051140" y="3511887"/>
            <a:ext cx="1834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Statin therapy: No N = 337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75C7CF1-CD0F-C540-958E-05263D31FBFF}"/>
              </a:ext>
            </a:extLst>
          </p:cNvPr>
          <p:cNvSpPr txBox="1"/>
          <p:nvPr/>
        </p:nvSpPr>
        <p:spPr>
          <a:xfrm>
            <a:off x="7366526" y="2472882"/>
            <a:ext cx="1777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Statin therapy: Yes N = 53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5E310CF-04E0-4645-9625-FBAACCF6C948}"/>
              </a:ext>
            </a:extLst>
          </p:cNvPr>
          <p:cNvSpPr txBox="1"/>
          <p:nvPr/>
        </p:nvSpPr>
        <p:spPr>
          <a:xfrm>
            <a:off x="5653224" y="3023544"/>
            <a:ext cx="1834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Statin therapy: No N = 337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969323-90C8-014F-9FCE-C91B551656EB}"/>
              </a:ext>
            </a:extLst>
          </p:cNvPr>
          <p:cNvSpPr txBox="1"/>
          <p:nvPr/>
        </p:nvSpPr>
        <p:spPr>
          <a:xfrm>
            <a:off x="113319" y="1699944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(a)</a:t>
            </a:r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A13156-2025-124A-9936-320C34535FC0}"/>
              </a:ext>
            </a:extLst>
          </p:cNvPr>
          <p:cNvSpPr txBox="1"/>
          <p:nvPr/>
        </p:nvSpPr>
        <p:spPr>
          <a:xfrm>
            <a:off x="4694591" y="1699944"/>
            <a:ext cx="447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/>
              <a:t>(b)</a:t>
            </a:r>
            <a:endParaRPr kumimoji="1" lang="ja-JP" altLang="en-US"/>
          </a:p>
        </p:txBody>
      </p:sp>
      <p:graphicFrame>
        <p:nvGraphicFramePr>
          <p:cNvPr id="9" name="表 9">
            <a:extLst>
              <a:ext uri="{FF2B5EF4-FFF2-40B4-BE49-F238E27FC236}">
                <a16:creationId xmlns:a16="http://schemas.microsoft.com/office/drawing/2014/main" id="{6146ECAA-9C85-0243-9C41-3751A9B98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958525"/>
              </p:ext>
            </p:extLst>
          </p:nvPr>
        </p:nvGraphicFramePr>
        <p:xfrm>
          <a:off x="2451008" y="2027650"/>
          <a:ext cx="1544454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1398">
                  <a:extLst>
                    <a:ext uri="{9D8B030D-6E8A-4147-A177-3AD203B41FA5}">
                      <a16:colId xmlns:a16="http://schemas.microsoft.com/office/drawing/2014/main" val="2557730748"/>
                    </a:ext>
                  </a:extLst>
                </a:gridCol>
                <a:gridCol w="603566">
                  <a:extLst>
                    <a:ext uri="{9D8B030D-6E8A-4147-A177-3AD203B41FA5}">
                      <a16:colId xmlns:a16="http://schemas.microsoft.com/office/drawing/2014/main" val="2785044415"/>
                    </a:ext>
                  </a:extLst>
                </a:gridCol>
                <a:gridCol w="509490">
                  <a:extLst>
                    <a:ext uri="{9D8B030D-6E8A-4147-A177-3AD203B41FA5}">
                      <a16:colId xmlns:a16="http://schemas.microsoft.com/office/drawing/2014/main" val="2886775096"/>
                    </a:ext>
                  </a:extLst>
                </a:gridCol>
              </a:tblGrid>
              <a:tr h="24979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Statin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Median PFS (days)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95%CI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033197"/>
                  </a:ext>
                </a:extLst>
              </a:tr>
              <a:tr h="1589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No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119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96</a:t>
                      </a:r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kumimoji="1" lang="en-US" altLang="ja-JP" sz="800" dirty="0">
                          <a:latin typeface="+mn-lt"/>
                        </a:rPr>
                        <a:t>149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778697"/>
                  </a:ext>
                </a:extLst>
              </a:tr>
              <a:tr h="1589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Yes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136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89–245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964123"/>
                  </a:ext>
                </a:extLst>
              </a:tr>
            </a:tbl>
          </a:graphicData>
        </a:graphic>
      </p:graphicFrame>
      <p:graphicFrame>
        <p:nvGraphicFramePr>
          <p:cNvPr id="37" name="表 9">
            <a:extLst>
              <a:ext uri="{FF2B5EF4-FFF2-40B4-BE49-F238E27FC236}">
                <a16:creationId xmlns:a16="http://schemas.microsoft.com/office/drawing/2014/main" id="{76880DF3-2A35-C846-BBCF-3FE8BA2F7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466544"/>
              </p:ext>
            </p:extLst>
          </p:nvPr>
        </p:nvGraphicFramePr>
        <p:xfrm>
          <a:off x="6923540" y="1699322"/>
          <a:ext cx="1759579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952">
                  <a:extLst>
                    <a:ext uri="{9D8B030D-6E8A-4147-A177-3AD203B41FA5}">
                      <a16:colId xmlns:a16="http://schemas.microsoft.com/office/drawing/2014/main" val="2557730748"/>
                    </a:ext>
                  </a:extLst>
                </a:gridCol>
                <a:gridCol w="707171">
                  <a:extLst>
                    <a:ext uri="{9D8B030D-6E8A-4147-A177-3AD203B41FA5}">
                      <a16:colId xmlns:a16="http://schemas.microsoft.com/office/drawing/2014/main" val="2785044415"/>
                    </a:ext>
                  </a:extLst>
                </a:gridCol>
                <a:gridCol w="580456">
                  <a:extLst>
                    <a:ext uri="{9D8B030D-6E8A-4147-A177-3AD203B41FA5}">
                      <a16:colId xmlns:a16="http://schemas.microsoft.com/office/drawing/2014/main" val="2886775096"/>
                    </a:ext>
                  </a:extLst>
                </a:gridCol>
              </a:tblGrid>
              <a:tr h="24979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Statin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Median OS (days)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95%CI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033197"/>
                  </a:ext>
                </a:extLst>
              </a:tr>
              <a:tr h="1589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No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469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398–516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778697"/>
                  </a:ext>
                </a:extLst>
              </a:tr>
              <a:tr h="1589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Yes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+mn-lt"/>
                        </a:rPr>
                        <a:t>596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398–856</a:t>
                      </a:r>
                      <a:endParaRPr kumimoji="1" lang="ja-JP" altLang="en-US" sz="80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964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943077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  <a:effectLst/>
      </a:spPr>
      <a:bodyPr rtlCol="0" anchor="ctr"/>
      <a:lstStyle>
        <a:defPPr algn="ctr">
          <a:defRPr kumimoji="1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6218</TotalTime>
  <Words>135</Words>
  <Application>Microsoft Macintosh PowerPoint</Application>
  <PresentationFormat>画面に合わせる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ホワイト</vt:lpstr>
      <vt:lpstr>PowerPoint プレゼンテーション</vt:lpstr>
    </vt:vector>
  </TitlesOfParts>
  <Company>九州大学　消化器・総合外科（第二外科）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Conference</dc:title>
  <dc:creator>高田 和樹</dc:creator>
  <cp:lastModifiedBy>和樹 高田</cp:lastModifiedBy>
  <cp:revision>735</cp:revision>
  <dcterms:created xsi:type="dcterms:W3CDTF">2014-07-08T22:59:53Z</dcterms:created>
  <dcterms:modified xsi:type="dcterms:W3CDTF">2022-01-23T05:39:14Z</dcterms:modified>
</cp:coreProperties>
</file>