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2" r:id="rId2"/>
    <p:sldId id="273" r:id="rId3"/>
    <p:sldId id="265" r:id="rId4"/>
    <p:sldId id="274" r:id="rId5"/>
    <p:sldId id="275" r:id="rId6"/>
    <p:sldId id="268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BDFD7-EB8D-4B6B-8184-2E417FAE6E72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86EDD-B4C2-45AF-A0CB-92AC20375B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398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86EDD-B4C2-45AF-A0CB-92AC20375B3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944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88A84D-74D5-4BE0-8C39-21E6D6FD1A0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41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9F2FE8-8D64-4629-BFDC-B0912B42C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94577F6-0DCF-4B14-9888-06D728641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16043A-EB57-4ED5-8150-E8885225D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58A8B6-CE22-4D92-9AB8-688880EB6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036C9C-67F1-478C-A052-439F5153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93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C3E959-47E9-47D2-9B6D-F5164C3F6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B8F9AD-60C5-4B1F-A73F-C1A2A6F97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3C86EF-6DB5-4278-99DA-731AFF973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98349E-9E8D-4E00-B07B-BA6BDC673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CB9C05-4C3C-4935-89BA-DF7105995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235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01D5D0-265A-48CE-A532-02993E310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7510CD-A3F9-4E1A-B397-7AD266FC0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7093B2-1D6F-4F66-AC84-12E5D6A1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94F3D7-4420-4B47-9D11-AD9F1E6BB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3D7AFD-4586-4509-B49D-28E408EAF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24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872002-0481-403B-9CA1-F8ABEAB15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948439-7BB7-4CCA-BB9F-9411E52AB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DB5E7C-A2FB-44EC-959E-38AC4DF2A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CB94429-E32A-4AE9-9AE3-4DD76C811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A3E20F0-18C7-4518-B5E6-05838B5C2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8A084FF-BDEA-4D95-8E57-31F59C34F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472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5D205B-B387-47D0-AF48-EC183E956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7CF8F4-8E2A-435E-87E1-6F3A9CBCC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6F6154F-ADFC-4632-A2FA-AB32876A5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E6DAB84-A768-4DD6-95E0-638FF03751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B1ADCE0-B881-4261-B58D-B10FF0D156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4E85480-1BEF-45C2-8F60-190705C49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5EEC672-354D-454B-B1B7-2A971BA3D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7EE66E6-2234-4CD3-BF9D-81D054051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857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1C7784-46C7-47DC-BB8D-12CF0CFCB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FB83416-FFCB-42A2-8454-45F449D6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042F2CF-C362-446D-9425-72BB1C10F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CC34B8-9DE6-4F9B-B791-A81FBE773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87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3DD9A5-DD01-475F-A4D5-F289AC3FB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29254B4-0864-4BCB-9287-1A6BFE6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C73BC1-4A5D-46FA-BD8C-DB8963C69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32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4BF458-45A7-49F3-9381-0D64F266D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21540-5D6C-4251-9788-8D22020C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B4670AE-C4C3-4264-A1A0-1E3793591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1ABAAC9-670F-4492-84EB-88A486407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A558A6-10D7-4F0E-98F4-3056854E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31B9F03-32CB-49E0-804A-15B1E6506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488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98B3E9-99CE-4F34-9492-14C61F01E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0622B3-9FDB-4442-BADF-A82299FC0F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2F09313-E4DD-47DA-A0F6-AC07D3923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648203-52DB-4AB0-8E7E-4BD86EAF9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AE8F10-5154-406B-9983-CF85C8CC7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84263F-2B9E-4829-8ED4-C9758261C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6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1E9952-A2E1-48A2-9A39-906D6584B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001C11-FB9F-40F0-9A1D-DB95A3319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9315B2-036F-4AE3-A413-FA9917E80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F2E9FD-7FD8-4BBD-9641-4B2038EB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591E1A-34A9-4B48-BCF5-92BF2710D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498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3DC6BC6-61B0-4BB6-9EE3-ACED6F7CA4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1268E9-8458-4DE5-A788-F5AE239C50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1D88DD-3C8A-406F-B4B4-9ADE6FEC6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0A0E0E-67F0-41DB-942C-109EC0B33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CFCFDD-D7A8-4A85-AD5C-90AF42A06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301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BF1E413-0730-4C3E-B88F-958C41F2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7228CDC-DB8A-4B94-99EB-E96BC75A0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B5BADD-7AD0-4438-92E4-309A36779B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5F814-C35D-46AD-9DD8-CE31E4D511DA}" type="datetimeFigureOut">
              <a:rPr lang="zh-CN" altLang="en-US" smtClean="0"/>
              <a:t>2022/7/15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5A8B41-6B2D-410A-B350-780E6444B7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9966E0-5A1A-468A-B79D-17B26EBDB2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BA71C-DDB6-43CA-AF23-A27150D253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33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tif"/><Relationship Id="rId4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0C5733C-39EA-4D39-A096-EA3A5E0A4ECF}"/>
              </a:ext>
            </a:extLst>
          </p:cNvPr>
          <p:cNvSpPr txBox="1"/>
          <p:nvPr/>
        </p:nvSpPr>
        <p:spPr>
          <a:xfrm>
            <a:off x="391505" y="4255692"/>
            <a:ext cx="11408990" cy="2314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S1. Association between preoperative CA 19-9 status and overall survival.</a:t>
            </a:r>
          </a:p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(a) overall population. (b) patients with normal preoperative CEA. (c) patients with elevated preoperative CEA.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Solid yellow lines are unadjusted hazard ratios, with dashed yellow lines showing 95% confidence intervals derived from restricted cubic spline regressions. Reference lines for no association are indicated by the solid bold lines at a hazard ratio (HR) of 1.0. Dashed blue curves show the fraction of the population with different levels of preoperative CA 19-9. Arrows indicate the concentration of preoperative CA 19-9 with HR of 1.0. CA 19-9, carbohydrate antigen 19-9; CEA, carcinoembryonic antigen; CI, confidence interval; E, number of events; HR, hazard ratio; N, number of patients.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CD221B-2428-4D60-8CAC-56CDBB35FAB6}"/>
              </a:ext>
            </a:extLst>
          </p:cNvPr>
          <p:cNvSpPr txBox="1"/>
          <p:nvPr/>
        </p:nvSpPr>
        <p:spPr>
          <a:xfrm>
            <a:off x="240642" y="514174"/>
            <a:ext cx="2350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a: Overall population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D68A70E-6A21-445E-986F-0DBA91620CE0}"/>
              </a:ext>
            </a:extLst>
          </p:cNvPr>
          <p:cNvSpPr txBox="1"/>
          <p:nvPr/>
        </p:nvSpPr>
        <p:spPr>
          <a:xfrm>
            <a:off x="4229714" y="514174"/>
            <a:ext cx="324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b: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Normal CEA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0D2B557-4FA8-4C80-B9D6-D1954D4F6681}"/>
              </a:ext>
            </a:extLst>
          </p:cNvPr>
          <p:cNvSpPr txBox="1"/>
          <p:nvPr/>
        </p:nvSpPr>
        <p:spPr>
          <a:xfrm>
            <a:off x="8197679" y="514174"/>
            <a:ext cx="324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c: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Elevated CEA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8AF3C75-7C5D-4F95-B8A6-BB1E3866A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2" y="1155327"/>
            <a:ext cx="3959352" cy="282854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55BB1A9-41DE-46F6-BCED-7B9B94F3A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324" y="1155327"/>
            <a:ext cx="3959352" cy="282854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BE1CA83-CEAD-4523-857F-37B80E4FB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676" y="1155327"/>
            <a:ext cx="3959352" cy="282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38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CCADC05B-E4A1-4780-86E7-68AA54AB0F61}"/>
              </a:ext>
            </a:extLst>
          </p:cNvPr>
          <p:cNvSpPr txBox="1"/>
          <p:nvPr/>
        </p:nvSpPr>
        <p:spPr>
          <a:xfrm>
            <a:off x="645864" y="798604"/>
            <a:ext cx="250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a: Overall population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CC38B0-94A7-4B24-9127-0A9C59A68983}"/>
              </a:ext>
            </a:extLst>
          </p:cNvPr>
          <p:cNvSpPr txBox="1"/>
          <p:nvPr/>
        </p:nvSpPr>
        <p:spPr>
          <a:xfrm>
            <a:off x="4561234" y="798604"/>
            <a:ext cx="324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b: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Normal CEA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C7C7472-9CDD-40E0-9616-B0956542A8A8}"/>
              </a:ext>
            </a:extLst>
          </p:cNvPr>
          <p:cNvSpPr txBox="1"/>
          <p:nvPr/>
        </p:nvSpPr>
        <p:spPr>
          <a:xfrm>
            <a:off x="8559260" y="798604"/>
            <a:ext cx="324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c: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Elevated CEA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063E151-0ACE-4E5D-8623-21F02EF73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0" y="1363202"/>
            <a:ext cx="3960000" cy="34637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DD27E80-8FC7-4E18-94CF-278E0A8CE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000" y="1363200"/>
            <a:ext cx="3960000" cy="346374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4794CC5-A291-4037-9017-CFD809147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50" y="1363200"/>
            <a:ext cx="3960000" cy="346374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B4CE03E-30F0-4F23-890D-035490AEAA9A}"/>
              </a:ext>
            </a:extLst>
          </p:cNvPr>
          <p:cNvSpPr txBox="1"/>
          <p:nvPr/>
        </p:nvSpPr>
        <p:spPr>
          <a:xfrm>
            <a:off x="720556" y="5022213"/>
            <a:ext cx="10750888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S2. Kaplan</a:t>
            </a:r>
            <a:r>
              <a:rPr lang="zh-CN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‐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Meier curves for overall survival according to the preoperative CA 19-9 group.</a:t>
            </a:r>
          </a:p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(a) overall population. (b) patients with normal preoperative CEA. (c) patients with elevated preoperative CEA.</a:t>
            </a:r>
          </a:p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CA 19-9, carbohydrate antigen 19-9; CEA, carcinoembryonic antigen.</a:t>
            </a:r>
            <a:endParaRPr lang="zh-CN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81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57283FDB-567A-43BF-B6BD-21F08B1AE9F5}"/>
              </a:ext>
            </a:extLst>
          </p:cNvPr>
          <p:cNvSpPr txBox="1"/>
          <p:nvPr/>
        </p:nvSpPr>
        <p:spPr>
          <a:xfrm>
            <a:off x="1106113" y="315439"/>
            <a:ext cx="204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a: RFS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4CC97BD-59C3-4294-A03F-0FBAC3658B31}"/>
              </a:ext>
            </a:extLst>
          </p:cNvPr>
          <p:cNvSpPr txBox="1"/>
          <p:nvPr/>
        </p:nvSpPr>
        <p:spPr>
          <a:xfrm>
            <a:off x="7117776" y="315439"/>
            <a:ext cx="204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b: OS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AA32E29-734C-4E98-8C88-CE068D2E3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48" y="875127"/>
            <a:ext cx="5760720" cy="47579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E76268A-7F57-4914-B8C4-B1BA11267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534" y="875127"/>
            <a:ext cx="5760720" cy="475792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2347196-9266-4E13-A6D2-7D36751FAEC8}"/>
              </a:ext>
            </a:extLst>
          </p:cNvPr>
          <p:cNvSpPr txBox="1"/>
          <p:nvPr/>
        </p:nvSpPr>
        <p:spPr>
          <a:xfrm>
            <a:off x="743578" y="5722840"/>
            <a:ext cx="10864497" cy="102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S3. Kaplan‐Meier curves according to the joint group of preoperative CEA and CA 19-9 in colorectal cancer patients.</a:t>
            </a:r>
          </a:p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(a) recurrence-free survival. (b) overall survival.</a:t>
            </a:r>
          </a:p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CA 19-9, carbohydrate antigen 19-9; CEA, carcinoembryonic antigen; OS, overall survival; RFS, recurrence-free survival.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006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C6B5744-D4BB-469D-B10E-4D8D98B25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00" y="0"/>
            <a:ext cx="9000000" cy="527857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861DD38F-F98D-4063-810C-9A6FE5819412}"/>
              </a:ext>
            </a:extLst>
          </p:cNvPr>
          <p:cNvSpPr/>
          <p:nvPr/>
        </p:nvSpPr>
        <p:spPr>
          <a:xfrm>
            <a:off x="240807" y="5278571"/>
            <a:ext cx="11710386" cy="1345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S4. Forest plot for recurrence-free survival of preoperative CA 19-9 groups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stratified by clinicopathological features based on the Cox models.</a:t>
            </a: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en-US" altLang="zh-CN" sz="1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values for interaction were calculated using Cox regression model. HR and 95% CIs were given and visually represented by the squares and error bars. CA 19-9, carbohydrate antigen 19-9; CEA, carcinoembryonic antigen; CI, confidence interval; HR, hazard ratio.</a:t>
            </a:r>
            <a:endParaRPr lang="zh-CN" alt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900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AEC0E0D-0353-4131-A887-784885FE3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227" y="0"/>
            <a:ext cx="9000000" cy="530382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C85D067-BD11-4D89-98B0-F8C33FD0C972}"/>
              </a:ext>
            </a:extLst>
          </p:cNvPr>
          <p:cNvSpPr/>
          <p:nvPr/>
        </p:nvSpPr>
        <p:spPr>
          <a:xfrm>
            <a:off x="240807" y="5303828"/>
            <a:ext cx="11710386" cy="1345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S5</a:t>
            </a: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Forest plot for performance overall survival of preoperative CA 19-9 groups </a:t>
            </a:r>
          </a:p>
          <a:p>
            <a:pPr lvl="0" algn="ctr">
              <a:lnSpc>
                <a:spcPct val="150000"/>
              </a:lnSpc>
            </a:pPr>
            <a:r>
              <a:rPr lang="en-US" altLang="zh-CN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stratified by clinicopathological features based on the Cox models.</a:t>
            </a: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en-US" altLang="zh-CN" sz="1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values for interaction were calculated using Cox regression model. HR and 95% CIs were given and visually represented by the squares and error bars. CA 19-9, carbohydrate antigen 19-9; CEA, carcinoembryonic antigen; CI, confidence interval; HR, hazard ratio.</a:t>
            </a:r>
            <a:endParaRPr lang="zh-CN" alt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163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9484E842-D2F8-42EB-A811-8D2291251D53}"/>
              </a:ext>
            </a:extLst>
          </p:cNvPr>
          <p:cNvSpPr txBox="1"/>
          <p:nvPr/>
        </p:nvSpPr>
        <p:spPr>
          <a:xfrm>
            <a:off x="820832" y="5518934"/>
            <a:ext cx="10855710" cy="1021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S6. Kaplan‐Meier curves according to the joint group of preoperative CEA and CA 19-9 in patients with stage II colorectal cancer. (a) recurrence-free survival. (b) overall survival.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CA 19-9, carbohydrate antigen 19-9; CEA, carcinoembryonic antigen; OS, overall survival; RFS, recurrence-free survival.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7283FDB-567A-43BF-B6BD-21F08B1AE9F5}"/>
              </a:ext>
            </a:extLst>
          </p:cNvPr>
          <p:cNvSpPr txBox="1"/>
          <p:nvPr/>
        </p:nvSpPr>
        <p:spPr>
          <a:xfrm>
            <a:off x="649635" y="182331"/>
            <a:ext cx="204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A: RFS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4CC97BD-59C3-4294-A03F-0FBAC3658B31}"/>
              </a:ext>
            </a:extLst>
          </p:cNvPr>
          <p:cNvSpPr txBox="1"/>
          <p:nvPr/>
        </p:nvSpPr>
        <p:spPr>
          <a:xfrm>
            <a:off x="7108540" y="195366"/>
            <a:ext cx="204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B: OS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7F992AB-40B7-461C-925D-0E6B82CE3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59" y="860184"/>
            <a:ext cx="5760000" cy="45607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0B0DB46-2236-4247-8B1D-E4A1B8F5C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769" y="860184"/>
            <a:ext cx="5760000" cy="456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775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503</Words>
  <Application>Microsoft Office PowerPoint</Application>
  <PresentationFormat>宽屏</PresentationFormat>
  <Paragraphs>29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chunxia li</dc:creator>
  <cp:lastModifiedBy>chunxia li</cp:lastModifiedBy>
  <cp:revision>14</cp:revision>
  <dcterms:created xsi:type="dcterms:W3CDTF">2022-02-21T08:59:31Z</dcterms:created>
  <dcterms:modified xsi:type="dcterms:W3CDTF">2022-07-15T01:31:24Z</dcterms:modified>
</cp:coreProperties>
</file>