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7" r:id="rId2"/>
    <p:sldId id="293" r:id="rId3"/>
    <p:sldId id="295" r:id="rId4"/>
    <p:sldId id="297" r:id="rId5"/>
    <p:sldId id="296" r:id="rId6"/>
    <p:sldId id="299" r:id="rId7"/>
    <p:sldId id="298" r:id="rId8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23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5" d="100"/>
        <a:sy n="10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8FEF7-CC14-4670-A29D-B4A92373DDB4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188C3-0EC0-40A8-B58C-AF15C6CCF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481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32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8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1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6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888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0745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604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022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75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463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37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7F653-C59C-4318-9DD7-D7D811A718D6}" type="datetimeFigureOut">
              <a:rPr lang="ko-KR" altLang="en-US" smtClean="0"/>
              <a:t>2023-04-21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B8D2E-6188-45FD-B7B8-7ADF2E81EC4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97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2529700" y="389291"/>
            <a:ext cx="224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Supplementary Figure </a:t>
            </a:r>
            <a:r>
              <a:rPr lang="en-US" altLang="ko-KR" sz="1100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lang="ko-KR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148312" y="1275626"/>
            <a:ext cx="4638877" cy="6962876"/>
            <a:chOff x="1148312" y="1275626"/>
            <a:chExt cx="4638877" cy="6962876"/>
          </a:xfrm>
        </p:grpSpPr>
        <p:sp>
          <p:nvSpPr>
            <p:cNvPr id="69" name="TextBox 68"/>
            <p:cNvSpPr txBox="1"/>
            <p:nvPr/>
          </p:nvSpPr>
          <p:spPr>
            <a:xfrm>
              <a:off x="2655225" y="1275626"/>
              <a:ext cx="15755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1C original data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148312" y="1588977"/>
              <a:ext cx="4638877" cy="66495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635" b="32096"/>
            <a:stretch/>
          </p:blipFill>
          <p:spPr>
            <a:xfrm>
              <a:off x="1235891" y="1652259"/>
              <a:ext cx="4551298" cy="6586243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1733564" y="1720951"/>
              <a:ext cx="515277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EGFR</a:t>
              </a:r>
              <a:endParaRPr lang="ko-KR" altLang="en-US" sz="105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75969" y="2807394"/>
              <a:ext cx="10304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-EGFR</a:t>
              </a:r>
              <a:endParaRPr lang="ko-KR" altLang="en-US" sz="105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89774" y="3809012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MAPK</a:t>
              </a:r>
              <a:endParaRPr lang="ko-KR" altLang="en-US" sz="105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15973" y="4945380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-MAPK</a:t>
              </a:r>
              <a:endParaRPr lang="ko-KR" altLang="en-US" sz="105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11668" y="5991364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AKT</a:t>
              </a:r>
              <a:endParaRPr lang="ko-KR" altLang="en-US" sz="105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51823" y="6929440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-AKT</a:t>
              </a:r>
              <a:endParaRPr lang="ko-KR" altLang="en-US" sz="105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14701" y="1741175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</a:t>
              </a:r>
              <a:endParaRPr lang="ko-KR" altLang="en-US" sz="105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14701" y="3227075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p53</a:t>
              </a:r>
              <a:endParaRPr lang="ko-KR" altLang="en-US" sz="105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00401" y="4275463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Tubulin</a:t>
              </a:r>
              <a:endParaRPr lang="ko-KR" alt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73739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41419" y="489864"/>
            <a:ext cx="5847347" cy="8942887"/>
            <a:chOff x="541419" y="489864"/>
            <a:chExt cx="5847347" cy="8942887"/>
          </a:xfrm>
        </p:grpSpPr>
        <p:sp>
          <p:nvSpPr>
            <p:cNvPr id="446" name="TextBox 445"/>
            <p:cNvSpPr txBox="1"/>
            <p:nvPr/>
          </p:nvSpPr>
          <p:spPr>
            <a:xfrm>
              <a:off x="2550518" y="489864"/>
              <a:ext cx="1901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2D original data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7" name="직사각형 446"/>
            <p:cNvSpPr/>
            <p:nvPr/>
          </p:nvSpPr>
          <p:spPr>
            <a:xfrm>
              <a:off x="541419" y="803215"/>
              <a:ext cx="5847347" cy="86295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404" b="2449"/>
            <a:stretch/>
          </p:blipFill>
          <p:spPr>
            <a:xfrm>
              <a:off x="715330" y="831124"/>
              <a:ext cx="5523588" cy="8601627"/>
            </a:xfrm>
            <a:prstGeom prst="rect">
              <a:avLst/>
            </a:prstGeom>
          </p:spPr>
        </p:pic>
        <p:sp>
          <p:nvSpPr>
            <p:cNvPr id="30" name="직사각형 29"/>
            <p:cNvSpPr/>
            <p:nvPr/>
          </p:nvSpPr>
          <p:spPr>
            <a:xfrm>
              <a:off x="1804737" y="2461602"/>
              <a:ext cx="1243997" cy="3805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1756608" y="8593697"/>
              <a:ext cx="1243997" cy="3805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439655" y="1370738"/>
              <a:ext cx="1480613" cy="3805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539342" y="7571955"/>
              <a:ext cx="1011278" cy="314543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849791" y="2389409"/>
              <a:ext cx="1011278" cy="582391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21786" y="838749"/>
              <a:ext cx="515277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EGFR</a:t>
              </a:r>
              <a:endParaRPr lang="ko-KR" altLang="en-US" sz="105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84413" y="1885712"/>
              <a:ext cx="10304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 smtClean="0"/>
                <a:t>phospho</a:t>
              </a:r>
              <a:r>
                <a:rPr lang="en-US" altLang="ko-KR" sz="1050" b="1" dirty="0" smtClean="0"/>
                <a:t>-EGFR</a:t>
              </a:r>
              <a:endParaRPr lang="ko-KR" altLang="en-US" sz="105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21786" y="3230848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MAPK</a:t>
              </a:r>
              <a:endParaRPr lang="ko-KR" altLang="en-US" sz="105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19793" y="4199711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-MAPK</a:t>
              </a:r>
              <a:endParaRPr lang="ko-KR" altLang="en-US" sz="105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40835" y="5269846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AKT</a:t>
              </a:r>
              <a:endParaRPr lang="ko-KR" alt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175082" y="6143215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-AKT</a:t>
              </a:r>
              <a:endParaRPr lang="ko-KR" altLang="en-US" sz="105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69105" y="7159095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</a:t>
              </a:r>
              <a:endParaRPr lang="ko-KR" altLang="en-US" sz="105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861803" y="8008282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p53</a:t>
              </a:r>
              <a:endParaRPr lang="ko-KR" altLang="en-US" sz="105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01518" y="8116190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Tubulin</a:t>
              </a:r>
              <a:endParaRPr lang="ko-KR" altLang="en-US" sz="105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950618" y="7059772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Ku70</a:t>
              </a:r>
              <a:endParaRPr lang="ko-KR" altLang="en-US" sz="105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40160" y="6120062"/>
              <a:ext cx="14509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765001" y="5142888"/>
              <a:ext cx="13880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625885" y="4101262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/>
                <a:t>p</a:t>
              </a:r>
              <a:r>
                <a:rPr lang="en-US" altLang="ko-KR" sz="1050" b="1" dirty="0" smtClean="0"/>
                <a:t>hospho-H2A.X</a:t>
              </a:r>
              <a:endParaRPr lang="ko-KR" altLang="en-US" sz="105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001931" y="3141004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p27</a:t>
              </a:r>
              <a:endParaRPr lang="ko-KR" altLang="en-US" sz="105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04010" y="1986006"/>
              <a:ext cx="93201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Caspase3</a:t>
              </a:r>
              <a:endParaRPr lang="ko-KR" altLang="en-US" sz="105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525090" y="814017"/>
              <a:ext cx="93201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RARP</a:t>
              </a:r>
              <a:endParaRPr lang="ko-KR" alt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9540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541419" y="489864"/>
            <a:ext cx="5847347" cy="7198315"/>
            <a:chOff x="541419" y="489864"/>
            <a:chExt cx="5847347" cy="7198315"/>
          </a:xfrm>
        </p:grpSpPr>
        <p:sp>
          <p:nvSpPr>
            <p:cNvPr id="3" name="TextBox 2"/>
            <p:cNvSpPr txBox="1"/>
            <p:nvPr/>
          </p:nvSpPr>
          <p:spPr>
            <a:xfrm>
              <a:off x="2550518" y="489864"/>
              <a:ext cx="1901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4D original data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41419" y="803215"/>
              <a:ext cx="5847347" cy="68849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158" b="25646"/>
            <a:stretch/>
          </p:blipFill>
          <p:spPr>
            <a:xfrm>
              <a:off x="757986" y="962586"/>
              <a:ext cx="5414211" cy="6556259"/>
            </a:xfrm>
            <a:prstGeom prst="rect">
              <a:avLst/>
            </a:prstGeom>
          </p:spPr>
        </p:pic>
        <p:sp>
          <p:nvSpPr>
            <p:cNvPr id="25" name="직사각형 24"/>
            <p:cNvSpPr/>
            <p:nvPr/>
          </p:nvSpPr>
          <p:spPr>
            <a:xfrm>
              <a:off x="1239253" y="6882063"/>
              <a:ext cx="1949115" cy="259420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57366" y="946196"/>
              <a:ext cx="515277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EGFR</a:t>
              </a:r>
              <a:endParaRPr lang="ko-KR" altLang="en-US" sz="105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22376" y="1781116"/>
              <a:ext cx="10304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-EGFR</a:t>
              </a:r>
              <a:endParaRPr lang="ko-KR" altLang="en-US" sz="105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54520" y="2850814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MAPK</a:t>
              </a:r>
              <a:endParaRPr lang="ko-KR" altLang="en-US" sz="105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03455" y="3867142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-MAPK</a:t>
              </a:r>
              <a:endParaRPr lang="ko-KR" altLang="en-US" sz="105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542105" y="6083491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Tubulin</a:t>
              </a:r>
              <a:endParaRPr lang="ko-KR" alt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90792" y="4104232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Ku70</a:t>
              </a:r>
              <a:endParaRPr lang="ko-KR" altLang="en-US" sz="105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5010" y="3104730"/>
              <a:ext cx="14509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451687" y="2131256"/>
              <a:ext cx="13880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54535" y="953061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/>
                <a:t>p</a:t>
              </a:r>
              <a:r>
                <a:rPr lang="en-US" altLang="ko-KR" sz="1050" b="1" dirty="0" smtClean="0"/>
                <a:t>hospho-H2A.X</a:t>
              </a:r>
              <a:endParaRPr lang="ko-KR" altLang="en-US" sz="105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93418" y="5038821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p27</a:t>
              </a:r>
              <a:endParaRPr lang="ko-KR" altLang="en-US" sz="105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10104" y="6009286"/>
              <a:ext cx="128549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Caspase3</a:t>
              </a:r>
              <a:endParaRPr lang="ko-KR" altLang="en-US" sz="105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650951" y="4917790"/>
              <a:ext cx="113306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RARP</a:t>
              </a:r>
              <a:endParaRPr lang="ko-KR" alt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42757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974558" y="489864"/>
            <a:ext cx="4896844" cy="8683170"/>
            <a:chOff x="974558" y="489864"/>
            <a:chExt cx="4896844" cy="8683170"/>
          </a:xfrm>
        </p:grpSpPr>
        <p:sp>
          <p:nvSpPr>
            <p:cNvPr id="2" name="TextBox 1"/>
            <p:cNvSpPr txBox="1"/>
            <p:nvPr/>
          </p:nvSpPr>
          <p:spPr>
            <a:xfrm>
              <a:off x="2550518" y="489864"/>
              <a:ext cx="1901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5A original data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974558" y="854242"/>
              <a:ext cx="4896844" cy="8318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158" b="14730"/>
            <a:stretch/>
          </p:blipFill>
          <p:spPr>
            <a:xfrm>
              <a:off x="1209086" y="902370"/>
              <a:ext cx="4584032" cy="8270664"/>
            </a:xfrm>
            <a:prstGeom prst="rect">
              <a:avLst/>
            </a:prstGeom>
          </p:spPr>
        </p:pic>
        <p:sp>
          <p:nvSpPr>
            <p:cNvPr id="28" name="직사각형 27"/>
            <p:cNvSpPr/>
            <p:nvPr/>
          </p:nvSpPr>
          <p:spPr>
            <a:xfrm>
              <a:off x="1636297" y="5341159"/>
              <a:ext cx="1106903" cy="3805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3549316" y="2846610"/>
              <a:ext cx="1106903" cy="3805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581398" y="1789087"/>
              <a:ext cx="1106903" cy="3459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861340" y="902370"/>
              <a:ext cx="515277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EGFR</a:t>
              </a:r>
              <a:endParaRPr lang="ko-KR" altLang="en-US" sz="105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00874" y="1881168"/>
              <a:ext cx="10304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-EGFR</a:t>
              </a:r>
              <a:endParaRPr lang="ko-KR" altLang="en-US" sz="105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825412" y="2846610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MAPK</a:t>
              </a:r>
              <a:endParaRPr lang="ko-KR" altLang="en-US" sz="105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89172" y="3942160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-MAPK</a:t>
              </a:r>
              <a:endParaRPr lang="ko-KR" altLang="en-US" sz="105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25412" y="4936221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</a:t>
              </a:r>
              <a:endParaRPr lang="ko-KR" alt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57820" y="5930282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p53</a:t>
              </a:r>
              <a:endParaRPr lang="ko-KR" altLang="en-US" sz="105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920497" y="7863602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Tubulin</a:t>
              </a:r>
              <a:endParaRPr lang="ko-KR" altLang="en-US" sz="105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971810" y="6639107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 smtClean="0"/>
                <a:t>Bax</a:t>
              </a:r>
              <a:endParaRPr lang="ko-KR" altLang="en-US" sz="105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01102" y="4467083"/>
              <a:ext cx="14509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69285" y="3441070"/>
              <a:ext cx="13880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83615" y="2208356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/>
                <a:t>p</a:t>
              </a:r>
              <a:r>
                <a:rPr lang="en-US" altLang="ko-KR" sz="1050" b="1" dirty="0" smtClean="0"/>
                <a:t>hospho-H2A.X</a:t>
              </a:r>
              <a:endParaRPr lang="ko-KR" altLang="en-US" sz="105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971810" y="5540277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p27</a:t>
              </a:r>
              <a:endParaRPr lang="ko-KR" altLang="en-US" sz="105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56282" y="930945"/>
              <a:ext cx="93201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Caspase3</a:t>
              </a:r>
              <a:endParaRPr lang="ko-KR" altLang="en-US" sz="105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80229" y="8117518"/>
              <a:ext cx="11415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RARP</a:t>
              </a:r>
              <a:endParaRPr lang="ko-KR" altLang="en-US" sz="105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910607" y="7163518"/>
              <a:ext cx="93201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RARP</a:t>
              </a:r>
              <a:endParaRPr lang="ko-KR" alt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98820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445169" y="489864"/>
            <a:ext cx="5943598" cy="8461631"/>
            <a:chOff x="445169" y="489864"/>
            <a:chExt cx="5943598" cy="8461631"/>
          </a:xfrm>
        </p:grpSpPr>
        <p:sp>
          <p:nvSpPr>
            <p:cNvPr id="3" name="TextBox 2"/>
            <p:cNvSpPr txBox="1"/>
            <p:nvPr/>
          </p:nvSpPr>
          <p:spPr>
            <a:xfrm>
              <a:off x="2550518" y="489864"/>
              <a:ext cx="1901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5E original data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445169" y="803215"/>
              <a:ext cx="5943598" cy="814828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" name="그림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930" b="9892"/>
            <a:stretch/>
          </p:blipFill>
          <p:spPr>
            <a:xfrm>
              <a:off x="671580" y="921689"/>
              <a:ext cx="5490775" cy="7945360"/>
            </a:xfrm>
            <a:prstGeom prst="rect">
              <a:avLst/>
            </a:prstGeom>
          </p:spPr>
        </p:pic>
        <p:sp>
          <p:nvSpPr>
            <p:cNvPr id="28" name="직사각형 27"/>
            <p:cNvSpPr/>
            <p:nvPr/>
          </p:nvSpPr>
          <p:spPr>
            <a:xfrm>
              <a:off x="1106906" y="5575187"/>
              <a:ext cx="1876926" cy="3805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1263321" y="7922602"/>
              <a:ext cx="1876926" cy="3459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4002513" y="7880433"/>
              <a:ext cx="1876926" cy="285948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32368" y="938631"/>
              <a:ext cx="515277" cy="230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EGFR</a:t>
              </a:r>
              <a:endParaRPr lang="ko-KR" altLang="en-US" sz="105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18175" y="1937801"/>
              <a:ext cx="10304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-EGFR</a:t>
              </a:r>
              <a:endParaRPr lang="ko-KR" altLang="en-US" sz="105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53875" y="3048149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MAPK</a:t>
              </a:r>
              <a:endParaRPr lang="ko-KR" altLang="en-US" sz="105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18175" y="4090747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-MAPK</a:t>
              </a:r>
              <a:endParaRPr lang="ko-KR" altLang="en-US" sz="105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20244" y="5168629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</a:t>
              </a:r>
              <a:endParaRPr lang="ko-KR" altLang="en-US" sz="105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296964" y="7402037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Tubulin</a:t>
              </a:r>
              <a:endParaRPr lang="ko-KR" altLang="en-US" sz="105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60673" y="6245484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 smtClean="0"/>
                <a:t>Bax</a:t>
              </a:r>
              <a:endParaRPr lang="ko-KR" alt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104593" y="3131327"/>
              <a:ext cx="14509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246964" y="1998084"/>
              <a:ext cx="138802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123643" y="938631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/>
                <a:t>p</a:t>
              </a:r>
              <a:r>
                <a:rPr lang="en-US" altLang="ko-KR" sz="1050" b="1" dirty="0" smtClean="0"/>
                <a:t>hospho-H2A.X</a:t>
              </a:r>
              <a:endParaRPr lang="ko-KR" altLang="en-US" sz="105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48277" y="5121004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p27</a:t>
              </a:r>
              <a:endParaRPr lang="ko-KR" altLang="en-US" sz="105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20219" y="7066531"/>
              <a:ext cx="126358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Caspase3</a:t>
              </a:r>
              <a:endParaRPr lang="ko-KR" altLang="en-US" sz="105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77779" y="6128051"/>
              <a:ext cx="11415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RARP</a:t>
              </a:r>
              <a:endParaRPr lang="ko-KR" altLang="en-US" sz="105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351670" y="4101400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Ku70</a:t>
              </a:r>
              <a:endParaRPr lang="ko-KR" alt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41385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192504" y="489864"/>
            <a:ext cx="6521117" cy="9231652"/>
            <a:chOff x="192504" y="489864"/>
            <a:chExt cx="6521117" cy="9231652"/>
          </a:xfrm>
        </p:grpSpPr>
        <p:sp>
          <p:nvSpPr>
            <p:cNvPr id="2" name="TextBox 1"/>
            <p:cNvSpPr txBox="1"/>
            <p:nvPr/>
          </p:nvSpPr>
          <p:spPr>
            <a:xfrm>
              <a:off x="2550518" y="489864"/>
              <a:ext cx="1901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5F original data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192504" y="846159"/>
              <a:ext cx="6521117" cy="887535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0" r="1367" b="1209"/>
            <a:stretch/>
          </p:blipFill>
          <p:spPr>
            <a:xfrm>
              <a:off x="383830" y="950494"/>
              <a:ext cx="6149318" cy="8630734"/>
            </a:xfrm>
            <a:prstGeom prst="rect">
              <a:avLst/>
            </a:prstGeom>
          </p:spPr>
        </p:pic>
        <p:sp>
          <p:nvSpPr>
            <p:cNvPr id="50" name="직사각형 49"/>
            <p:cNvSpPr/>
            <p:nvPr/>
          </p:nvSpPr>
          <p:spPr>
            <a:xfrm>
              <a:off x="866203" y="9212869"/>
              <a:ext cx="389891" cy="259953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1872846" y="9160731"/>
              <a:ext cx="389891" cy="259953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003810" y="9172765"/>
              <a:ext cx="389891" cy="259953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904803" y="2422834"/>
              <a:ext cx="389891" cy="236321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4912822" y="2647426"/>
              <a:ext cx="389891" cy="236321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4896777" y="2908113"/>
              <a:ext cx="389891" cy="236321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3771567" y="4621063"/>
              <a:ext cx="322224" cy="195306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4730086" y="4677210"/>
              <a:ext cx="322224" cy="195306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5652502" y="4709292"/>
              <a:ext cx="322224" cy="195306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164395" y="882255"/>
              <a:ext cx="176321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 IP/phosph-H2A.X IB</a:t>
              </a:r>
              <a:endParaRPr lang="ko-KR" altLang="en-US" sz="1050" b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69304" y="1654626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46166" y="2012416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49549" y="2012416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61148" y="2184529"/>
              <a:ext cx="16543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 IP/PARP IB</a:t>
              </a:r>
              <a:endParaRPr lang="ko-KR" altLang="en-US" sz="105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79196" y="3052819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08432" y="3070299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386284" y="3079824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18806" y="3280997"/>
              <a:ext cx="16543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 IP/Ku70 IB</a:t>
              </a:r>
              <a:endParaRPr lang="ko-KR" altLang="en-US" sz="105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44770" y="402459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574006" y="404207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351858" y="4051596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218806" y="4166142"/>
              <a:ext cx="16543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 IP/DNA-</a:t>
              </a:r>
              <a:r>
                <a:rPr lang="en-US" altLang="ko-KR" sz="1050" b="1" dirty="0" err="1" smtClean="0"/>
                <a:t>PKcs</a:t>
              </a:r>
              <a:r>
                <a:rPr lang="en-US" altLang="ko-KR" sz="1050" b="1" dirty="0" smtClean="0"/>
                <a:t> IB</a:t>
              </a:r>
              <a:endParaRPr lang="ko-KR" altLang="en-US" sz="105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44770" y="490021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78781" y="491769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428058" y="4927216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266431" y="5043122"/>
              <a:ext cx="16543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 IP/RUNX3 IB</a:t>
              </a:r>
              <a:endParaRPr lang="ko-KR" altLang="en-US" sz="1050" b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68570" y="5920066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707356" y="5956596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656658" y="5975646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7" name="직선 화살표 연결선 6"/>
            <p:cNvCxnSpPr/>
            <p:nvPr/>
          </p:nvCxnSpPr>
          <p:spPr>
            <a:xfrm>
              <a:off x="491297" y="1088546"/>
              <a:ext cx="280707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직선 화살표 연결선 52"/>
            <p:cNvCxnSpPr/>
            <p:nvPr/>
          </p:nvCxnSpPr>
          <p:spPr>
            <a:xfrm>
              <a:off x="608369" y="2381295"/>
              <a:ext cx="23199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/>
            <p:nvPr/>
          </p:nvCxnSpPr>
          <p:spPr>
            <a:xfrm>
              <a:off x="636944" y="3476670"/>
              <a:ext cx="23199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직선 화살표 연결선 62"/>
            <p:cNvCxnSpPr/>
            <p:nvPr/>
          </p:nvCxnSpPr>
          <p:spPr>
            <a:xfrm>
              <a:off x="684569" y="4372020"/>
              <a:ext cx="23199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직선 화살표 연결선 63"/>
            <p:cNvCxnSpPr/>
            <p:nvPr/>
          </p:nvCxnSpPr>
          <p:spPr>
            <a:xfrm>
              <a:off x="479080" y="5238795"/>
              <a:ext cx="280707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1700577" y="6071745"/>
              <a:ext cx="53421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PARP</a:t>
              </a:r>
              <a:endParaRPr lang="ko-KR" altLang="en-US" sz="105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40766" y="7034414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779552" y="7051894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2728854" y="7070944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70" name="직선 화살표 연결선 69"/>
            <p:cNvCxnSpPr/>
            <p:nvPr/>
          </p:nvCxnSpPr>
          <p:spPr>
            <a:xfrm>
              <a:off x="551276" y="6267418"/>
              <a:ext cx="280707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1510077" y="7179647"/>
              <a:ext cx="102827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PARP</a:t>
              </a:r>
              <a:endParaRPr lang="ko-KR" altLang="en-US" sz="1050" b="1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40766" y="8008966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779552" y="797882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786004" y="7988346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75" name="직선 화살표 연결선 74"/>
            <p:cNvCxnSpPr/>
            <p:nvPr/>
          </p:nvCxnSpPr>
          <p:spPr>
            <a:xfrm>
              <a:off x="551276" y="7375320"/>
              <a:ext cx="280707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1447644" y="8130725"/>
              <a:ext cx="125410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Caspase 3</a:t>
              </a:r>
              <a:endParaRPr lang="ko-KR" altLang="en-US" sz="1050" b="1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41497" y="944131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888569" y="9459286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895021" y="9456788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80" name="직선 화살표 연결선 79"/>
            <p:cNvCxnSpPr/>
            <p:nvPr/>
          </p:nvCxnSpPr>
          <p:spPr>
            <a:xfrm>
              <a:off x="660293" y="8326398"/>
              <a:ext cx="280707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4450075" y="989704"/>
              <a:ext cx="13385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phospho-H2A.X</a:t>
              </a:r>
              <a:endParaRPr lang="ko-KR" altLang="en-US" sz="1050" b="1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780764" y="186715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4719550" y="1873102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726002" y="1906691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85" name="직선 화살표 연결선 84"/>
            <p:cNvCxnSpPr/>
            <p:nvPr/>
          </p:nvCxnSpPr>
          <p:spPr>
            <a:xfrm>
              <a:off x="3491274" y="1185377"/>
              <a:ext cx="280707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4664135" y="2118378"/>
              <a:ext cx="62477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Ku70</a:t>
              </a:r>
              <a:endParaRPr lang="ko-KR" altLang="en-US" sz="1050" b="1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310732" y="2416594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294694" y="2664437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288005" y="2937403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4450582" y="3222912"/>
              <a:ext cx="13385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709079" y="4004103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972721" y="4010054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5582125" y="4043643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94" name="직선 화살표 연결선 93"/>
            <p:cNvCxnSpPr/>
            <p:nvPr/>
          </p:nvCxnSpPr>
          <p:spPr>
            <a:xfrm>
              <a:off x="3351427" y="3442649"/>
              <a:ext cx="3087787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/>
          </p:nvSpPr>
          <p:spPr>
            <a:xfrm>
              <a:off x="4233622" y="4123984"/>
              <a:ext cx="13385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 smtClean="0"/>
                <a:t>phospho</a:t>
              </a:r>
              <a:r>
                <a:rPr lang="en-US" altLang="ko-KR" sz="1050" b="1" dirty="0" smtClean="0"/>
                <a:t>-DNA-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684631" y="5145815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623417" y="5151766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629869" y="5185355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99" name="직선 화살표 연결선 98"/>
            <p:cNvCxnSpPr/>
            <p:nvPr/>
          </p:nvCxnSpPr>
          <p:spPr>
            <a:xfrm>
              <a:off x="3522735" y="4343721"/>
              <a:ext cx="255189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4638223" y="5288343"/>
              <a:ext cx="13385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p27</a:t>
              </a:r>
              <a:endParaRPr lang="ko-KR" altLang="en-US" sz="1050" b="1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728278" y="6189854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4618936" y="6231901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5613356" y="6265490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104" name="직선 화살표 연결선 103"/>
            <p:cNvCxnSpPr/>
            <p:nvPr/>
          </p:nvCxnSpPr>
          <p:spPr>
            <a:xfrm>
              <a:off x="3590446" y="5508080"/>
              <a:ext cx="255189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4605293" y="6369364"/>
              <a:ext cx="13385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 smtClean="0"/>
                <a:t>Bax</a:t>
              </a:r>
              <a:endParaRPr lang="ko-KR" altLang="en-US" sz="1050" b="1" dirty="0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910253" y="7167615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669427" y="7179647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452975" y="7179647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109" name="직선 화살표 연결선 108"/>
            <p:cNvCxnSpPr/>
            <p:nvPr/>
          </p:nvCxnSpPr>
          <p:spPr>
            <a:xfrm>
              <a:off x="3778961" y="6589101"/>
              <a:ext cx="210900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0" name="TextBox 109"/>
            <p:cNvSpPr txBox="1"/>
            <p:nvPr/>
          </p:nvSpPr>
          <p:spPr>
            <a:xfrm>
              <a:off x="4804535" y="7289838"/>
              <a:ext cx="13385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Tubulin</a:t>
              </a:r>
              <a:endParaRPr lang="ko-KR" altLang="en-US" sz="1050" b="1" dirty="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4073399" y="8124185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H520</a:t>
              </a:r>
              <a:endParaRPr lang="ko-KR" altLang="en-US" sz="900" b="1" dirty="0"/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928826" y="8136217"/>
              <a:ext cx="4867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H1975</a:t>
              </a:r>
              <a:endParaRPr lang="ko-KR" altLang="en-US" sz="900" b="1" dirty="0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5796597" y="8136217"/>
              <a:ext cx="65195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b="1" dirty="0" smtClean="0"/>
                <a:t>HCC827</a:t>
              </a:r>
              <a:endParaRPr lang="ko-KR" altLang="en-US" sz="900" b="1" dirty="0"/>
            </a:p>
          </p:txBody>
        </p:sp>
        <p:cxnSp>
          <p:nvCxnSpPr>
            <p:cNvPr id="114" name="직선 화살표 연결선 113"/>
            <p:cNvCxnSpPr/>
            <p:nvPr/>
          </p:nvCxnSpPr>
          <p:spPr>
            <a:xfrm>
              <a:off x="3804886" y="7509575"/>
              <a:ext cx="255189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2871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529389" y="489864"/>
            <a:ext cx="5810071" cy="7571294"/>
            <a:chOff x="529389" y="489864"/>
            <a:chExt cx="5810071" cy="7571294"/>
          </a:xfrm>
        </p:grpSpPr>
        <p:sp>
          <p:nvSpPr>
            <p:cNvPr id="4" name="TextBox 3"/>
            <p:cNvSpPr txBox="1"/>
            <p:nvPr/>
          </p:nvSpPr>
          <p:spPr>
            <a:xfrm>
              <a:off x="2550518" y="489864"/>
              <a:ext cx="19011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6B original data</a:t>
              </a:r>
              <a:endParaRPr lang="ko-KR" alt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529389" y="803215"/>
              <a:ext cx="5810071" cy="725794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" name="그림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47" b="20808"/>
            <a:stretch/>
          </p:blipFill>
          <p:spPr>
            <a:xfrm>
              <a:off x="602583" y="886626"/>
              <a:ext cx="5676717" cy="6982834"/>
            </a:xfrm>
            <a:prstGeom prst="rect">
              <a:avLst/>
            </a:prstGeom>
          </p:spPr>
        </p:pic>
        <p:sp>
          <p:nvSpPr>
            <p:cNvPr id="24" name="직사각형 23"/>
            <p:cNvSpPr/>
            <p:nvPr/>
          </p:nvSpPr>
          <p:spPr>
            <a:xfrm>
              <a:off x="1106906" y="5262366"/>
              <a:ext cx="1443612" cy="380597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3410360" y="2274689"/>
              <a:ext cx="1443612" cy="259953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406347" y="3148767"/>
              <a:ext cx="1443612" cy="236321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1145239" y="7307683"/>
              <a:ext cx="1443612" cy="236321"/>
            </a:xfrm>
            <a:prstGeom prst="rect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16893" y="1905830"/>
              <a:ext cx="10304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-EGFR</a:t>
              </a:r>
              <a:endParaRPr lang="ko-KR" altLang="en-US" sz="105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96346" y="2801530"/>
              <a:ext cx="55906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MAPK</a:t>
              </a:r>
              <a:endParaRPr lang="ko-KR" altLang="en-US" sz="105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66469" y="3786668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-MAPK</a:t>
              </a:r>
              <a:endParaRPr lang="ko-KR" altLang="en-US" sz="105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496346" y="4820737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RUNX3</a:t>
              </a:r>
              <a:endParaRPr lang="ko-KR" altLang="en-US" sz="105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754016" y="6645864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Tubulin</a:t>
              </a:r>
              <a:endParaRPr lang="ko-KR" altLang="en-US" sz="105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32765" y="5549603"/>
              <a:ext cx="69532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 smtClean="0"/>
                <a:t>Bax</a:t>
              </a:r>
              <a:endParaRPr lang="ko-KR" altLang="en-US" sz="105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68264" y="2714830"/>
              <a:ext cx="14509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err="1"/>
                <a:t>p</a:t>
              </a:r>
              <a:r>
                <a:rPr lang="en-US" altLang="ko-KR" sz="1050" b="1" dirty="0" err="1" smtClean="0"/>
                <a:t>hospho</a:t>
              </a:r>
              <a:r>
                <a:rPr lang="en-US" altLang="ko-KR" sz="1050" b="1" dirty="0" smtClean="0"/>
                <a:t>-DNA-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01102" y="935239"/>
              <a:ext cx="12011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/>
                <a:t>p</a:t>
              </a:r>
              <a:r>
                <a:rPr lang="en-US" altLang="ko-KR" sz="1050" b="1" dirty="0" smtClean="0"/>
                <a:t>hospho-H2A.X</a:t>
              </a:r>
              <a:endParaRPr lang="ko-KR" altLang="en-US" sz="105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832765" y="4669992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p27</a:t>
              </a:r>
              <a:endParaRPr lang="ko-KR" altLang="en-US" sz="105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53610" y="6885104"/>
              <a:ext cx="126358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Caspase3</a:t>
              </a:r>
              <a:endParaRPr lang="ko-KR" altLang="en-US" sz="1050" b="1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04569" y="5905410"/>
              <a:ext cx="11415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Cleaved RARP</a:t>
              </a:r>
              <a:endParaRPr lang="ko-KR" altLang="en-US" sz="105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61422" y="3668789"/>
              <a:ext cx="5926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Ku70</a:t>
              </a:r>
              <a:endParaRPr lang="ko-KR" altLang="en-US" sz="105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40179" y="908412"/>
              <a:ext cx="10304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EGFR</a:t>
              </a:r>
              <a:endParaRPr lang="ko-KR" altLang="en-US" sz="105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667721" y="1956033"/>
              <a:ext cx="145094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b="1" dirty="0" smtClean="0"/>
                <a:t>DNA-</a:t>
              </a:r>
              <a:r>
                <a:rPr lang="en-US" altLang="ko-KR" sz="1050" b="1" dirty="0" err="1" smtClean="0"/>
                <a:t>PKcs</a:t>
              </a:r>
              <a:endParaRPr lang="ko-KR" altLang="en-US" sz="105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06247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15477</TotalTime>
  <Words>192</Words>
  <Application>Microsoft Office PowerPoint</Application>
  <PresentationFormat>A4 용지(210x297mm)</PresentationFormat>
  <Paragraphs>148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519</cp:revision>
  <cp:lastPrinted>2022-08-29T06:59:02Z</cp:lastPrinted>
  <dcterms:created xsi:type="dcterms:W3CDTF">2022-01-17T02:17:16Z</dcterms:created>
  <dcterms:modified xsi:type="dcterms:W3CDTF">2023-04-21T04:17:59Z</dcterms:modified>
</cp:coreProperties>
</file>