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2" d="100"/>
          <a:sy n="92" d="100"/>
        </p:scale>
        <p:origin x="187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0E8D-228E-4179-81C4-A77CED363A3A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5E5DA-62E8-4AB7-AB52-4E430D42D4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2216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0E8D-228E-4179-81C4-A77CED363A3A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5E5DA-62E8-4AB7-AB52-4E430D42D4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114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0E8D-228E-4179-81C4-A77CED363A3A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5E5DA-62E8-4AB7-AB52-4E430D42D4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7391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0E8D-228E-4179-81C4-A77CED363A3A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5E5DA-62E8-4AB7-AB52-4E430D42D4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6512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0E8D-228E-4179-81C4-A77CED363A3A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5E5DA-62E8-4AB7-AB52-4E430D42D4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0585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0E8D-228E-4179-81C4-A77CED363A3A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5E5DA-62E8-4AB7-AB52-4E430D42D4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1846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0E8D-228E-4179-81C4-A77CED363A3A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5E5DA-62E8-4AB7-AB52-4E430D42D4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4483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0E8D-228E-4179-81C4-A77CED363A3A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5E5DA-62E8-4AB7-AB52-4E430D42D4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783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0E8D-228E-4179-81C4-A77CED363A3A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5E5DA-62E8-4AB7-AB52-4E430D42D4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585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0E8D-228E-4179-81C4-A77CED363A3A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5E5DA-62E8-4AB7-AB52-4E430D42D4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038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0E8D-228E-4179-81C4-A77CED363A3A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5E5DA-62E8-4AB7-AB52-4E430D42D4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1143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00E8D-228E-4179-81C4-A77CED363A3A}" type="datetimeFigureOut">
              <a:rPr lang="de-DE" smtClean="0"/>
              <a:t>03.10.2023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5E5DA-62E8-4AB7-AB52-4E430D42D4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0771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DF0F9900-72C2-4CE9-83A3-64E57C4AB3CA}"/>
              </a:ext>
            </a:extLst>
          </p:cNvPr>
          <p:cNvGrpSpPr/>
          <p:nvPr/>
        </p:nvGrpSpPr>
        <p:grpSpPr>
          <a:xfrm>
            <a:off x="-681074" y="291420"/>
            <a:ext cx="7668479" cy="9569274"/>
            <a:chOff x="-681074" y="291420"/>
            <a:chExt cx="7668479" cy="9569274"/>
          </a:xfrm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06B4123C-F5EC-469C-A03A-28DC4BC08071}"/>
                </a:ext>
              </a:extLst>
            </p:cNvPr>
            <p:cNvGrpSpPr/>
            <p:nvPr/>
          </p:nvGrpSpPr>
          <p:grpSpPr>
            <a:xfrm>
              <a:off x="-681074" y="291420"/>
              <a:ext cx="7349236" cy="9569274"/>
              <a:chOff x="-537381" y="291420"/>
              <a:chExt cx="7349236" cy="9569274"/>
            </a:xfrm>
          </p:grpSpPr>
          <p:grpSp>
            <p:nvGrpSpPr>
              <p:cNvPr id="11" name="Gruppieren 10">
                <a:extLst>
                  <a:ext uri="{FF2B5EF4-FFF2-40B4-BE49-F238E27FC236}">
                    <a16:creationId xmlns:a16="http://schemas.microsoft.com/office/drawing/2014/main" id="{29F00F62-4437-4ED2-88A0-A41BFFA2C2C9}"/>
                  </a:ext>
                </a:extLst>
              </p:cNvPr>
              <p:cNvGrpSpPr/>
              <p:nvPr/>
            </p:nvGrpSpPr>
            <p:grpSpPr>
              <a:xfrm>
                <a:off x="-537381" y="791820"/>
                <a:ext cx="4775707" cy="9068874"/>
                <a:chOff x="0" y="658055"/>
                <a:chExt cx="4090619" cy="7532363"/>
              </a:xfrm>
            </p:grpSpPr>
            <p:sp>
              <p:nvSpPr>
                <p:cNvPr id="18" name="Textfeld 17">
                  <a:extLst>
                    <a:ext uri="{FF2B5EF4-FFF2-40B4-BE49-F238E27FC236}">
                      <a16:creationId xmlns:a16="http://schemas.microsoft.com/office/drawing/2014/main" id="{32AA0EA4-5EA9-45DC-A26E-8784FC1CC630}"/>
                    </a:ext>
                  </a:extLst>
                </p:cNvPr>
                <p:cNvSpPr txBox="1"/>
                <p:nvPr/>
              </p:nvSpPr>
              <p:spPr>
                <a:xfrm>
                  <a:off x="645175" y="666670"/>
                  <a:ext cx="487299" cy="2556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</a:t>
                  </a:r>
                </a:p>
              </p:txBody>
            </p:sp>
            <p:sp>
              <p:nvSpPr>
                <p:cNvPr id="19" name="Textfeld 18">
                  <a:extLst>
                    <a:ext uri="{FF2B5EF4-FFF2-40B4-BE49-F238E27FC236}">
                      <a16:creationId xmlns:a16="http://schemas.microsoft.com/office/drawing/2014/main" id="{A4A93D49-B54B-4C9E-82FE-B06C96F56E30}"/>
                    </a:ext>
                  </a:extLst>
                </p:cNvPr>
                <p:cNvSpPr txBox="1"/>
                <p:nvPr/>
              </p:nvSpPr>
              <p:spPr>
                <a:xfrm>
                  <a:off x="3482291" y="658055"/>
                  <a:ext cx="608328" cy="2556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</a:t>
                  </a:r>
                </a:p>
              </p:txBody>
            </p:sp>
            <p:sp>
              <p:nvSpPr>
                <p:cNvPr id="20" name="Textfeld 19">
                  <a:extLst>
                    <a:ext uri="{FF2B5EF4-FFF2-40B4-BE49-F238E27FC236}">
                      <a16:creationId xmlns:a16="http://schemas.microsoft.com/office/drawing/2014/main" id="{E19301C7-E354-4663-B373-03FE7251F3A3}"/>
                    </a:ext>
                  </a:extLst>
                </p:cNvPr>
                <p:cNvSpPr txBox="1"/>
                <p:nvPr/>
              </p:nvSpPr>
              <p:spPr>
                <a:xfrm>
                  <a:off x="547140" y="2853849"/>
                  <a:ext cx="608328" cy="2556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</a:t>
                  </a:r>
                </a:p>
              </p:txBody>
            </p:sp>
            <p:sp>
              <p:nvSpPr>
                <p:cNvPr id="21" name="Textfeld 20">
                  <a:extLst>
                    <a:ext uri="{FF2B5EF4-FFF2-40B4-BE49-F238E27FC236}">
                      <a16:creationId xmlns:a16="http://schemas.microsoft.com/office/drawing/2014/main" id="{B0D4F816-9D42-4C9D-BD5C-3895B1633AF0}"/>
                    </a:ext>
                  </a:extLst>
                </p:cNvPr>
                <p:cNvSpPr txBox="1"/>
                <p:nvPr/>
              </p:nvSpPr>
              <p:spPr>
                <a:xfrm>
                  <a:off x="3477745" y="2836634"/>
                  <a:ext cx="289970" cy="2556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</a:t>
                  </a:r>
                </a:p>
              </p:txBody>
            </p:sp>
            <p:sp>
              <p:nvSpPr>
                <p:cNvPr id="22" name="Textfeld 21">
                  <a:extLst>
                    <a:ext uri="{FF2B5EF4-FFF2-40B4-BE49-F238E27FC236}">
                      <a16:creationId xmlns:a16="http://schemas.microsoft.com/office/drawing/2014/main" id="{78E7EA13-786C-401B-A45F-262C257060E8}"/>
                    </a:ext>
                  </a:extLst>
                </p:cNvPr>
                <p:cNvSpPr txBox="1"/>
                <p:nvPr/>
              </p:nvSpPr>
              <p:spPr>
                <a:xfrm>
                  <a:off x="3429185" y="7492574"/>
                  <a:ext cx="608328" cy="2556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de-DE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Textfeld 22">
                  <a:extLst>
                    <a:ext uri="{FF2B5EF4-FFF2-40B4-BE49-F238E27FC236}">
                      <a16:creationId xmlns:a16="http://schemas.microsoft.com/office/drawing/2014/main" id="{BDC910B5-230B-4844-BC1F-EA4C806F710E}"/>
                    </a:ext>
                  </a:extLst>
                </p:cNvPr>
                <p:cNvSpPr txBox="1"/>
                <p:nvPr/>
              </p:nvSpPr>
              <p:spPr>
                <a:xfrm>
                  <a:off x="0" y="7513447"/>
                  <a:ext cx="608328" cy="2556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de-DE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Textfeld 23">
                  <a:extLst>
                    <a:ext uri="{FF2B5EF4-FFF2-40B4-BE49-F238E27FC236}">
                      <a16:creationId xmlns:a16="http://schemas.microsoft.com/office/drawing/2014/main" id="{4FFB43BE-E7D3-41E8-97C3-A87239819476}"/>
                    </a:ext>
                  </a:extLst>
                </p:cNvPr>
                <p:cNvSpPr txBox="1"/>
                <p:nvPr/>
              </p:nvSpPr>
              <p:spPr>
                <a:xfrm>
                  <a:off x="2866228" y="7934787"/>
                  <a:ext cx="542364" cy="2556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de-DE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37DA643C-13A8-4C1E-99B7-FD53DB30470D}"/>
                  </a:ext>
                </a:extLst>
              </p:cNvPr>
              <p:cNvSpPr txBox="1"/>
              <p:nvPr/>
            </p:nvSpPr>
            <p:spPr>
              <a:xfrm>
                <a:off x="4081579" y="298284"/>
                <a:ext cx="27302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Def</a:t>
                </a:r>
                <a:r>
                  <a:rPr lang="de-DE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de-DE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radiochemotherapy</a:t>
                </a:r>
                <a:endParaRPr lang="de-D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52A2F36D-9EBF-4E73-B14D-91144B0D07B3}"/>
                  </a:ext>
                </a:extLst>
              </p:cNvPr>
              <p:cNvSpPr txBox="1"/>
              <p:nvPr/>
            </p:nvSpPr>
            <p:spPr>
              <a:xfrm>
                <a:off x="887691" y="291420"/>
                <a:ext cx="245554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Surgery</a:t>
                </a:r>
                <a:r>
                  <a:rPr lang="de-DE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+ </a:t>
                </a:r>
                <a:r>
                  <a:rPr lang="de-DE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adj.</a:t>
                </a:r>
                <a:r>
                  <a:rPr lang="de-DE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1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therapy</a:t>
                </a:r>
                <a:endParaRPr lang="de-DE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2E02F935-D3C2-4EAB-80B8-364D52D20743}"/>
                  </a:ext>
                </a:extLst>
              </p:cNvPr>
              <p:cNvSpPr txBox="1"/>
              <p:nvPr/>
            </p:nvSpPr>
            <p:spPr>
              <a:xfrm>
                <a:off x="4566053" y="814049"/>
                <a:ext cx="1639927" cy="319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p16+</a:t>
                </a:r>
              </a:p>
            </p:txBody>
          </p: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3D94276D-7FBB-4E01-BF9F-26451AF2DF6E}"/>
                  </a:ext>
                </a:extLst>
              </p:cNvPr>
              <p:cNvSpPr txBox="1"/>
              <p:nvPr/>
            </p:nvSpPr>
            <p:spPr>
              <a:xfrm>
                <a:off x="1088511" y="796360"/>
                <a:ext cx="1639927" cy="319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p16+</a:t>
                </a:r>
              </a:p>
            </p:txBody>
          </p:sp>
          <p:sp>
            <p:nvSpPr>
              <p:cNvPr id="16" name="Textfeld 15">
                <a:extLst>
                  <a:ext uri="{FF2B5EF4-FFF2-40B4-BE49-F238E27FC236}">
                    <a16:creationId xmlns:a16="http://schemas.microsoft.com/office/drawing/2014/main" id="{CB2B348C-DF5D-4C10-93CF-A2F60C8E16EE}"/>
                  </a:ext>
                </a:extLst>
              </p:cNvPr>
              <p:cNvSpPr txBox="1"/>
              <p:nvPr/>
            </p:nvSpPr>
            <p:spPr>
              <a:xfrm>
                <a:off x="1164300" y="3437134"/>
                <a:ext cx="2234613" cy="319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AJCC8 </a:t>
                </a:r>
                <a:r>
                  <a:rPr lang="de-DE" sz="14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stage</a:t>
                </a:r>
                <a:r>
                  <a:rPr lang="de-DE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 + II</a:t>
                </a:r>
              </a:p>
            </p:txBody>
          </p:sp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665AD5ED-82AE-4345-84D9-1B5A85778432}"/>
                  </a:ext>
                </a:extLst>
              </p:cNvPr>
              <p:cNvSpPr txBox="1"/>
              <p:nvPr/>
            </p:nvSpPr>
            <p:spPr>
              <a:xfrm>
                <a:off x="4643368" y="3429694"/>
                <a:ext cx="1929182" cy="319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AJCC8 </a:t>
                </a:r>
                <a:r>
                  <a:rPr lang="de-DE" sz="14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stage</a:t>
                </a:r>
                <a:r>
                  <a:rPr lang="de-DE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 + II</a:t>
                </a:r>
              </a:p>
            </p:txBody>
          </p:sp>
        </p:grpSp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6984E8D1-45E1-4CA4-93C7-574BEF67B150}"/>
                </a:ext>
              </a:extLst>
            </p:cNvPr>
            <p:cNvGrpSpPr/>
            <p:nvPr/>
          </p:nvGrpSpPr>
          <p:grpSpPr>
            <a:xfrm>
              <a:off x="-42300" y="972462"/>
              <a:ext cx="7029705" cy="5070274"/>
              <a:chOff x="101393" y="972462"/>
              <a:chExt cx="7029705" cy="5070274"/>
            </a:xfrm>
          </p:grpSpPr>
          <p:graphicFrame>
            <p:nvGraphicFramePr>
              <p:cNvPr id="7" name="Objekt 6">
                <a:extLst>
                  <a:ext uri="{FF2B5EF4-FFF2-40B4-BE49-F238E27FC236}">
                    <a16:creationId xmlns:a16="http://schemas.microsoft.com/office/drawing/2014/main" id="{C1060BFB-6089-4530-B361-79B2226912F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3334042"/>
                  </p:ext>
                </p:extLst>
              </p:nvPr>
            </p:nvGraphicFramePr>
            <p:xfrm>
              <a:off x="152489" y="972462"/>
              <a:ext cx="3596462" cy="250563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0" name="Prism 9" r:id="rId3" imgW="3841928" imgH="2675945" progId="Prism9.Document">
                      <p:embed/>
                    </p:oleObj>
                  </mc:Choice>
                  <mc:Fallback>
                    <p:oleObj name="Prism 9" r:id="rId3" imgW="3841928" imgH="2675945" progId="Prism9.Document">
                      <p:embed/>
                      <p:pic>
                        <p:nvPicPr>
                          <p:cNvPr id="4" name="Objekt 3">
                            <a:extLst>
                              <a:ext uri="{FF2B5EF4-FFF2-40B4-BE49-F238E27FC236}">
                                <a16:creationId xmlns:a16="http://schemas.microsoft.com/office/drawing/2014/main" id="{DE12A858-2CE8-4FF5-93B5-9016A37D0EF8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152489" y="972462"/>
                            <a:ext cx="3596462" cy="250563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" name="Objekt 7">
                <a:extLst>
                  <a:ext uri="{FF2B5EF4-FFF2-40B4-BE49-F238E27FC236}">
                    <a16:creationId xmlns:a16="http://schemas.microsoft.com/office/drawing/2014/main" id="{4A0E47AD-C04F-4239-8AEC-CC1EC6BC5B5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1722247"/>
                  </p:ext>
                </p:extLst>
              </p:nvPr>
            </p:nvGraphicFramePr>
            <p:xfrm>
              <a:off x="3466116" y="974484"/>
              <a:ext cx="3646420" cy="25404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1" name="Prism 9" r:id="rId5" imgW="3841928" imgH="2675945" progId="Prism9.Document">
                      <p:embed/>
                    </p:oleObj>
                  </mc:Choice>
                  <mc:Fallback>
                    <p:oleObj name="Prism 9" r:id="rId5" imgW="3841928" imgH="2675945" progId="Prism9.Document">
                      <p:embed/>
                      <p:pic>
                        <p:nvPicPr>
                          <p:cNvPr id="6" name="Objekt 5">
                            <a:extLst>
                              <a:ext uri="{FF2B5EF4-FFF2-40B4-BE49-F238E27FC236}">
                                <a16:creationId xmlns:a16="http://schemas.microsoft.com/office/drawing/2014/main" id="{FBF2A648-1CF4-481C-9503-5E15C3BC4FAE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3466116" y="974484"/>
                            <a:ext cx="3646420" cy="254044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" name="Objekt 8">
                <a:extLst>
                  <a:ext uri="{FF2B5EF4-FFF2-40B4-BE49-F238E27FC236}">
                    <a16:creationId xmlns:a16="http://schemas.microsoft.com/office/drawing/2014/main" id="{73E3D9D9-E917-4E89-B923-AF1CBC543A5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77064020"/>
                  </p:ext>
                </p:extLst>
              </p:nvPr>
            </p:nvGraphicFramePr>
            <p:xfrm>
              <a:off x="101393" y="3501503"/>
              <a:ext cx="3647558" cy="25412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2" name="Prism 9" r:id="rId7" imgW="3841928" imgH="2675945" progId="Prism9.Document">
                      <p:embed/>
                    </p:oleObj>
                  </mc:Choice>
                  <mc:Fallback>
                    <p:oleObj name="Prism 9" r:id="rId7" imgW="3841928" imgH="2675945" progId="Prism9.Document">
                      <p:embed/>
                      <p:pic>
                        <p:nvPicPr>
                          <p:cNvPr id="7" name="Objekt 6">
                            <a:extLst>
                              <a:ext uri="{FF2B5EF4-FFF2-40B4-BE49-F238E27FC236}">
                                <a16:creationId xmlns:a16="http://schemas.microsoft.com/office/drawing/2014/main" id="{DF3B8C9D-1A22-47D1-AF5F-799A067DB45C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01393" y="3501503"/>
                            <a:ext cx="3647558" cy="2541233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" name="Objekt 9">
                <a:extLst>
                  <a:ext uri="{FF2B5EF4-FFF2-40B4-BE49-F238E27FC236}">
                    <a16:creationId xmlns:a16="http://schemas.microsoft.com/office/drawing/2014/main" id="{8EE4C932-E529-401D-8E32-3FBC285087E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78534173"/>
                  </p:ext>
                </p:extLst>
              </p:nvPr>
            </p:nvGraphicFramePr>
            <p:xfrm>
              <a:off x="3458538" y="3492355"/>
              <a:ext cx="3672560" cy="25404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3" name="Prism 9" r:id="rId9" imgW="3841928" imgH="2657577" progId="Prism9.Document">
                      <p:embed/>
                    </p:oleObj>
                  </mc:Choice>
                  <mc:Fallback>
                    <p:oleObj name="Prism 9" r:id="rId9" imgW="3841928" imgH="2657577" progId="Prism9.Document">
                      <p:embed/>
                      <p:pic>
                        <p:nvPicPr>
                          <p:cNvPr id="9" name="Objekt 8">
                            <a:extLst>
                              <a:ext uri="{FF2B5EF4-FFF2-40B4-BE49-F238E27FC236}">
                                <a16:creationId xmlns:a16="http://schemas.microsoft.com/office/drawing/2014/main" id="{365953C5-7112-494F-A196-F2C51F70889C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3458538" y="3492355"/>
                            <a:ext cx="3672560" cy="254044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5" name="Textfeld 24">
            <a:extLst>
              <a:ext uri="{FF2B5EF4-FFF2-40B4-BE49-F238E27FC236}">
                <a16:creationId xmlns:a16="http://schemas.microsoft.com/office/drawing/2014/main" id="{25F1F0F5-846B-4F12-8A1C-A74E3A4DA07E}"/>
              </a:ext>
            </a:extLst>
          </p:cNvPr>
          <p:cNvSpPr txBox="1"/>
          <p:nvPr/>
        </p:nvSpPr>
        <p:spPr>
          <a:xfrm>
            <a:off x="478905" y="6455858"/>
            <a:ext cx="5638954" cy="863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000"/>
              </a:lnSpc>
              <a:spcBef>
                <a:spcPts val="1200"/>
              </a:spcBef>
            </a:pPr>
            <a:r>
              <a:rPr lang="en-US" sz="1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Additional f</a:t>
            </a:r>
            <a:r>
              <a:rPr lang="en-US" sz="10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igure 2: Gender specific overall survival according to therapy. 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Gender-specific overall survival of patients treated with surgery +/- adjuvant therapy (</a:t>
            </a:r>
            <a:r>
              <a:rPr lang="en-US" sz="10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A, C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or definitive </a:t>
            </a:r>
            <a:r>
              <a:rPr lang="en-US" sz="10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radiochemotherapy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(RCT) (</a:t>
            </a:r>
            <a:r>
              <a:rPr lang="en-US" sz="10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B, D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10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subgroup p16-positive (p16+) patients (defined </a:t>
            </a:r>
            <a:r>
              <a:rPr lang="en-US" sz="100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either 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p16+/HPV+ or </a:t>
            </a:r>
            <a:r>
              <a:rPr lang="en-US" sz="100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p16+/HPV-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n = 247); </a:t>
            </a:r>
            <a:r>
              <a:rPr lang="en-US" sz="10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</a:t>
            </a:r>
            <a:r>
              <a:rPr lang="en-US" sz="100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subgroup </a:t>
            </a:r>
            <a:r>
              <a:rPr lang="en-US" sz="100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p16</a:t>
            </a:r>
            <a:r>
              <a:rPr lang="en-US" sz="100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 (n = 109), </a:t>
            </a:r>
            <a:r>
              <a:rPr lang="en-US" sz="10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subgroup American Joint Committee of Cancer (AJCC)8th edition stage I+II (n = 369); </a:t>
            </a:r>
            <a:r>
              <a:rPr lang="en-US" sz="1000" b="1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0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the subgroup AJCC8th I+II (n = 43)</a:t>
            </a:r>
            <a:endParaRPr lang="de-DE" sz="1000" dirty="0">
              <a:solidFill>
                <a:srgbClr val="000000"/>
              </a:solidFill>
              <a:effectLst/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657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139</Words>
  <Application>Microsoft Office PowerPoint</Application>
  <PresentationFormat>Breitbild</PresentationFormat>
  <Paragraphs>11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Palatino Linotype</vt:lpstr>
      <vt:lpstr>Office</vt:lpstr>
      <vt:lpstr>Prism 9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Charlotte Klasen</dc:creator>
  <cp:lastModifiedBy>Charlotte Klasen</cp:lastModifiedBy>
  <cp:revision>5</cp:revision>
  <dcterms:created xsi:type="dcterms:W3CDTF">2023-09-30T17:07:47Z</dcterms:created>
  <dcterms:modified xsi:type="dcterms:W3CDTF">2023-10-03T17:59:55Z</dcterms:modified>
</cp:coreProperties>
</file>