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8" y="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健 有村" userId="845497175cb2f617" providerId="LiveId" clId="{423B0D5E-BEC3-4133-9201-72D23596A3C2}"/>
    <pc:docChg chg="custSel modSld">
      <pc:chgData name="健 有村" userId="845497175cb2f617" providerId="LiveId" clId="{423B0D5E-BEC3-4133-9201-72D23596A3C2}" dt="2023-10-26T05:50:38.211" v="7" actId="14734"/>
      <pc:docMkLst>
        <pc:docMk/>
      </pc:docMkLst>
      <pc:sldChg chg="modSp mod">
        <pc:chgData name="健 有村" userId="845497175cb2f617" providerId="LiveId" clId="{423B0D5E-BEC3-4133-9201-72D23596A3C2}" dt="2023-10-26T05:50:38.211" v="7" actId="14734"/>
        <pc:sldMkLst>
          <pc:docMk/>
          <pc:sldMk cId="2474263615" sldId="256"/>
        </pc:sldMkLst>
        <pc:spChg chg="mod">
          <ac:chgData name="健 有村" userId="845497175cb2f617" providerId="LiveId" clId="{423B0D5E-BEC3-4133-9201-72D23596A3C2}" dt="2023-10-26T05:50:11.732" v="0" actId="207"/>
          <ac:spMkLst>
            <pc:docMk/>
            <pc:sldMk cId="2474263615" sldId="256"/>
            <ac:spMk id="3" creationId="{A4DD7F2C-1CD6-9A1F-A90D-6632B142E5EB}"/>
          </ac:spMkLst>
        </pc:spChg>
        <pc:graphicFrameChg chg="modGraphic">
          <ac:chgData name="健 有村" userId="845497175cb2f617" providerId="LiveId" clId="{423B0D5E-BEC3-4133-9201-72D23596A3C2}" dt="2023-10-26T05:50:38.211" v="7" actId="14734"/>
          <ac:graphicFrameMkLst>
            <pc:docMk/>
            <pc:sldMk cId="2474263615" sldId="256"/>
            <ac:graphicFrameMk id="2" creationId="{888F1AFC-9682-EE9D-3A5F-17DDB7455C8C}"/>
          </ac:graphicFrameMkLst>
        </pc:graphicFrameChg>
      </pc:sldChg>
    </pc:docChg>
  </pc:docChgLst>
  <pc:docChgLst>
    <pc:chgData name="健" userId="845497175cb2f617" providerId="LiveId" clId="{915AF137-0AAE-4BAD-9CC8-E9C96FEC240B}"/>
    <pc:docChg chg="undo custSel modSld">
      <pc:chgData name="健" userId="845497175cb2f617" providerId="LiveId" clId="{915AF137-0AAE-4BAD-9CC8-E9C96FEC240B}" dt="2023-10-21T05:58:01.800" v="238" actId="1076"/>
      <pc:docMkLst>
        <pc:docMk/>
      </pc:docMkLst>
      <pc:sldChg chg="addSp delSp modSp mod">
        <pc:chgData name="健" userId="845497175cb2f617" providerId="LiveId" clId="{915AF137-0AAE-4BAD-9CC8-E9C96FEC240B}" dt="2023-10-21T05:58:01.800" v="238" actId="1076"/>
        <pc:sldMkLst>
          <pc:docMk/>
          <pc:sldMk cId="2474263615" sldId="256"/>
        </pc:sldMkLst>
        <pc:spChg chg="mod">
          <ac:chgData name="健" userId="845497175cb2f617" providerId="LiveId" clId="{915AF137-0AAE-4BAD-9CC8-E9C96FEC240B}" dt="2023-10-20T07:58:58.633" v="74" actId="1076"/>
          <ac:spMkLst>
            <pc:docMk/>
            <pc:sldMk cId="2474263615" sldId="256"/>
            <ac:spMk id="3" creationId="{A4DD7F2C-1CD6-9A1F-A90D-6632B142E5EB}"/>
          </ac:spMkLst>
        </pc:spChg>
        <pc:spChg chg="add del mod">
          <ac:chgData name="健" userId="845497175cb2f617" providerId="LiveId" clId="{915AF137-0AAE-4BAD-9CC8-E9C96FEC240B}" dt="2023-10-20T07:50:20.705" v="19" actId="21"/>
          <ac:spMkLst>
            <pc:docMk/>
            <pc:sldMk cId="2474263615" sldId="256"/>
            <ac:spMk id="5" creationId="{69293DF9-953C-51EF-FB79-767428E51D38}"/>
          </ac:spMkLst>
        </pc:spChg>
        <pc:graphicFrameChg chg="mod modGraphic">
          <ac:chgData name="健" userId="845497175cb2f617" providerId="LiveId" clId="{915AF137-0AAE-4BAD-9CC8-E9C96FEC240B}" dt="2023-10-21T05:58:01.800" v="238" actId="1076"/>
          <ac:graphicFrameMkLst>
            <pc:docMk/>
            <pc:sldMk cId="2474263615" sldId="256"/>
            <ac:graphicFrameMk id="2" creationId="{888F1AFC-9682-EE9D-3A5F-17DDB7455C8C}"/>
          </ac:graphicFrameMkLst>
        </pc:graphicFrameChg>
      </pc:sldChg>
    </pc:docChg>
  </pc:docChgLst>
  <pc:docChgLst>
    <pc:chgData name="健" userId="845497175cb2f617" providerId="LiveId" clId="{F80C78DA-A768-422A-87F8-53D6362A15DF}"/>
    <pc:docChg chg="modSld">
      <pc:chgData name="健" userId="845497175cb2f617" providerId="LiveId" clId="{F80C78DA-A768-422A-87F8-53D6362A15DF}" dt="2023-03-30T03:28:06.379" v="47" actId="14734"/>
      <pc:docMkLst>
        <pc:docMk/>
      </pc:docMkLst>
      <pc:sldChg chg="addSp modSp mod">
        <pc:chgData name="健" userId="845497175cb2f617" providerId="LiveId" clId="{F80C78DA-A768-422A-87F8-53D6362A15DF}" dt="2023-03-30T03:28:06.379" v="47" actId="14734"/>
        <pc:sldMkLst>
          <pc:docMk/>
          <pc:sldMk cId="2474263615" sldId="256"/>
        </pc:sldMkLst>
        <pc:spChg chg="add mod">
          <ac:chgData name="健" userId="845497175cb2f617" providerId="LiveId" clId="{F80C78DA-A768-422A-87F8-53D6362A15DF}" dt="2023-03-30T03:23:35.199" v="18" actId="1076"/>
          <ac:spMkLst>
            <pc:docMk/>
            <pc:sldMk cId="2474263615" sldId="256"/>
            <ac:spMk id="3" creationId="{A4DD7F2C-1CD6-9A1F-A90D-6632B142E5EB}"/>
          </ac:spMkLst>
        </pc:spChg>
        <pc:spChg chg="add mod">
          <ac:chgData name="健" userId="845497175cb2f617" providerId="LiveId" clId="{F80C78DA-A768-422A-87F8-53D6362A15DF}" dt="2023-03-30T03:27:43.523" v="44" actId="1076"/>
          <ac:spMkLst>
            <pc:docMk/>
            <pc:sldMk cId="2474263615" sldId="256"/>
            <ac:spMk id="4" creationId="{B848F4EE-65C4-E951-6264-8418F671985A}"/>
          </ac:spMkLst>
        </pc:spChg>
        <pc:graphicFrameChg chg="add mod modGraphic">
          <ac:chgData name="健" userId="845497175cb2f617" providerId="LiveId" clId="{F80C78DA-A768-422A-87F8-53D6362A15DF}" dt="2023-03-30T03:28:06.379" v="47" actId="14734"/>
          <ac:graphicFrameMkLst>
            <pc:docMk/>
            <pc:sldMk cId="2474263615" sldId="256"/>
            <ac:graphicFrameMk id="2" creationId="{888F1AFC-9682-EE9D-3A5F-17DDB7455C8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4CDC4A-BC5F-3708-4551-FE428B073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962B81E-52EB-CF3F-45F7-53BB0456E9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B3FEA0-ADCF-41AA-0D3A-787FE6B16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16725B-6242-75B2-A160-E3D32B4EE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989626-0DA1-ED2B-7773-D65EA73AF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623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2D139F-533B-D92E-A3BC-D47CA54BE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17C435-F0B3-EAE3-90F0-0DCBA2302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4037C0-02C2-6173-3212-A98A049F9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3C104A-262B-96F8-E8A7-021A3623B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26257F-F8A2-3E15-6FDE-C725B6A64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909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F7E0EC-DF78-F96B-BFED-3C98B8EE7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E85E989-755D-160A-84C4-9CA32361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5C3A634-2BFF-AEA8-C769-15B9EEAA7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2A94126-01D6-D7DA-68F5-93C4FCD3C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F10A45-ACE2-54A4-7A27-D791FB63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461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BC4C49-916C-DD7D-AC5D-26DF4856D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8838FC-37E4-7515-4E80-8272AF1B3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73A6783-2E01-5B3F-BC30-3E39D13A8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E471F66-5078-8218-41F0-CFAFB8F6B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D58F0BB-71E2-94DD-727C-76506B318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7763DA3-A96C-2C55-BFA1-D821A36ED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57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23319B-9717-CA0F-C7D5-B90A6F769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0E43F3B-BA5D-F31F-CC2D-A25720C98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C23E4DC-5BC6-A52D-B4C4-D5C1F0B9A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7337C27-F974-B24B-170F-BB1081BD22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F1BA956-BA42-84D2-35B3-58F9A5F3A6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9D20D39-800F-2783-CB31-3707958A0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7150816-F4A9-CA19-7B68-2CACC441F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8D69468-E89A-12C2-132B-2C4EDFE7A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48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8BBBC3-D4AD-E44D-D8D5-2200F8E45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822C404-0643-1A0A-02A2-4C1F6ED24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AC5D756-EA2A-02FC-4E82-A4FA1B8B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1EC1A3-3A22-011A-2092-EC961BCA2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6676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A48688E-095E-BF9E-41D2-C8E9D2C7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D60413F-E0DB-09E4-866F-6FBEF7BC1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FBA162-CA67-AA26-8FFF-3C8FC0137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933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0C7658-BC88-4AF4-1BDF-87394804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78C539-968C-9516-C402-40DD2F3FF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CFE1B43-CE66-884A-BEAE-1DC814287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AD254C9-FC65-AFCB-C6AF-11EC08362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D70C173-0AA6-38F6-13B2-A443A9751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0DA76E6-128C-6013-040E-D00FA6333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978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35E521-1215-E853-8650-ABF44D174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0E41814-A4BC-2399-4A74-524F8FAC1A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DE133AA-ADFA-3958-3B51-DFE953E48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1FD3721-CA39-8024-BD87-0FB608496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C28AA9-B0DF-806C-8B1C-5C9059492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6421347-98B3-83DB-C978-450B9CBF1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707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446FC4-7CD1-46BD-1E19-2BC4DBD3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7A14A19-4D81-9539-0301-C7A7AC9A6C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FD2770-5E9B-1271-234E-D41E1FB12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9103DD-754F-085C-149B-86CF9277D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31B093-94E2-4967-9C66-E963D6733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50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AEA3632-C03B-5E3F-6149-052488B481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549A89-6166-B163-2171-41916A78F1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1ED4E4-08CE-3CD2-A54C-21719AF4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F4161F-5948-A2CA-F151-4B02F7B04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B7AF05-6E23-E447-9212-390B83A35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44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D83F7A2-6232-F5BB-0A02-B57ABDCCE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12E6E49-F67A-CD22-840A-05B80ECF7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1EC361-03AB-FABD-3A72-4257428C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8CC4A-0947-4CE1-A903-8592A7C8B9B0}" type="datetimeFigureOut">
              <a:rPr kumimoji="1" lang="ja-JP" altLang="en-US" smtClean="0"/>
              <a:t>2023/10/26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DFBE36-86CE-A5A5-6A5E-C83EFFCCD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995E40-F2FF-D011-9158-6ED9AE493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DCE71-1F66-4150-83DD-9E802FBB91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63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888F1AFC-9682-EE9D-3A5F-17DDB7455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534501"/>
              </p:ext>
            </p:extLst>
          </p:nvPr>
        </p:nvGraphicFramePr>
        <p:xfrm>
          <a:off x="3083735" y="696814"/>
          <a:ext cx="6292776" cy="4833375"/>
        </p:xfrm>
        <a:graphic>
          <a:graphicData uri="http://schemas.openxmlformats.org/drawingml/2006/table">
            <a:tbl>
              <a:tblPr/>
              <a:tblGrid>
                <a:gridCol w="2487248">
                  <a:extLst>
                    <a:ext uri="{9D8B030D-6E8A-4147-A177-3AD203B41FA5}">
                      <a16:colId xmlns:a16="http://schemas.microsoft.com/office/drawing/2014/main" val="2381773995"/>
                    </a:ext>
                  </a:extLst>
                </a:gridCol>
                <a:gridCol w="467948">
                  <a:extLst>
                    <a:ext uri="{9D8B030D-6E8A-4147-A177-3AD203B41FA5}">
                      <a16:colId xmlns:a16="http://schemas.microsoft.com/office/drawing/2014/main" val="518069395"/>
                    </a:ext>
                  </a:extLst>
                </a:gridCol>
                <a:gridCol w="963248">
                  <a:extLst>
                    <a:ext uri="{9D8B030D-6E8A-4147-A177-3AD203B41FA5}">
                      <a16:colId xmlns:a16="http://schemas.microsoft.com/office/drawing/2014/main" val="2528222207"/>
                    </a:ext>
                  </a:extLst>
                </a:gridCol>
                <a:gridCol w="509668">
                  <a:extLst>
                    <a:ext uri="{9D8B030D-6E8A-4147-A177-3AD203B41FA5}">
                      <a16:colId xmlns:a16="http://schemas.microsoft.com/office/drawing/2014/main" val="1798569083"/>
                    </a:ext>
                  </a:extLst>
                </a:gridCol>
                <a:gridCol w="467948">
                  <a:extLst>
                    <a:ext uri="{9D8B030D-6E8A-4147-A177-3AD203B41FA5}">
                      <a16:colId xmlns:a16="http://schemas.microsoft.com/office/drawing/2014/main" val="3491914255"/>
                    </a:ext>
                  </a:extLst>
                </a:gridCol>
                <a:gridCol w="887048">
                  <a:extLst>
                    <a:ext uri="{9D8B030D-6E8A-4147-A177-3AD203B41FA5}">
                      <a16:colId xmlns:a16="http://schemas.microsoft.com/office/drawing/2014/main" val="17956727"/>
                    </a:ext>
                  </a:extLst>
                </a:gridCol>
                <a:gridCol w="509668">
                  <a:extLst>
                    <a:ext uri="{9D8B030D-6E8A-4147-A177-3AD203B41FA5}">
                      <a16:colId xmlns:a16="http://schemas.microsoft.com/office/drawing/2014/main" val="2778123869"/>
                    </a:ext>
                  </a:extLst>
                </a:gridCol>
              </a:tblGrid>
              <a:tr h="325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979834"/>
                  </a:ext>
                </a:extLst>
              </a:tr>
              <a:tr h="325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mRNA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IHC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8818284"/>
                  </a:ext>
                </a:extLst>
              </a:tr>
              <a:tr h="48203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Covariate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HR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95% CI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i="1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value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HR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95% CI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i="1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P 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value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775382"/>
                  </a:ext>
                </a:extLst>
              </a:tr>
              <a:tr h="48203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Age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1.306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0.8166–2.089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0.3892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1.802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0.8582–3.785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0.0816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5520423"/>
                  </a:ext>
                </a:extLst>
              </a:tr>
              <a:tr h="48203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Male/Female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0.8883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0.4851–1.627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0.6883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0.7219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0.2462–2.117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0.4969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6080192"/>
                  </a:ext>
                </a:extLst>
              </a:tr>
              <a:tr h="325693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Stage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ja-JP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2440950"/>
                  </a:ext>
                </a:extLst>
              </a:tr>
              <a:tr h="48203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Ⅱ vs. Ⅰ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0.6763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0.2759–1.658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0.3531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1.574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0.5475–4.526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0.3595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131174"/>
                  </a:ext>
                </a:extLst>
              </a:tr>
              <a:tr h="48203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Ⅲ vs. Ⅰ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0.7909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0.3610–1.733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0.4966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3.513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1.229–10.04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0.0018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4159883"/>
                  </a:ext>
                </a:extLst>
              </a:tr>
              <a:tr h="48203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Ⅳ vs. Ⅰ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0.7480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0.3098–1.806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0.4749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3.268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0.8519–12.53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0.0098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269988"/>
                  </a:ext>
                </a:extLst>
              </a:tr>
              <a:tr h="48203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Histology</a:t>
                      </a:r>
                      <a:endParaRPr lang="ja-JP" sz="1200" i="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20755"/>
                  </a:ext>
                </a:extLst>
              </a:tr>
              <a:tr h="48203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Epithelioid</a:t>
                      </a:r>
                      <a:r>
                        <a:rPr lang="ja-JP" altLang="en-US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vs.</a:t>
                      </a:r>
                      <a:r>
                        <a:rPr lang="en-US" altLang="ja-JP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Biphasic + Sarcomatoid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0.5052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0.2772–0.9209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0.0065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0.9522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0.4349–2.085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altLang="ja-JP" sz="1200" dirty="0">
                          <a:effectLst/>
                          <a:latin typeface="Times New Roman" panose="02020603050405020304" pitchFamily="18" charset="0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0.8997</a:t>
                      </a:r>
                      <a:endParaRPr lang="ja-JP" sz="1200" dirty="0">
                        <a:effectLst/>
                        <a:latin typeface="Times New Roman" panose="020206030504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74" marR="5374" marT="537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181923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A4DD7F2C-1CD6-9A1F-A90D-6632B142E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403" y="332868"/>
            <a:ext cx="85986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Supplementary Table 1. </a:t>
            </a:r>
            <a:r>
              <a:rPr kumimoji="0" lang="en-US" altLang="ja-JP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Results of </a:t>
            </a:r>
            <a:r>
              <a:rPr kumimoji="0" lang="en-US" altLang="ja-JP" sz="1200" dirty="0"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u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nivariate Cox 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proportional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hazards model </a:t>
            </a:r>
            <a:r>
              <a:rPr kumimoji="0" lang="en-US" altLang="ja-JP" sz="1200" dirty="0"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including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clinical variables for </a:t>
            </a:r>
            <a:r>
              <a:rPr kumimoji="0" lang="en-US" altLang="ja-JP" sz="1200" dirty="0"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o</a:t>
            </a: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verall survival</a:t>
            </a:r>
            <a:endParaRPr kumimoji="0" lang="en-US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848F4EE-65C4-E951-6264-8418F6719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695" y="6030684"/>
            <a:ext cx="97092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mRNA expression data were obtained from The Cancer Genome Atlas, and immunohistochemical expression was assessed in our cohort. </a:t>
            </a:r>
            <a:endParaRPr kumimoji="0" lang="en-US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明朝" panose="02020609040205080304" pitchFamily="17" charset="-128"/>
                <a:cs typeface="Times New Roman" panose="02020603050405020304" pitchFamily="18" charset="0"/>
              </a:rPr>
              <a:t>OS, overall survival; MPM, malignant pleural mesothelioma; IHC, immunohistochemistry; HR, hazard ratio; CI, confidence interval</a:t>
            </a:r>
            <a:endParaRPr kumimoji="0" lang="en-US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263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1480</TotalTime>
  <Words>140</Words>
  <Application>Microsoft Office PowerPoint</Application>
  <PresentationFormat>ワイド画面</PresentationFormat>
  <Paragraphs>56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Cambria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健</dc:creator>
  <cp:lastModifiedBy>健 有村</cp:lastModifiedBy>
  <cp:revision>6</cp:revision>
  <dcterms:created xsi:type="dcterms:W3CDTF">2023-03-30T02:42:54Z</dcterms:created>
  <dcterms:modified xsi:type="dcterms:W3CDTF">2023-10-26T05:50:41Z</dcterms:modified>
</cp:coreProperties>
</file>