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76" r:id="rId2"/>
    <p:sldId id="285" r:id="rId3"/>
    <p:sldId id="296" r:id="rId4"/>
    <p:sldId id="290" r:id="rId5"/>
    <p:sldId id="291" r:id="rId6"/>
    <p:sldId id="292" r:id="rId7"/>
    <p:sldId id="288" r:id="rId8"/>
    <p:sldId id="294" r:id="rId9"/>
    <p:sldId id="295" r:id="rId10"/>
    <p:sldId id="293" r:id="rId11"/>
  </p:sldIdLst>
  <p:sldSz cx="7315200" cy="10058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09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168">
          <p15:clr>
            <a:srgbClr val="A4A3A4"/>
          </p15:clr>
        </p15:guide>
        <p15:guide id="4" pos="2304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" roundtripDataSignature="AMtx7mhFAxzBqPD4mTOoHPpiYpEGn2iL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951EF8-7663-4225-AB51-C0025E16984A}">
  <a:tblStyle styleId="{02951EF8-7663-4225-AB51-C0025E16984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741" autoAdjust="0"/>
    <p:restoredTop sz="94737" autoAdjust="0"/>
  </p:normalViewPr>
  <p:slideViewPr>
    <p:cSldViewPr snapToGrid="0">
      <p:cViewPr>
        <p:scale>
          <a:sx n="75" d="100"/>
          <a:sy n="75" d="100"/>
        </p:scale>
        <p:origin x="1368" y="-240"/>
      </p:cViewPr>
      <p:guideLst>
        <p:guide orient="horz" pos="809"/>
        <p:guide pos="3840"/>
        <p:guide orient="horz" pos="3168"/>
        <p:guide pos="23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82813" y="685800"/>
            <a:ext cx="2492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82813" y="685800"/>
            <a:ext cx="24923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3110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>
            <a:spLocks noGrp="1"/>
          </p:cNvSpPr>
          <p:nvPr>
            <p:ph type="title"/>
          </p:nvPr>
        </p:nvSpPr>
        <p:spPr>
          <a:xfrm>
            <a:off x="502920" y="535517"/>
            <a:ext cx="6309360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dt" idx="10"/>
          </p:nvPr>
        </p:nvSpPr>
        <p:spPr>
          <a:xfrm>
            <a:off x="50292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ftr" idx="11"/>
          </p:nvPr>
        </p:nvSpPr>
        <p:spPr>
          <a:xfrm>
            <a:off x="2423160" y="9322647"/>
            <a:ext cx="246888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0"/>
          <p:cNvSpPr txBox="1">
            <a:spLocks noGrp="1"/>
          </p:cNvSpPr>
          <p:nvPr>
            <p:ph type="sldNum" idx="12"/>
          </p:nvPr>
        </p:nvSpPr>
        <p:spPr>
          <a:xfrm>
            <a:off x="516636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499110" y="2507617"/>
            <a:ext cx="6309360" cy="4184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1"/>
          </p:nvPr>
        </p:nvSpPr>
        <p:spPr>
          <a:xfrm>
            <a:off x="499110" y="6731213"/>
            <a:ext cx="6309360" cy="2200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dt" idx="10"/>
          </p:nvPr>
        </p:nvSpPr>
        <p:spPr>
          <a:xfrm>
            <a:off x="50292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ftr" idx="11"/>
          </p:nvPr>
        </p:nvSpPr>
        <p:spPr>
          <a:xfrm>
            <a:off x="2423160" y="9322647"/>
            <a:ext cx="246888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sldNum" idx="12"/>
          </p:nvPr>
        </p:nvSpPr>
        <p:spPr>
          <a:xfrm>
            <a:off x="516636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>
            <a:spLocks noGrp="1"/>
          </p:cNvSpPr>
          <p:nvPr>
            <p:ph type="title"/>
          </p:nvPr>
        </p:nvSpPr>
        <p:spPr>
          <a:xfrm>
            <a:off x="502920" y="535517"/>
            <a:ext cx="6309360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body" idx="1"/>
          </p:nvPr>
        </p:nvSpPr>
        <p:spPr>
          <a:xfrm>
            <a:off x="502920" y="2677584"/>
            <a:ext cx="3108960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body" idx="2"/>
          </p:nvPr>
        </p:nvSpPr>
        <p:spPr>
          <a:xfrm>
            <a:off x="3703320" y="2677584"/>
            <a:ext cx="3108960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dt" idx="10"/>
          </p:nvPr>
        </p:nvSpPr>
        <p:spPr>
          <a:xfrm>
            <a:off x="50292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ftr" idx="11"/>
          </p:nvPr>
        </p:nvSpPr>
        <p:spPr>
          <a:xfrm>
            <a:off x="2423160" y="9322647"/>
            <a:ext cx="246888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sldNum" idx="12"/>
          </p:nvPr>
        </p:nvSpPr>
        <p:spPr>
          <a:xfrm>
            <a:off x="516636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"/>
          <p:cNvSpPr txBox="1">
            <a:spLocks noGrp="1"/>
          </p:cNvSpPr>
          <p:nvPr>
            <p:ph type="title"/>
          </p:nvPr>
        </p:nvSpPr>
        <p:spPr>
          <a:xfrm>
            <a:off x="503873" y="535517"/>
            <a:ext cx="6309360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body" idx="1"/>
          </p:nvPr>
        </p:nvSpPr>
        <p:spPr>
          <a:xfrm>
            <a:off x="503873" y="2465706"/>
            <a:ext cx="3094672" cy="120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body" idx="2"/>
          </p:nvPr>
        </p:nvSpPr>
        <p:spPr>
          <a:xfrm>
            <a:off x="503873" y="3674110"/>
            <a:ext cx="3094672" cy="5404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body" idx="3"/>
          </p:nvPr>
        </p:nvSpPr>
        <p:spPr>
          <a:xfrm>
            <a:off x="3703320" y="2465706"/>
            <a:ext cx="3109913" cy="120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body" idx="4"/>
          </p:nvPr>
        </p:nvSpPr>
        <p:spPr>
          <a:xfrm>
            <a:off x="3703320" y="3674110"/>
            <a:ext cx="3109913" cy="5404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dt" idx="10"/>
          </p:nvPr>
        </p:nvSpPr>
        <p:spPr>
          <a:xfrm>
            <a:off x="50292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ftr" idx="11"/>
          </p:nvPr>
        </p:nvSpPr>
        <p:spPr>
          <a:xfrm>
            <a:off x="2423160" y="9322647"/>
            <a:ext cx="246888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ldNum" idx="12"/>
          </p:nvPr>
        </p:nvSpPr>
        <p:spPr>
          <a:xfrm>
            <a:off x="516636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>
            <a:spLocks noGrp="1"/>
          </p:cNvSpPr>
          <p:nvPr>
            <p:ph type="title"/>
          </p:nvPr>
        </p:nvSpPr>
        <p:spPr>
          <a:xfrm>
            <a:off x="502920" y="535517"/>
            <a:ext cx="6309360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dt" idx="10"/>
          </p:nvPr>
        </p:nvSpPr>
        <p:spPr>
          <a:xfrm>
            <a:off x="50292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ftr" idx="11"/>
          </p:nvPr>
        </p:nvSpPr>
        <p:spPr>
          <a:xfrm>
            <a:off x="2423160" y="9322647"/>
            <a:ext cx="246888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516636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>
            <a:spLocks noGrp="1"/>
          </p:cNvSpPr>
          <p:nvPr>
            <p:ph type="dt" idx="10"/>
          </p:nvPr>
        </p:nvSpPr>
        <p:spPr>
          <a:xfrm>
            <a:off x="50292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ftr" idx="11"/>
          </p:nvPr>
        </p:nvSpPr>
        <p:spPr>
          <a:xfrm>
            <a:off x="2423160" y="9322647"/>
            <a:ext cx="246888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516636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body" idx="1"/>
          </p:nvPr>
        </p:nvSpPr>
        <p:spPr>
          <a:xfrm>
            <a:off x="3109913" y="1448224"/>
            <a:ext cx="3703320" cy="7147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body" idx="2"/>
          </p:nvPr>
        </p:nvSpPr>
        <p:spPr>
          <a:xfrm>
            <a:off x="503873" y="3017520"/>
            <a:ext cx="2359342" cy="559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dt" idx="10"/>
          </p:nvPr>
        </p:nvSpPr>
        <p:spPr>
          <a:xfrm>
            <a:off x="50292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ftr" idx="11"/>
          </p:nvPr>
        </p:nvSpPr>
        <p:spPr>
          <a:xfrm>
            <a:off x="2423160" y="9322647"/>
            <a:ext cx="246888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516636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>
            <a:spLocks noGrp="1"/>
          </p:cNvSpPr>
          <p:nvPr>
            <p:ph type="pic" idx="2"/>
          </p:nvPr>
        </p:nvSpPr>
        <p:spPr>
          <a:xfrm>
            <a:off x="3109913" y="1448224"/>
            <a:ext cx="3703320" cy="714798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>
            <a:spLocks noGrp="1"/>
          </p:cNvSpPr>
          <p:nvPr>
            <p:ph type="body" idx="1"/>
          </p:nvPr>
        </p:nvSpPr>
        <p:spPr>
          <a:xfrm>
            <a:off x="503873" y="3017520"/>
            <a:ext cx="2359342" cy="559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dt" idx="10"/>
          </p:nvPr>
        </p:nvSpPr>
        <p:spPr>
          <a:xfrm>
            <a:off x="50292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ftr" idx="11"/>
          </p:nvPr>
        </p:nvSpPr>
        <p:spPr>
          <a:xfrm>
            <a:off x="2423160" y="9322647"/>
            <a:ext cx="246888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516636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502920" y="535517"/>
            <a:ext cx="6309360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 rot="5400000">
            <a:off x="466619" y="2713885"/>
            <a:ext cx="6381962" cy="630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dt" idx="10"/>
          </p:nvPr>
        </p:nvSpPr>
        <p:spPr>
          <a:xfrm>
            <a:off x="50292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ftr" idx="11"/>
          </p:nvPr>
        </p:nvSpPr>
        <p:spPr>
          <a:xfrm>
            <a:off x="2423160" y="9322647"/>
            <a:ext cx="246888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516636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>
            <a:spLocks noGrp="1"/>
          </p:cNvSpPr>
          <p:nvPr>
            <p:ph type="title"/>
          </p:nvPr>
        </p:nvSpPr>
        <p:spPr>
          <a:xfrm rot="5400000">
            <a:off x="1761596" y="4008861"/>
            <a:ext cx="8524029" cy="1577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1"/>
          </p:nvPr>
        </p:nvSpPr>
        <p:spPr>
          <a:xfrm rot="5400000">
            <a:off x="-1438805" y="2477241"/>
            <a:ext cx="8524029" cy="464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dt" idx="10"/>
          </p:nvPr>
        </p:nvSpPr>
        <p:spPr>
          <a:xfrm>
            <a:off x="50292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ftr" idx="11"/>
          </p:nvPr>
        </p:nvSpPr>
        <p:spPr>
          <a:xfrm>
            <a:off x="2423160" y="9322647"/>
            <a:ext cx="246888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516636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502920" y="535517"/>
            <a:ext cx="6309360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dt" idx="10"/>
          </p:nvPr>
        </p:nvSpPr>
        <p:spPr>
          <a:xfrm>
            <a:off x="50292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ftr" idx="11"/>
          </p:nvPr>
        </p:nvSpPr>
        <p:spPr>
          <a:xfrm>
            <a:off x="2423160" y="9322647"/>
            <a:ext cx="246888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5166360" y="9322647"/>
            <a:ext cx="164592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gautam@aiims.edu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tif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"/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7" Type="http://schemas.microsoft.com/office/2007/relationships/hdphoto" Target="../media/hdphoto2.wdp"/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ti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t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"/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9935" y="553558"/>
            <a:ext cx="6282813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IN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Title: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Macrophage Infiltration in 3D Cancer Spheroids to Recapitulate the TME and Unveil Interactions within Cancer Cells and Macrophages to Modulate Chemotherapeutic drug efficacy 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Khushwant Singh</a:t>
            </a:r>
            <a:r>
              <a:rPr lang="en-IN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Pramod K. Gautam</a:t>
            </a:r>
            <a:r>
              <a:rPr lang="en-IN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1*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IN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Department of Biochemistry, All India Institute of Medical Sciences, New Delhi-110 029, INDIA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IN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1*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Department of Biochemistry, All India Institute of Medical Sciences, New Delhi-110 029, INDIA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1*</a:t>
            </a:r>
            <a:r>
              <a:rPr lang="en-IN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Corresponding Author: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Pramod K. </a:t>
            </a:r>
            <a:r>
              <a:rPr lang="en-IN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Gautam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Associate Professor</a:t>
            </a:r>
            <a:b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Department of Biochemistry </a:t>
            </a:r>
            <a:b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 India Institute of Medical Sciences </a:t>
            </a:r>
            <a:b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Delhi-110 029, INDIA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E-mail - 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gautam@aiims.edu</a:t>
            </a: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259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838200" y="1973944"/>
            <a:ext cx="5702300" cy="3994115"/>
            <a:chOff x="838200" y="1973944"/>
            <a:chExt cx="5702300" cy="3994115"/>
          </a:xfrm>
        </p:grpSpPr>
        <p:sp>
          <p:nvSpPr>
            <p:cNvPr id="299" name="Text Box 2">
              <a:extLst>
                <a:ext uri="{FF2B5EF4-FFF2-40B4-BE49-F238E27FC236}">
                  <a16:creationId xmlns:a16="http://schemas.microsoft.com/office/drawing/2014/main" id="{0763FA1D-F9BA-B8B6-8966-DA71D6B376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" y="5622726"/>
              <a:ext cx="5702300" cy="34533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en-US" sz="11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Supplementary Figure </a:t>
              </a:r>
              <a:r>
                <a:rPr lang="en-US" sz="11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1: </a:t>
              </a:r>
              <a:r>
                <a:rPr lang="en-US" sz="11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A. </a:t>
              </a:r>
              <a:r>
                <a:rPr lang="en-US" sz="1100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Z- </a:t>
              </a:r>
              <a:r>
                <a:rPr lang="en-US" sz="1100" dirty="0">
                  <a:solidFill>
                    <a:schemeClr val="tx1"/>
                  </a:solidFill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scan confocal </a:t>
              </a:r>
              <a:r>
                <a:rPr lang="en-US" sz="1100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microscopy (at 10X magnification) </a:t>
              </a:r>
              <a:r>
                <a:rPr lang="en-US" sz="1100" dirty="0">
                  <a:solidFill>
                    <a:schemeClr val="tx1"/>
                  </a:solidFill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of Spheroids for CalcineAM </a:t>
              </a:r>
              <a:r>
                <a:rPr lang="en-US" sz="1100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penetration analysis.</a:t>
              </a:r>
              <a:endParaRPr lang="en-IN" sz="1100" b="1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2032000" y="1973944"/>
              <a:ext cx="3294743" cy="3135085"/>
              <a:chOff x="2926413" y="2838135"/>
              <a:chExt cx="1557355" cy="1517102"/>
            </a:xfrm>
          </p:grpSpPr>
          <p:pic>
            <p:nvPicPr>
              <p:cNvPr id="301" name="Screen Recording 21">
                <a:hlinkClick r:id="" action="ppaction://media"/>
                <a:extLst>
                  <a:ext uri="{FF2B5EF4-FFF2-40B4-BE49-F238E27FC236}">
                    <a16:creationId xmlns:a16="http://schemas.microsoft.com/office/drawing/2014/main" id="{D8F2D6DC-3DED-D305-F1E5-6A9EDBDB62BD}"/>
                  </a:ext>
                </a:extLst>
              </p:cNvPr>
              <p:cNvPicPr>
                <a:picLocks noChangeAspect="1"/>
              </p:cNvPicPr>
              <p:nvPr>
                <a:videoFile r:link="rId2"/>
                <p:extLst>
                  <p:ext uri="{DAA4B4D4-6D71-4841-9C94-3DE7FCFB9230}">
                    <p14:media xmlns:p14="http://schemas.microsoft.com/office/powerpoint/2010/main" r:embed="rId1"/>
                  </p:ext>
                </p:extLst>
              </p:nvPr>
            </p:nvPicPr>
            <p:blipFill>
              <a:blip r:embed="rId5"/>
              <a:stretch>
                <a:fillRect/>
              </a:stretch>
            </p:blipFill>
            <p:spPr>
              <a:xfrm>
                <a:off x="2926413" y="2838135"/>
                <a:ext cx="1557355" cy="151710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grpSp>
            <p:nvGrpSpPr>
              <p:cNvPr id="303" name="Group 302"/>
              <p:cNvGrpSpPr/>
              <p:nvPr/>
            </p:nvGrpSpPr>
            <p:grpSpPr>
              <a:xfrm>
                <a:off x="3607409" y="4223875"/>
                <a:ext cx="203217" cy="89362"/>
                <a:chOff x="1583544" y="6150320"/>
                <a:chExt cx="203217" cy="89362"/>
              </a:xfrm>
            </p:grpSpPr>
            <p:cxnSp>
              <p:nvCxnSpPr>
                <p:cNvPr id="307" name="Straight Connector 306">
                  <a:extLst>
                    <a:ext uri="{FF2B5EF4-FFF2-40B4-BE49-F238E27FC236}">
                      <a16:creationId xmlns:a16="http://schemas.microsoft.com/office/drawing/2014/main" id="{D9FA620B-58E3-AD4B-5B97-969C7701A77C}"/>
                    </a:ext>
                  </a:extLst>
                </p:cNvPr>
                <p:cNvCxnSpPr/>
                <p:nvPr/>
              </p:nvCxnSpPr>
              <p:spPr>
                <a:xfrm>
                  <a:off x="1612645" y="6234055"/>
                  <a:ext cx="136659" cy="0"/>
                </a:xfrm>
                <a:prstGeom prst="line">
                  <a:avLst/>
                </a:prstGeom>
                <a:ln w="63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8" name="TextBox 307">
                  <a:extLst>
                    <a:ext uri="{FF2B5EF4-FFF2-40B4-BE49-F238E27FC236}">
                      <a16:creationId xmlns:a16="http://schemas.microsoft.com/office/drawing/2014/main" id="{9F31C01A-9715-4BB4-AB7C-86688A9A5B59}"/>
                    </a:ext>
                  </a:extLst>
                </p:cNvPr>
                <p:cNvSpPr txBox="1"/>
                <p:nvPr/>
              </p:nvSpPr>
              <p:spPr>
                <a:xfrm>
                  <a:off x="1583544" y="6150320"/>
                  <a:ext cx="203217" cy="893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600" b="1" dirty="0">
                      <a:solidFill>
                        <a:srgbClr val="FF0000"/>
                      </a:solidFill>
                    </a:rPr>
                    <a:t>100</a:t>
                  </a:r>
                  <a:r>
                    <a:rPr lang="el-GR" sz="600" b="1" dirty="0">
                      <a:solidFill>
                        <a:srgbClr val="FF0000"/>
                      </a:solidFill>
                    </a:rPr>
                    <a:t>μ</a:t>
                  </a:r>
                  <a:r>
                    <a:rPr lang="en-US" sz="600" b="1" dirty="0">
                      <a:solidFill>
                        <a:srgbClr val="FF0000"/>
                      </a:solidFill>
                    </a:rPr>
                    <a:t>m</a:t>
                  </a:r>
                  <a:endParaRPr lang="en-IN" sz="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28540308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301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/>
          <p:cNvGrpSpPr/>
          <p:nvPr/>
        </p:nvGrpSpPr>
        <p:grpSpPr>
          <a:xfrm>
            <a:off x="595723" y="1258723"/>
            <a:ext cx="6312524" cy="6721192"/>
            <a:chOff x="595723" y="1258723"/>
            <a:chExt cx="6312524" cy="672119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900" y="1663700"/>
              <a:ext cx="3141637" cy="24511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723" y="4588510"/>
              <a:ext cx="3130114" cy="244729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6407" y="4634967"/>
              <a:ext cx="3141840" cy="245125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3" t="9597" r="5992" b="5662"/>
            <a:stretch/>
          </p:blipFill>
          <p:spPr>
            <a:xfrm>
              <a:off x="3766407" y="1663700"/>
              <a:ext cx="3129170" cy="2436196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" name="Group 8"/>
            <p:cNvGrpSpPr/>
            <p:nvPr/>
          </p:nvGrpSpPr>
          <p:grpSpPr>
            <a:xfrm>
              <a:off x="665962" y="1494749"/>
              <a:ext cx="6119749" cy="6485166"/>
              <a:chOff x="1755222" y="870635"/>
              <a:chExt cx="6533853" cy="6485166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2473181" y="870635"/>
                <a:ext cx="2512728" cy="1087628"/>
                <a:chOff x="1192826" y="794435"/>
                <a:chExt cx="2512728" cy="1087628"/>
              </a:xfrm>
            </p:grpSpPr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4D9D13CB-FA44-CF62-1B08-9841B5C74939}"/>
                    </a:ext>
                  </a:extLst>
                </p:cNvPr>
                <p:cNvGrpSpPr/>
                <p:nvPr/>
              </p:nvGrpSpPr>
              <p:grpSpPr>
                <a:xfrm>
                  <a:off x="3129605" y="1703004"/>
                  <a:ext cx="575949" cy="179059"/>
                  <a:chOff x="5673735" y="932751"/>
                  <a:chExt cx="575987" cy="179070"/>
                </a:xfrm>
              </p:grpSpPr>
              <p:sp>
                <p:nvSpPr>
                  <p:cNvPr id="62" name="TextBox 116">
                    <a:extLst>
                      <a:ext uri="{FF2B5EF4-FFF2-40B4-BE49-F238E27FC236}">
                        <a16:creationId xmlns:a16="http://schemas.microsoft.com/office/drawing/2014/main" id="{C4B4C083-4251-8AEF-8247-DC7890CB31BF}"/>
                      </a:ext>
                    </a:extLst>
                  </p:cNvPr>
                  <p:cNvSpPr txBox="1"/>
                  <p:nvPr/>
                </p:nvSpPr>
                <p:spPr>
                  <a:xfrm>
                    <a:off x="5731562" y="932751"/>
                    <a:ext cx="518160" cy="17907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rPr>
                      <a:t>68-70kDa</a:t>
                    </a:r>
                    <a:endParaRPr lang="en-US" sz="12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63" name="Straight Connector 62">
                    <a:extLst>
                      <a:ext uri="{FF2B5EF4-FFF2-40B4-BE49-F238E27FC236}">
                        <a16:creationId xmlns:a16="http://schemas.microsoft.com/office/drawing/2014/main" id="{28825F32-3F43-B911-085F-41975A47BCE4}"/>
                      </a:ext>
                    </a:extLst>
                  </p:cNvPr>
                  <p:cNvCxnSpPr/>
                  <p:nvPr/>
                </p:nvCxnSpPr>
                <p:spPr>
                  <a:xfrm>
                    <a:off x="5673735" y="1030500"/>
                    <a:ext cx="142875" cy="0"/>
                  </a:xfrm>
                  <a:prstGeom prst="line">
                    <a:avLst/>
                  </a:prstGeom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860093DF-F74A-095D-0EB1-75130741633F}"/>
                    </a:ext>
                  </a:extLst>
                </p:cNvPr>
                <p:cNvGrpSpPr/>
                <p:nvPr/>
              </p:nvGrpSpPr>
              <p:grpSpPr>
                <a:xfrm>
                  <a:off x="1192826" y="794435"/>
                  <a:ext cx="2044246" cy="567320"/>
                  <a:chOff x="3736830" y="24126"/>
                  <a:chExt cx="3515365" cy="870210"/>
                </a:xfrm>
              </p:grpSpPr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8CAD6AFF-640B-1993-3573-13A28844F431}"/>
                      </a:ext>
                    </a:extLst>
                  </p:cNvPr>
                  <p:cNvGrpSpPr/>
                  <p:nvPr/>
                </p:nvGrpSpPr>
                <p:grpSpPr>
                  <a:xfrm>
                    <a:off x="5525130" y="24126"/>
                    <a:ext cx="1516769" cy="591617"/>
                    <a:chOff x="5525130" y="24126"/>
                    <a:chExt cx="1538033" cy="591617"/>
                  </a:xfrm>
                </p:grpSpPr>
                <p:sp>
                  <p:nvSpPr>
                    <p:cNvPr id="58" name="TextBox 213">
                      <a:extLst>
                        <a:ext uri="{FF2B5EF4-FFF2-40B4-BE49-F238E27FC236}">
                          <a16:creationId xmlns:a16="http://schemas.microsoft.com/office/drawing/2014/main" id="{97C58212-68D1-CA39-3868-C1DF232092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56021" y="24126"/>
                      <a:ext cx="1476252" cy="4498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CAL33 with macrophages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9" name="Right Brace 58">
                      <a:extLst>
                        <a:ext uri="{FF2B5EF4-FFF2-40B4-BE49-F238E27FC236}">
                          <a16:creationId xmlns:a16="http://schemas.microsoft.com/office/drawing/2014/main" id="{BDCC464F-EAAF-F1AC-6E25-8086A370E06B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6229252" y="-218169"/>
                      <a:ext cx="129790" cy="1538033"/>
                    </a:xfrm>
                    <a:prstGeom prst="rightBrace">
                      <a:avLst>
                        <a:gd name="adj1" fmla="val 90553"/>
                        <a:gd name="adj2" fmla="val 50000"/>
                      </a:avLst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4" name="Group 43">
                    <a:extLst>
                      <a:ext uri="{FF2B5EF4-FFF2-40B4-BE49-F238E27FC236}">
                        <a16:creationId xmlns:a16="http://schemas.microsoft.com/office/drawing/2014/main" id="{F4B04BC7-747F-A631-1939-52A6BE5AE62D}"/>
                      </a:ext>
                    </a:extLst>
                  </p:cNvPr>
                  <p:cNvGrpSpPr/>
                  <p:nvPr/>
                </p:nvGrpSpPr>
                <p:grpSpPr>
                  <a:xfrm>
                    <a:off x="3736830" y="37071"/>
                    <a:ext cx="1874063" cy="578672"/>
                    <a:chOff x="3736830" y="37071"/>
                    <a:chExt cx="1796710" cy="578672"/>
                  </a:xfrm>
                </p:grpSpPr>
                <p:sp>
                  <p:nvSpPr>
                    <p:cNvPr id="56" name="TextBox 211">
                      <a:extLst>
                        <a:ext uri="{FF2B5EF4-FFF2-40B4-BE49-F238E27FC236}">
                          <a16:creationId xmlns:a16="http://schemas.microsoft.com/office/drawing/2014/main" id="{58EDA6A7-7C11-1013-EFF2-9BE69B9EEC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36830" y="37071"/>
                      <a:ext cx="1796710" cy="4498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CAL33 without macrophages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7" name="Right Brace 56">
                      <a:extLst>
                        <a:ext uri="{FF2B5EF4-FFF2-40B4-BE49-F238E27FC236}">
                          <a16:creationId xmlns:a16="http://schemas.microsoft.com/office/drawing/2014/main" id="{9A1E2CFE-13BF-93EB-6755-12B8A20C7D6E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4570291" y="-218169"/>
                      <a:ext cx="129790" cy="1538033"/>
                    </a:xfrm>
                    <a:prstGeom prst="rightBrace">
                      <a:avLst>
                        <a:gd name="adj1" fmla="val 90553"/>
                        <a:gd name="adj2" fmla="val 50000"/>
                      </a:avLst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1262FA48-08B4-6A02-B938-BB297F43F3D8}"/>
                      </a:ext>
                    </a:extLst>
                  </p:cNvPr>
                  <p:cNvGrpSpPr/>
                  <p:nvPr/>
                </p:nvGrpSpPr>
                <p:grpSpPr>
                  <a:xfrm>
                    <a:off x="3883667" y="610548"/>
                    <a:ext cx="3368528" cy="283788"/>
                    <a:chOff x="3883667" y="610548"/>
                    <a:chExt cx="3368528" cy="283788"/>
                  </a:xfrm>
                </p:grpSpPr>
                <p:grpSp>
                  <p:nvGrpSpPr>
                    <p:cNvPr id="46" name="Group 45">
                      <a:extLst>
                        <a:ext uri="{FF2B5EF4-FFF2-40B4-BE49-F238E27FC236}">
                          <a16:creationId xmlns:a16="http://schemas.microsoft.com/office/drawing/2014/main" id="{5370B465-FEB6-0F89-E7CB-E42D0FDB74F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59428" y="610548"/>
                      <a:ext cx="1792767" cy="282893"/>
                      <a:chOff x="5459428" y="610548"/>
                      <a:chExt cx="1792767" cy="282893"/>
                    </a:xfrm>
                  </p:grpSpPr>
                  <p:sp>
                    <p:nvSpPr>
                      <p:cNvPr id="52" name="Rectangle 51">
                        <a:extLst>
                          <a:ext uri="{FF2B5EF4-FFF2-40B4-BE49-F238E27FC236}">
                            <a16:creationId xmlns:a16="http://schemas.microsoft.com/office/drawing/2014/main" id="{C5D36576-47A9-B0D2-64A3-1B8FEEA5C688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5459428" y="618782"/>
                        <a:ext cx="664966" cy="274657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3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3" name="Rectangle 52">
                        <a:extLst>
                          <a:ext uri="{FF2B5EF4-FFF2-40B4-BE49-F238E27FC236}">
                            <a16:creationId xmlns:a16="http://schemas.microsoft.com/office/drawing/2014/main" id="{233B5806-CBC9-9D3A-A60F-00715011686D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5842115" y="610548"/>
                        <a:ext cx="664966" cy="274657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5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4" name="Rectangle 53">
                        <a:extLst>
                          <a:ext uri="{FF2B5EF4-FFF2-40B4-BE49-F238E27FC236}">
                            <a16:creationId xmlns:a16="http://schemas.microsoft.com/office/drawing/2014/main" id="{AAB5DBE0-B731-C3AB-B263-88DF5E38DD22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6191430" y="610550"/>
                        <a:ext cx="664966" cy="274658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7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5" name="Rectangle 54">
                        <a:extLst>
                          <a:ext uri="{FF2B5EF4-FFF2-40B4-BE49-F238E27FC236}">
                            <a16:creationId xmlns:a16="http://schemas.microsoft.com/office/drawing/2014/main" id="{95DA6D5E-18A8-E068-41C7-344E60502F2F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6587229" y="618783"/>
                        <a:ext cx="664966" cy="274658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9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47" name="Group 46">
                      <a:extLst>
                        <a:ext uri="{FF2B5EF4-FFF2-40B4-BE49-F238E27FC236}">
                          <a16:creationId xmlns:a16="http://schemas.microsoft.com/office/drawing/2014/main" id="{DB7191EC-1717-58EF-4EBD-6C438EC31B0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83667" y="611443"/>
                      <a:ext cx="1792768" cy="282893"/>
                      <a:chOff x="3883667" y="611443"/>
                      <a:chExt cx="1792768" cy="282893"/>
                    </a:xfrm>
                  </p:grpSpPr>
                  <p:sp>
                    <p:nvSpPr>
                      <p:cNvPr id="48" name="Rectangle 47">
                        <a:extLst>
                          <a:ext uri="{FF2B5EF4-FFF2-40B4-BE49-F238E27FC236}">
                            <a16:creationId xmlns:a16="http://schemas.microsoft.com/office/drawing/2014/main" id="{451A4CEE-5035-C75B-CF0E-C97D94DFEC7D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3883667" y="619678"/>
                        <a:ext cx="664966" cy="274658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3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9" name="Rectangle 48">
                        <a:extLst>
                          <a:ext uri="{FF2B5EF4-FFF2-40B4-BE49-F238E27FC236}">
                            <a16:creationId xmlns:a16="http://schemas.microsoft.com/office/drawing/2014/main" id="{D58F728E-4F95-C84A-E95D-BBD1FD0737D2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4266358" y="611443"/>
                        <a:ext cx="664966" cy="274658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5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0" name="Rectangle 49">
                        <a:extLst>
                          <a:ext uri="{FF2B5EF4-FFF2-40B4-BE49-F238E27FC236}">
                            <a16:creationId xmlns:a16="http://schemas.microsoft.com/office/drawing/2014/main" id="{8A7C9EF8-4E55-00B0-917D-9C78CE3247B2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4615670" y="611445"/>
                        <a:ext cx="664966" cy="274658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7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1" name="Rectangle 50">
                        <a:extLst>
                          <a:ext uri="{FF2B5EF4-FFF2-40B4-BE49-F238E27FC236}">
                            <a16:creationId xmlns:a16="http://schemas.microsoft.com/office/drawing/2014/main" id="{E2F5734A-3A2D-0D4E-A15C-E01CBDDC421D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5011469" y="619678"/>
                        <a:ext cx="664966" cy="274658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9</a:t>
                        </a:r>
                        <a:endPara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11" name="Text Box 2">
                <a:extLst>
                  <a:ext uri="{FF2B5EF4-FFF2-40B4-BE49-F238E27FC236}">
                    <a16:creationId xmlns:a16="http://schemas.microsoft.com/office/drawing/2014/main" id="{5F4946D5-6CFB-F47E-9F12-089D85F034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55222" y="6704327"/>
                <a:ext cx="6533853" cy="65147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just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Supplementary Figure </a:t>
                </a:r>
                <a:r>
                  <a:rPr lang="en-US" sz="11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</a:rPr>
                  <a:t>2</a:t>
                </a:r>
                <a:r>
                  <a:rPr lang="en-US" sz="1100" b="1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: </a:t>
                </a:r>
                <a:r>
                  <a:rPr lang="en-US" sz="1100" b="1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A-B. </a:t>
                </a:r>
                <a:r>
                  <a:rPr lang="en-IN" sz="1100" dirty="0" smtClean="0">
                    <a:solidFill>
                      <a:srgbClr val="111111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Western </a:t>
                </a:r>
                <a:r>
                  <a:rPr lang="en-IN" sz="1100" dirty="0">
                    <a:solidFill>
                      <a:srgbClr val="111111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blot analysis of </a:t>
                </a:r>
                <a:r>
                  <a:rPr lang="en-US" sz="1100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HSP70</a:t>
                </a:r>
                <a:r>
                  <a:rPr lang="en-US" sz="11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</a:rPr>
                  <a:t>.</a:t>
                </a:r>
                <a:endPara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1847684" y="3851123"/>
                <a:ext cx="3157728" cy="2520831"/>
                <a:chOff x="1711162" y="3671911"/>
                <a:chExt cx="3157728" cy="2520831"/>
              </a:xfrm>
            </p:grpSpPr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11162" y="3723862"/>
                  <a:ext cx="3157728" cy="2468880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14" name="Group 13"/>
                <p:cNvGrpSpPr/>
                <p:nvPr/>
              </p:nvGrpSpPr>
              <p:grpSpPr>
                <a:xfrm>
                  <a:off x="2317153" y="3671911"/>
                  <a:ext cx="2457499" cy="1166735"/>
                  <a:chOff x="4423211" y="634011"/>
                  <a:chExt cx="2457499" cy="1166735"/>
                </a:xfrm>
              </p:grpSpPr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860093DF-F74A-095D-0EB1-75130741633F}"/>
                      </a:ext>
                    </a:extLst>
                  </p:cNvPr>
                  <p:cNvGrpSpPr/>
                  <p:nvPr/>
                </p:nvGrpSpPr>
                <p:grpSpPr>
                  <a:xfrm>
                    <a:off x="4423211" y="851008"/>
                    <a:ext cx="2044246" cy="567320"/>
                    <a:chOff x="3736830" y="24126"/>
                    <a:chExt cx="3515365" cy="870210"/>
                  </a:xfrm>
                </p:grpSpPr>
                <p:grpSp>
                  <p:nvGrpSpPr>
                    <p:cNvPr id="22" name="Group 21">
                      <a:extLst>
                        <a:ext uri="{FF2B5EF4-FFF2-40B4-BE49-F238E27FC236}">
                          <a16:creationId xmlns:a16="http://schemas.microsoft.com/office/drawing/2014/main" id="{8CAD6AFF-640B-1993-3573-13A28844F43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25130" y="24126"/>
                      <a:ext cx="1516769" cy="591617"/>
                      <a:chOff x="5525130" y="24126"/>
                      <a:chExt cx="1538033" cy="591617"/>
                    </a:xfrm>
                  </p:grpSpPr>
                  <p:sp>
                    <p:nvSpPr>
                      <p:cNvPr id="37" name="TextBox 213">
                        <a:extLst>
                          <a:ext uri="{FF2B5EF4-FFF2-40B4-BE49-F238E27FC236}">
                            <a16:creationId xmlns:a16="http://schemas.microsoft.com/office/drawing/2014/main" id="{97C58212-68D1-CA39-3868-C1DF232092A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556021" y="24126"/>
                        <a:ext cx="1476252" cy="4498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700" b="1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CAL33 with macrophages</a:t>
                        </a:r>
                        <a:endPara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38" name="Right Brace 37">
                        <a:extLst>
                          <a:ext uri="{FF2B5EF4-FFF2-40B4-BE49-F238E27FC236}">
                            <a16:creationId xmlns:a16="http://schemas.microsoft.com/office/drawing/2014/main" id="{BDCC464F-EAAF-F1AC-6E25-8086A370E06B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229252" y="-218169"/>
                        <a:ext cx="129790" cy="1538033"/>
                      </a:xfrm>
                      <a:prstGeom prst="rightBrace">
                        <a:avLst>
                          <a:gd name="adj1" fmla="val 90553"/>
                          <a:gd name="adj2" fmla="val 50000"/>
                        </a:avLst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23" name="Group 22">
                      <a:extLst>
                        <a:ext uri="{FF2B5EF4-FFF2-40B4-BE49-F238E27FC236}">
                          <a16:creationId xmlns:a16="http://schemas.microsoft.com/office/drawing/2014/main" id="{F4B04BC7-747F-A631-1939-52A6BE5AE6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36830" y="37071"/>
                      <a:ext cx="1874063" cy="578672"/>
                      <a:chOff x="3736830" y="37071"/>
                      <a:chExt cx="1796710" cy="578672"/>
                    </a:xfrm>
                  </p:grpSpPr>
                  <p:sp>
                    <p:nvSpPr>
                      <p:cNvPr id="35" name="TextBox 211">
                        <a:extLst>
                          <a:ext uri="{FF2B5EF4-FFF2-40B4-BE49-F238E27FC236}">
                            <a16:creationId xmlns:a16="http://schemas.microsoft.com/office/drawing/2014/main" id="{58EDA6A7-7C11-1013-EFF2-9BE69B9EEC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736830" y="37071"/>
                        <a:ext cx="1796710" cy="4498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700" b="1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CAL33 without macrophages</a:t>
                        </a:r>
                        <a:endPara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36" name="Right Brace 35">
                        <a:extLst>
                          <a:ext uri="{FF2B5EF4-FFF2-40B4-BE49-F238E27FC236}">
                            <a16:creationId xmlns:a16="http://schemas.microsoft.com/office/drawing/2014/main" id="{9A1E2CFE-13BF-93EB-6755-12B8A20C7D6E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4570291" y="-218169"/>
                        <a:ext cx="129790" cy="1538033"/>
                      </a:xfrm>
                      <a:prstGeom prst="rightBrace">
                        <a:avLst>
                          <a:gd name="adj1" fmla="val 90553"/>
                          <a:gd name="adj2" fmla="val 50000"/>
                        </a:avLst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24" name="Group 23">
                      <a:extLst>
                        <a:ext uri="{FF2B5EF4-FFF2-40B4-BE49-F238E27FC236}">
                          <a16:creationId xmlns:a16="http://schemas.microsoft.com/office/drawing/2014/main" id="{1262FA48-08B4-6A02-B938-BB297F43F3D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83667" y="610548"/>
                      <a:ext cx="3368528" cy="283788"/>
                      <a:chOff x="3883667" y="610548"/>
                      <a:chExt cx="3368528" cy="283788"/>
                    </a:xfrm>
                  </p:grpSpPr>
                  <p:grpSp>
                    <p:nvGrpSpPr>
                      <p:cNvPr id="25" name="Group 24">
                        <a:extLst>
                          <a:ext uri="{FF2B5EF4-FFF2-40B4-BE49-F238E27FC236}">
                            <a16:creationId xmlns:a16="http://schemas.microsoft.com/office/drawing/2014/main" id="{5370B465-FEB6-0F89-E7CB-E42D0FDB74F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459428" y="610548"/>
                        <a:ext cx="1792767" cy="282893"/>
                        <a:chOff x="5459428" y="610548"/>
                        <a:chExt cx="1792767" cy="282893"/>
                      </a:xfrm>
                    </p:grpSpPr>
                    <p:sp>
                      <p:nvSpPr>
                        <p:cNvPr id="31" name="Rectangle 30">
                          <a:extLst>
                            <a:ext uri="{FF2B5EF4-FFF2-40B4-BE49-F238E27FC236}">
                              <a16:creationId xmlns:a16="http://schemas.microsoft.com/office/drawing/2014/main" id="{C5D36576-47A9-B0D2-64A3-1B8FEEA5C6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5459428" y="618782"/>
                          <a:ext cx="664966" cy="274657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3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2" name="Rectangle 31">
                          <a:extLst>
                            <a:ext uri="{FF2B5EF4-FFF2-40B4-BE49-F238E27FC236}">
                              <a16:creationId xmlns:a16="http://schemas.microsoft.com/office/drawing/2014/main" id="{233B5806-CBC9-9D3A-A60F-0071501168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5842115" y="610548"/>
                          <a:ext cx="664966" cy="274657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5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3" name="Rectangle 32">
                          <a:extLst>
                            <a:ext uri="{FF2B5EF4-FFF2-40B4-BE49-F238E27FC236}">
                              <a16:creationId xmlns:a16="http://schemas.microsoft.com/office/drawing/2014/main" id="{AAB5DBE0-B731-C3AB-B263-88DF5E38DD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6191430" y="610550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7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4" name="Rectangle 33">
                          <a:extLst>
                            <a:ext uri="{FF2B5EF4-FFF2-40B4-BE49-F238E27FC236}">
                              <a16:creationId xmlns:a16="http://schemas.microsoft.com/office/drawing/2014/main" id="{95DA6D5E-18A8-E068-41C7-344E60502F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6587229" y="618783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9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  <p:grpSp>
                    <p:nvGrpSpPr>
                      <p:cNvPr id="26" name="Group 25">
                        <a:extLst>
                          <a:ext uri="{FF2B5EF4-FFF2-40B4-BE49-F238E27FC236}">
                            <a16:creationId xmlns:a16="http://schemas.microsoft.com/office/drawing/2014/main" id="{DB7191EC-1717-58EF-4EBD-6C438EC31B0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883667" y="611443"/>
                        <a:ext cx="1792768" cy="282893"/>
                        <a:chOff x="3883667" y="611443"/>
                        <a:chExt cx="1792768" cy="282893"/>
                      </a:xfrm>
                    </p:grpSpPr>
                    <p:sp>
                      <p:nvSpPr>
                        <p:cNvPr id="27" name="Rectangle 26">
                          <a:extLst>
                            <a:ext uri="{FF2B5EF4-FFF2-40B4-BE49-F238E27FC236}">
                              <a16:creationId xmlns:a16="http://schemas.microsoft.com/office/drawing/2014/main" id="{451A4CEE-5035-C75B-CF0E-C97D94DFEC7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3883667" y="619678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3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28" name="Rectangle 27">
                          <a:extLst>
                            <a:ext uri="{FF2B5EF4-FFF2-40B4-BE49-F238E27FC236}">
                              <a16:creationId xmlns:a16="http://schemas.microsoft.com/office/drawing/2014/main" id="{D58F728E-4F95-C84A-E95D-BBD1FD0737D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4266358" y="611443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5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29" name="Rectangle 28">
                          <a:extLst>
                            <a:ext uri="{FF2B5EF4-FFF2-40B4-BE49-F238E27FC236}">
                              <a16:creationId xmlns:a16="http://schemas.microsoft.com/office/drawing/2014/main" id="{8A7C9EF8-4E55-00B0-917D-9C78CE3247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4615670" y="611445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7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0" name="Rectangle 29">
                          <a:extLst>
                            <a:ext uri="{FF2B5EF4-FFF2-40B4-BE49-F238E27FC236}">
                              <a16:creationId xmlns:a16="http://schemas.microsoft.com/office/drawing/2014/main" id="{E2F5734A-3A2D-0D4E-A15C-E01CBDDC42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5011469" y="619678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9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6752F10B-28A6-28A2-B4DC-6392000EF0AD}"/>
                      </a:ext>
                    </a:extLst>
                  </p:cNvPr>
                  <p:cNvSpPr/>
                  <p:nvPr/>
                </p:nvSpPr>
                <p:spPr>
                  <a:xfrm>
                    <a:off x="5152191" y="634011"/>
                    <a:ext cx="545429" cy="22287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algn="just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9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rPr>
                      <a:t>HSP70</a:t>
                    </a:r>
                    <a:endParaRPr lang="en-US" sz="12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17" name="Group 16"/>
                  <p:cNvGrpSpPr/>
                  <p:nvPr/>
                </p:nvGrpSpPr>
                <p:grpSpPr>
                  <a:xfrm>
                    <a:off x="6304761" y="1621687"/>
                    <a:ext cx="575949" cy="179059"/>
                    <a:chOff x="3282003" y="1855402"/>
                    <a:chExt cx="575949" cy="179059"/>
                  </a:xfrm>
                </p:grpSpPr>
                <p:sp>
                  <p:nvSpPr>
                    <p:cNvPr id="18" name="TextBox 116">
                      <a:extLst>
                        <a:ext uri="{FF2B5EF4-FFF2-40B4-BE49-F238E27FC236}">
                          <a16:creationId xmlns:a16="http://schemas.microsoft.com/office/drawing/2014/main" id="{C4B4C083-4251-8AEF-8247-DC7890CB31B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39826" y="1855402"/>
                      <a:ext cx="518126" cy="17905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68-70kDa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19" name="Straight Connector 18">
                      <a:extLst>
                        <a:ext uri="{FF2B5EF4-FFF2-40B4-BE49-F238E27FC236}">
                          <a16:creationId xmlns:a16="http://schemas.microsoft.com/office/drawing/2014/main" id="{28825F32-3F43-B911-085F-41975A47BCE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282003" y="1953146"/>
                      <a:ext cx="142866" cy="0"/>
                    </a:xfrm>
                    <a:prstGeom prst="line">
                      <a:avLst/>
                    </a:prstGeom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64" name="Group 63"/>
            <p:cNvGrpSpPr/>
            <p:nvPr/>
          </p:nvGrpSpPr>
          <p:grpSpPr>
            <a:xfrm>
              <a:off x="617965" y="1258723"/>
              <a:ext cx="3646735" cy="261610"/>
              <a:chOff x="617965" y="1258723"/>
              <a:chExt cx="3646735" cy="261610"/>
            </a:xfrm>
          </p:grpSpPr>
          <p:sp>
            <p:nvSpPr>
              <p:cNvPr id="65" name="TextBox 276">
                <a:extLst>
                  <a:ext uri="{FF2B5EF4-FFF2-40B4-BE49-F238E27FC236}">
                    <a16:creationId xmlns:a16="http://schemas.microsoft.com/office/drawing/2014/main" id="{4D7D508B-A3C0-1218-D620-3A7A445B5491}"/>
                  </a:ext>
                </a:extLst>
              </p:cNvPr>
              <p:cNvSpPr txBox="1"/>
              <p:nvPr/>
            </p:nvSpPr>
            <p:spPr>
              <a:xfrm>
                <a:off x="3759200" y="1258723"/>
                <a:ext cx="505500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 dirty="0">
                    <a:latin typeface="Arial" panose="020B0604020202020204" pitchFamily="34" charset="0"/>
                    <a:ea typeface="Calibri" panose="020F0502020204030204" pitchFamily="34" charset="0"/>
                  </a:rPr>
                  <a:t>B</a:t>
                </a:r>
                <a:r>
                  <a:rPr lang="en-US" sz="1100" b="1" dirty="0" smtClean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.</a:t>
                </a:r>
                <a:endPara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66" name="TextBox 276">
                <a:extLst>
                  <a:ext uri="{FF2B5EF4-FFF2-40B4-BE49-F238E27FC236}">
                    <a16:creationId xmlns:a16="http://schemas.microsoft.com/office/drawing/2014/main" id="{4D7D508B-A3C0-1218-D620-3A7A445B5491}"/>
                  </a:ext>
                </a:extLst>
              </p:cNvPr>
              <p:cNvSpPr txBox="1"/>
              <p:nvPr/>
            </p:nvSpPr>
            <p:spPr>
              <a:xfrm>
                <a:off x="617965" y="1258723"/>
                <a:ext cx="505500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 dirty="0">
                    <a:latin typeface="Arial" panose="020B0604020202020204" pitchFamily="34" charset="0"/>
                    <a:ea typeface="Calibri" panose="020F0502020204030204" pitchFamily="34" charset="0"/>
                  </a:rPr>
                  <a:t>A</a:t>
                </a:r>
                <a:r>
                  <a:rPr lang="en-US" sz="1100" b="1" dirty="0" smtClean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.</a:t>
                </a:r>
                <a:endPara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B14983C9-F357-6A50-A6C9-CA3BE9696B74}"/>
                </a:ext>
              </a:extLst>
            </p:cNvPr>
            <p:cNvSpPr/>
            <p:nvPr/>
          </p:nvSpPr>
          <p:spPr>
            <a:xfrm>
              <a:off x="1439380" y="1277562"/>
              <a:ext cx="140544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dirty="0" smtClean="0">
                  <a:solidFill>
                    <a:srgbClr val="212121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Optimum exposure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B14983C9-F357-6A50-A6C9-CA3BE9696B74}"/>
                </a:ext>
              </a:extLst>
            </p:cNvPr>
            <p:cNvSpPr/>
            <p:nvPr/>
          </p:nvSpPr>
          <p:spPr>
            <a:xfrm>
              <a:off x="4476346" y="1258723"/>
              <a:ext cx="140544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dirty="0" smtClean="0">
                  <a:solidFill>
                    <a:srgbClr val="212121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High exposure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4283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45692" y="1258723"/>
            <a:ext cx="6380726" cy="6970059"/>
            <a:chOff x="545692" y="1258723"/>
            <a:chExt cx="6380726" cy="6970059"/>
          </a:xfrm>
        </p:grpSpPr>
        <p:grpSp>
          <p:nvGrpSpPr>
            <p:cNvPr id="8" name="Group 7"/>
            <p:cNvGrpSpPr/>
            <p:nvPr/>
          </p:nvGrpSpPr>
          <p:grpSpPr>
            <a:xfrm>
              <a:off x="545692" y="1258723"/>
              <a:ext cx="5336103" cy="6970059"/>
              <a:chOff x="2236472" y="942200"/>
              <a:chExt cx="5336103" cy="6970059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2316974" y="942200"/>
                <a:ext cx="5255601" cy="2525667"/>
                <a:chOff x="987213" y="609132"/>
                <a:chExt cx="5255601" cy="2525667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87213" y="751220"/>
                  <a:ext cx="3014264" cy="2383579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</p:pic>
            <p:grpSp>
              <p:nvGrpSpPr>
                <p:cNvPr id="536" name="Group 535">
                  <a:extLst>
                    <a:ext uri="{FF2B5EF4-FFF2-40B4-BE49-F238E27FC236}">
                      <a16:creationId xmlns:a16="http://schemas.microsoft.com/office/drawing/2014/main" id="{FF2AFBA3-2126-668D-25EA-E03E781D65B6}"/>
                    </a:ext>
                  </a:extLst>
                </p:cNvPr>
                <p:cNvGrpSpPr/>
                <p:nvPr/>
              </p:nvGrpSpPr>
              <p:grpSpPr>
                <a:xfrm>
                  <a:off x="3211443" y="2259526"/>
                  <a:ext cx="465750" cy="264497"/>
                  <a:chOff x="2697306" y="3289076"/>
                  <a:chExt cx="465781" cy="264514"/>
                </a:xfrm>
              </p:grpSpPr>
              <p:grpSp>
                <p:nvGrpSpPr>
                  <p:cNvPr id="537" name="Group 536">
                    <a:extLst>
                      <a:ext uri="{FF2B5EF4-FFF2-40B4-BE49-F238E27FC236}">
                        <a16:creationId xmlns:a16="http://schemas.microsoft.com/office/drawing/2014/main" id="{A26763CE-DEE2-492E-BD55-52CBCC73724B}"/>
                      </a:ext>
                    </a:extLst>
                  </p:cNvPr>
                  <p:cNvGrpSpPr/>
                  <p:nvPr/>
                </p:nvGrpSpPr>
                <p:grpSpPr>
                  <a:xfrm>
                    <a:off x="2755417" y="3289076"/>
                    <a:ext cx="407670" cy="264514"/>
                    <a:chOff x="2755417" y="3289035"/>
                    <a:chExt cx="407670" cy="332096"/>
                  </a:xfrm>
                </p:grpSpPr>
                <p:sp>
                  <p:nvSpPr>
                    <p:cNvPr id="540" name="TextBox 160">
                      <a:extLst>
                        <a:ext uri="{FF2B5EF4-FFF2-40B4-BE49-F238E27FC236}">
                          <a16:creationId xmlns:a16="http://schemas.microsoft.com/office/drawing/2014/main" id="{E1FF74D7-1988-3805-F963-E572F59017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5417" y="3289035"/>
                      <a:ext cx="407670" cy="22482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42kDa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41" name="TextBox 161">
                      <a:extLst>
                        <a:ext uri="{FF2B5EF4-FFF2-40B4-BE49-F238E27FC236}">
                          <a16:creationId xmlns:a16="http://schemas.microsoft.com/office/drawing/2014/main" id="{F8148005-D101-FFAC-1B9E-564381188F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5417" y="3396310"/>
                      <a:ext cx="407670" cy="2248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37kDa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  <p:cxnSp>
                <p:nvCxnSpPr>
                  <p:cNvPr id="538" name="Straight Connector 537">
                    <a:extLst>
                      <a:ext uri="{FF2B5EF4-FFF2-40B4-BE49-F238E27FC236}">
                        <a16:creationId xmlns:a16="http://schemas.microsoft.com/office/drawing/2014/main" id="{012B30C1-734B-0894-A47F-C134B4708738}"/>
                      </a:ext>
                    </a:extLst>
                  </p:cNvPr>
                  <p:cNvCxnSpPr/>
                  <p:nvPr/>
                </p:nvCxnSpPr>
                <p:spPr>
                  <a:xfrm>
                    <a:off x="2697306" y="3401014"/>
                    <a:ext cx="142875" cy="0"/>
                  </a:xfrm>
                  <a:prstGeom prst="line">
                    <a:avLst/>
                  </a:prstGeom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9" name="Straight Connector 538">
                    <a:extLst>
                      <a:ext uri="{FF2B5EF4-FFF2-40B4-BE49-F238E27FC236}">
                        <a16:creationId xmlns:a16="http://schemas.microsoft.com/office/drawing/2014/main" id="{038FD39A-F361-F472-A8FA-EA1A147953AD}"/>
                      </a:ext>
                    </a:extLst>
                  </p:cNvPr>
                  <p:cNvCxnSpPr/>
                  <p:nvPr/>
                </p:nvCxnSpPr>
                <p:spPr>
                  <a:xfrm>
                    <a:off x="2697393" y="3450227"/>
                    <a:ext cx="142875" cy="0"/>
                  </a:xfrm>
                  <a:prstGeom prst="line">
                    <a:avLst/>
                  </a:prstGeom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" name="Group 2"/>
                <p:cNvGrpSpPr/>
                <p:nvPr/>
              </p:nvGrpSpPr>
              <p:grpSpPr>
                <a:xfrm>
                  <a:off x="1289487" y="609132"/>
                  <a:ext cx="4953327" cy="1035098"/>
                  <a:chOff x="1289487" y="609132"/>
                  <a:chExt cx="4953327" cy="1035098"/>
                </a:xfrm>
              </p:grpSpPr>
              <p:sp>
                <p:nvSpPr>
                  <p:cNvPr id="535" name="Rectangle 534">
                    <a:extLst>
                      <a:ext uri="{FF2B5EF4-FFF2-40B4-BE49-F238E27FC236}">
                        <a16:creationId xmlns:a16="http://schemas.microsoft.com/office/drawing/2014/main" id="{B14983C9-F357-6A50-A6C9-CA3BE9696B74}"/>
                      </a:ext>
                    </a:extLst>
                  </p:cNvPr>
                  <p:cNvSpPr/>
                  <p:nvPr/>
                </p:nvSpPr>
                <p:spPr>
                  <a:xfrm>
                    <a:off x="1800399" y="627971"/>
                    <a:ext cx="1405449" cy="2308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900" b="1" dirty="0" smtClean="0">
                        <a:solidFill>
                          <a:srgbClr val="212121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</a:rPr>
                      <a:t>Optimum exposure</a:t>
                    </a:r>
                    <a:endParaRPr lang="en-US" sz="12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426" name="Group 425">
                    <a:extLst>
                      <a:ext uri="{FF2B5EF4-FFF2-40B4-BE49-F238E27FC236}">
                        <a16:creationId xmlns:a16="http://schemas.microsoft.com/office/drawing/2014/main" id="{860093DF-F74A-095D-0EB1-75130741633F}"/>
                      </a:ext>
                    </a:extLst>
                  </p:cNvPr>
                  <p:cNvGrpSpPr/>
                  <p:nvPr/>
                </p:nvGrpSpPr>
                <p:grpSpPr>
                  <a:xfrm>
                    <a:off x="1289487" y="1077048"/>
                    <a:ext cx="2044440" cy="567182"/>
                    <a:chOff x="802907" y="2225320"/>
                    <a:chExt cx="3515699" cy="869996"/>
                  </a:xfrm>
                </p:grpSpPr>
                <p:grpSp>
                  <p:nvGrpSpPr>
                    <p:cNvPr id="464" name="Group 463">
                      <a:extLst>
                        <a:ext uri="{FF2B5EF4-FFF2-40B4-BE49-F238E27FC236}">
                          <a16:creationId xmlns:a16="http://schemas.microsoft.com/office/drawing/2014/main" id="{8CAD6AFF-640B-1993-3573-13A28844F43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91207" y="2225320"/>
                      <a:ext cx="1516769" cy="591617"/>
                      <a:chOff x="2591207" y="2225320"/>
                      <a:chExt cx="1538033" cy="591617"/>
                    </a:xfrm>
                  </p:grpSpPr>
                  <p:sp>
                    <p:nvSpPr>
                      <p:cNvPr id="479" name="TextBox 251">
                        <a:extLst>
                          <a:ext uri="{FF2B5EF4-FFF2-40B4-BE49-F238E27FC236}">
                            <a16:creationId xmlns:a16="http://schemas.microsoft.com/office/drawing/2014/main" id="{97C58212-68D1-CA39-3868-C1DF232092A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622098" y="2225320"/>
                        <a:ext cx="1476252" cy="4498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7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CAL33 with macrophages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80" name="Right Brace 479">
                        <a:extLst>
                          <a:ext uri="{FF2B5EF4-FFF2-40B4-BE49-F238E27FC236}">
                            <a16:creationId xmlns:a16="http://schemas.microsoft.com/office/drawing/2014/main" id="{BDCC464F-EAAF-F1AC-6E25-8086A370E06B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3295329" y="1983025"/>
                        <a:ext cx="129790" cy="1538033"/>
                      </a:xfrm>
                      <a:prstGeom prst="rightBrace">
                        <a:avLst>
                          <a:gd name="adj1" fmla="val 90553"/>
                          <a:gd name="adj2" fmla="val 50000"/>
                        </a:avLst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465" name="Group 464">
                      <a:extLst>
                        <a:ext uri="{FF2B5EF4-FFF2-40B4-BE49-F238E27FC236}">
                          <a16:creationId xmlns:a16="http://schemas.microsoft.com/office/drawing/2014/main" id="{F4B04BC7-747F-A631-1939-52A6BE5AE6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02907" y="2238265"/>
                      <a:ext cx="1874063" cy="578672"/>
                      <a:chOff x="802907" y="2238265"/>
                      <a:chExt cx="1796710" cy="578672"/>
                    </a:xfrm>
                  </p:grpSpPr>
                  <p:sp>
                    <p:nvSpPr>
                      <p:cNvPr id="477" name="TextBox 249">
                        <a:extLst>
                          <a:ext uri="{FF2B5EF4-FFF2-40B4-BE49-F238E27FC236}">
                            <a16:creationId xmlns:a16="http://schemas.microsoft.com/office/drawing/2014/main" id="{58EDA6A7-7C11-1013-EFF2-9BE69B9EEC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02907" y="2238265"/>
                        <a:ext cx="1796710" cy="4498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700" b="1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CAL33 without macrophages</a:t>
                        </a:r>
                        <a:endPara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78" name="Right Brace 477">
                        <a:extLst>
                          <a:ext uri="{FF2B5EF4-FFF2-40B4-BE49-F238E27FC236}">
                            <a16:creationId xmlns:a16="http://schemas.microsoft.com/office/drawing/2014/main" id="{9A1E2CFE-13BF-93EB-6755-12B8A20C7D6E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1636368" y="1983025"/>
                        <a:ext cx="129790" cy="1538033"/>
                      </a:xfrm>
                      <a:prstGeom prst="rightBrace">
                        <a:avLst>
                          <a:gd name="adj1" fmla="val 90553"/>
                          <a:gd name="adj2" fmla="val 50000"/>
                        </a:avLst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466" name="Group 465">
                      <a:extLst>
                        <a:ext uri="{FF2B5EF4-FFF2-40B4-BE49-F238E27FC236}">
                          <a16:creationId xmlns:a16="http://schemas.microsoft.com/office/drawing/2014/main" id="{1262FA48-08B4-6A02-B938-BB297F43F3D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50078" y="2811530"/>
                      <a:ext cx="3368528" cy="283786"/>
                      <a:chOff x="950078" y="2811530"/>
                      <a:chExt cx="3368528" cy="283786"/>
                    </a:xfrm>
                  </p:grpSpPr>
                  <p:grpSp>
                    <p:nvGrpSpPr>
                      <p:cNvPr id="467" name="Group 466">
                        <a:extLst>
                          <a:ext uri="{FF2B5EF4-FFF2-40B4-BE49-F238E27FC236}">
                            <a16:creationId xmlns:a16="http://schemas.microsoft.com/office/drawing/2014/main" id="{5370B465-FEB6-0F89-E7CB-E42D0FDB74F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525838" y="2811530"/>
                        <a:ext cx="1792768" cy="282890"/>
                        <a:chOff x="2525838" y="2811530"/>
                        <a:chExt cx="1792768" cy="282890"/>
                      </a:xfrm>
                    </p:grpSpPr>
                    <p:sp>
                      <p:nvSpPr>
                        <p:cNvPr id="473" name="Rectangle 472">
                          <a:extLst>
                            <a:ext uri="{FF2B5EF4-FFF2-40B4-BE49-F238E27FC236}">
                              <a16:creationId xmlns:a16="http://schemas.microsoft.com/office/drawing/2014/main" id="{C5D36576-47A9-B0D2-64A3-1B8FEEA5C6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525838" y="2819762"/>
                          <a:ext cx="664966" cy="274657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3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474" name="Rectangle 473">
                          <a:extLst>
                            <a:ext uri="{FF2B5EF4-FFF2-40B4-BE49-F238E27FC236}">
                              <a16:creationId xmlns:a16="http://schemas.microsoft.com/office/drawing/2014/main" id="{233B5806-CBC9-9D3A-A60F-0071501168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908527" y="2811530"/>
                          <a:ext cx="664967" cy="274657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5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475" name="Rectangle 474">
                          <a:extLst>
                            <a:ext uri="{FF2B5EF4-FFF2-40B4-BE49-F238E27FC236}">
                              <a16:creationId xmlns:a16="http://schemas.microsoft.com/office/drawing/2014/main" id="{AAB5DBE0-B731-C3AB-B263-88DF5E38DD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3257840" y="2811532"/>
                          <a:ext cx="664967" cy="274657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7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476" name="Rectangle 475">
                          <a:extLst>
                            <a:ext uri="{FF2B5EF4-FFF2-40B4-BE49-F238E27FC236}">
                              <a16:creationId xmlns:a16="http://schemas.microsoft.com/office/drawing/2014/main" id="{95DA6D5E-18A8-E068-41C7-344E60502F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3653639" y="2819763"/>
                          <a:ext cx="664967" cy="274657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9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  <p:grpSp>
                    <p:nvGrpSpPr>
                      <p:cNvPr id="468" name="Group 467">
                        <a:extLst>
                          <a:ext uri="{FF2B5EF4-FFF2-40B4-BE49-F238E27FC236}">
                            <a16:creationId xmlns:a16="http://schemas.microsoft.com/office/drawing/2014/main" id="{DB7191EC-1717-58EF-4EBD-6C438EC31B0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50078" y="2812425"/>
                        <a:ext cx="1792768" cy="282891"/>
                        <a:chOff x="950078" y="2812425"/>
                        <a:chExt cx="1792768" cy="282891"/>
                      </a:xfrm>
                    </p:grpSpPr>
                    <p:sp>
                      <p:nvSpPr>
                        <p:cNvPr id="469" name="Rectangle 468">
                          <a:extLst>
                            <a:ext uri="{FF2B5EF4-FFF2-40B4-BE49-F238E27FC236}">
                              <a16:creationId xmlns:a16="http://schemas.microsoft.com/office/drawing/2014/main" id="{451A4CEE-5035-C75B-CF0E-C97D94DFEC7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950078" y="2820659"/>
                          <a:ext cx="664967" cy="274656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3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470" name="Rectangle 469">
                          <a:extLst>
                            <a:ext uri="{FF2B5EF4-FFF2-40B4-BE49-F238E27FC236}">
                              <a16:creationId xmlns:a16="http://schemas.microsoft.com/office/drawing/2014/main" id="{D58F728E-4F95-C84A-E95D-BBD1FD0737D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332767" y="2812425"/>
                          <a:ext cx="664967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5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471" name="Rectangle 470">
                          <a:extLst>
                            <a:ext uri="{FF2B5EF4-FFF2-40B4-BE49-F238E27FC236}">
                              <a16:creationId xmlns:a16="http://schemas.microsoft.com/office/drawing/2014/main" id="{8A7C9EF8-4E55-00B0-917D-9C78CE3247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682080" y="2812427"/>
                          <a:ext cx="664967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7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472" name="Rectangle 471">
                          <a:extLst>
                            <a:ext uri="{FF2B5EF4-FFF2-40B4-BE49-F238E27FC236}">
                              <a16:creationId xmlns:a16="http://schemas.microsoft.com/office/drawing/2014/main" id="{E2F5734A-3A2D-0D4E-A15C-E01CBDDC42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077879" y="2820658"/>
                          <a:ext cx="664967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9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B14983C9-F357-6A50-A6C9-CA3BE9696B74}"/>
                      </a:ext>
                    </a:extLst>
                  </p:cNvPr>
                  <p:cNvSpPr/>
                  <p:nvPr/>
                </p:nvSpPr>
                <p:spPr>
                  <a:xfrm>
                    <a:off x="4837365" y="609132"/>
                    <a:ext cx="1405449" cy="2308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900" b="1" dirty="0" smtClean="0">
                        <a:solidFill>
                          <a:srgbClr val="212121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</a:rPr>
                      <a:t>High exposure</a:t>
                    </a:r>
                    <a:endParaRPr lang="en-US" sz="12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412" name="Text Box 2">
                <a:extLst>
                  <a:ext uri="{FF2B5EF4-FFF2-40B4-BE49-F238E27FC236}">
                    <a16:creationId xmlns:a16="http://schemas.microsoft.com/office/drawing/2014/main" id="{5F4946D5-6CFB-F47E-9F12-089D85F034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85298" y="7260785"/>
                <a:ext cx="4462699" cy="65147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just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Supplementary Figure </a:t>
                </a:r>
                <a:r>
                  <a:rPr lang="en-US" sz="11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</a:rPr>
                  <a:t>3</a:t>
                </a:r>
                <a:r>
                  <a:rPr lang="en-US" sz="1100" b="1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: </a:t>
                </a:r>
                <a:r>
                  <a:rPr lang="en-US" sz="1100" b="1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A-B</a:t>
                </a:r>
                <a:r>
                  <a:rPr lang="en-US" sz="11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. </a:t>
                </a:r>
                <a:r>
                  <a:rPr lang="en-IN" sz="1100" dirty="0" smtClean="0">
                    <a:solidFill>
                      <a:srgbClr val="111111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Western </a:t>
                </a:r>
                <a:r>
                  <a:rPr lang="en-IN" sz="1100" dirty="0">
                    <a:solidFill>
                      <a:srgbClr val="111111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blot analysis of </a:t>
                </a:r>
                <a:r>
                  <a:rPr lang="en-US" sz="1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Cathepsin </a:t>
                </a:r>
                <a:r>
                  <a:rPr lang="en-US" sz="1100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B</a:t>
                </a:r>
                <a:endPara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2236472" y="4084571"/>
                <a:ext cx="3163786" cy="2471241"/>
                <a:chOff x="962652" y="4171033"/>
                <a:chExt cx="3163786" cy="2471241"/>
              </a:xfrm>
            </p:grpSpPr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2652" y="4171033"/>
                  <a:ext cx="3163786" cy="2471241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</p:pic>
            <p:grpSp>
              <p:nvGrpSpPr>
                <p:cNvPr id="146" name="Group 145"/>
                <p:cNvGrpSpPr/>
                <p:nvPr/>
              </p:nvGrpSpPr>
              <p:grpSpPr>
                <a:xfrm>
                  <a:off x="1454745" y="4330782"/>
                  <a:ext cx="2044440" cy="708426"/>
                  <a:chOff x="1289487" y="935804"/>
                  <a:chExt cx="2044440" cy="708426"/>
                </a:xfrm>
              </p:grpSpPr>
              <p:sp>
                <p:nvSpPr>
                  <p:cNvPr id="147" name="Rectangle 146">
                    <a:extLst>
                      <a:ext uri="{FF2B5EF4-FFF2-40B4-BE49-F238E27FC236}">
                        <a16:creationId xmlns:a16="http://schemas.microsoft.com/office/drawing/2014/main" id="{B14983C9-F357-6A50-A6C9-CA3BE9696B74}"/>
                      </a:ext>
                    </a:extLst>
                  </p:cNvPr>
                  <p:cNvSpPr/>
                  <p:nvPr/>
                </p:nvSpPr>
                <p:spPr>
                  <a:xfrm>
                    <a:off x="1842991" y="935804"/>
                    <a:ext cx="874337" cy="22287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900" b="1">
                        <a:solidFill>
                          <a:srgbClr val="21212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rPr>
                      <a:t>Cathepsin</a:t>
                    </a:r>
                    <a:r>
                      <a:rPr lang="en-US" sz="9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rPr>
                      <a:t> B</a:t>
                    </a:r>
                    <a:endParaRPr lang="en-US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148" name="Group 147">
                    <a:extLst>
                      <a:ext uri="{FF2B5EF4-FFF2-40B4-BE49-F238E27FC236}">
                        <a16:creationId xmlns:a16="http://schemas.microsoft.com/office/drawing/2014/main" id="{860093DF-F74A-095D-0EB1-75130741633F}"/>
                      </a:ext>
                    </a:extLst>
                  </p:cNvPr>
                  <p:cNvGrpSpPr/>
                  <p:nvPr/>
                </p:nvGrpSpPr>
                <p:grpSpPr>
                  <a:xfrm>
                    <a:off x="1289487" y="1077048"/>
                    <a:ext cx="2044440" cy="567182"/>
                    <a:chOff x="802907" y="2225320"/>
                    <a:chExt cx="3515699" cy="869996"/>
                  </a:xfrm>
                </p:grpSpPr>
                <p:grpSp>
                  <p:nvGrpSpPr>
                    <p:cNvPr id="150" name="Group 149">
                      <a:extLst>
                        <a:ext uri="{FF2B5EF4-FFF2-40B4-BE49-F238E27FC236}">
                          <a16:creationId xmlns:a16="http://schemas.microsoft.com/office/drawing/2014/main" id="{8CAD6AFF-640B-1993-3573-13A28844F43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91207" y="2225320"/>
                      <a:ext cx="1516769" cy="591617"/>
                      <a:chOff x="2591207" y="2225320"/>
                      <a:chExt cx="1538033" cy="591617"/>
                    </a:xfrm>
                  </p:grpSpPr>
                  <p:sp>
                    <p:nvSpPr>
                      <p:cNvPr id="165" name="TextBox 251">
                        <a:extLst>
                          <a:ext uri="{FF2B5EF4-FFF2-40B4-BE49-F238E27FC236}">
                            <a16:creationId xmlns:a16="http://schemas.microsoft.com/office/drawing/2014/main" id="{97C58212-68D1-CA39-3868-C1DF232092A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622098" y="2225320"/>
                        <a:ext cx="1476252" cy="4498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700" b="1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CAL33 with macrophages</a:t>
                        </a:r>
                        <a:endPara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66" name="Right Brace 165">
                        <a:extLst>
                          <a:ext uri="{FF2B5EF4-FFF2-40B4-BE49-F238E27FC236}">
                            <a16:creationId xmlns:a16="http://schemas.microsoft.com/office/drawing/2014/main" id="{BDCC464F-EAAF-F1AC-6E25-8086A370E06B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3295329" y="1983025"/>
                        <a:ext cx="129790" cy="1538033"/>
                      </a:xfrm>
                      <a:prstGeom prst="rightBrace">
                        <a:avLst>
                          <a:gd name="adj1" fmla="val 90553"/>
                          <a:gd name="adj2" fmla="val 50000"/>
                        </a:avLst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51" name="Group 150">
                      <a:extLst>
                        <a:ext uri="{FF2B5EF4-FFF2-40B4-BE49-F238E27FC236}">
                          <a16:creationId xmlns:a16="http://schemas.microsoft.com/office/drawing/2014/main" id="{F4B04BC7-747F-A631-1939-52A6BE5AE6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02907" y="2238265"/>
                      <a:ext cx="1874063" cy="578672"/>
                      <a:chOff x="802907" y="2238265"/>
                      <a:chExt cx="1796710" cy="578672"/>
                    </a:xfrm>
                  </p:grpSpPr>
                  <p:sp>
                    <p:nvSpPr>
                      <p:cNvPr id="163" name="TextBox 249">
                        <a:extLst>
                          <a:ext uri="{FF2B5EF4-FFF2-40B4-BE49-F238E27FC236}">
                            <a16:creationId xmlns:a16="http://schemas.microsoft.com/office/drawing/2014/main" id="{58EDA6A7-7C11-1013-EFF2-9BE69B9EEC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02907" y="2238265"/>
                        <a:ext cx="1796710" cy="4498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700" b="1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CAL33 without macrophages</a:t>
                        </a:r>
                        <a:endPara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64" name="Right Brace 163">
                        <a:extLst>
                          <a:ext uri="{FF2B5EF4-FFF2-40B4-BE49-F238E27FC236}">
                            <a16:creationId xmlns:a16="http://schemas.microsoft.com/office/drawing/2014/main" id="{9A1E2CFE-13BF-93EB-6755-12B8A20C7D6E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1636368" y="1983025"/>
                        <a:ext cx="129790" cy="1538033"/>
                      </a:xfrm>
                      <a:prstGeom prst="rightBrace">
                        <a:avLst>
                          <a:gd name="adj1" fmla="val 90553"/>
                          <a:gd name="adj2" fmla="val 50000"/>
                        </a:avLst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52" name="Group 151">
                      <a:extLst>
                        <a:ext uri="{FF2B5EF4-FFF2-40B4-BE49-F238E27FC236}">
                          <a16:creationId xmlns:a16="http://schemas.microsoft.com/office/drawing/2014/main" id="{1262FA48-08B4-6A02-B938-BB297F43F3D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50078" y="2811530"/>
                      <a:ext cx="3368528" cy="283786"/>
                      <a:chOff x="950078" y="2811530"/>
                      <a:chExt cx="3368528" cy="283786"/>
                    </a:xfrm>
                  </p:grpSpPr>
                  <p:grpSp>
                    <p:nvGrpSpPr>
                      <p:cNvPr id="153" name="Group 152">
                        <a:extLst>
                          <a:ext uri="{FF2B5EF4-FFF2-40B4-BE49-F238E27FC236}">
                            <a16:creationId xmlns:a16="http://schemas.microsoft.com/office/drawing/2014/main" id="{5370B465-FEB6-0F89-E7CB-E42D0FDB74F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525838" y="2811530"/>
                        <a:ext cx="1792768" cy="282890"/>
                        <a:chOff x="2525838" y="2811530"/>
                        <a:chExt cx="1792768" cy="282890"/>
                      </a:xfrm>
                    </p:grpSpPr>
                    <p:sp>
                      <p:nvSpPr>
                        <p:cNvPr id="159" name="Rectangle 158">
                          <a:extLst>
                            <a:ext uri="{FF2B5EF4-FFF2-40B4-BE49-F238E27FC236}">
                              <a16:creationId xmlns:a16="http://schemas.microsoft.com/office/drawing/2014/main" id="{C5D36576-47A9-B0D2-64A3-1B8FEEA5C6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525838" y="2819762"/>
                          <a:ext cx="664966" cy="274657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3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60" name="Rectangle 159">
                          <a:extLst>
                            <a:ext uri="{FF2B5EF4-FFF2-40B4-BE49-F238E27FC236}">
                              <a16:creationId xmlns:a16="http://schemas.microsoft.com/office/drawing/2014/main" id="{233B5806-CBC9-9D3A-A60F-0071501168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908527" y="2811530"/>
                          <a:ext cx="664967" cy="274657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5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61" name="Rectangle 160">
                          <a:extLst>
                            <a:ext uri="{FF2B5EF4-FFF2-40B4-BE49-F238E27FC236}">
                              <a16:creationId xmlns:a16="http://schemas.microsoft.com/office/drawing/2014/main" id="{AAB5DBE0-B731-C3AB-B263-88DF5E38DD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3257840" y="2811532"/>
                          <a:ext cx="664967" cy="274657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7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62" name="Rectangle 161">
                          <a:extLst>
                            <a:ext uri="{FF2B5EF4-FFF2-40B4-BE49-F238E27FC236}">
                              <a16:creationId xmlns:a16="http://schemas.microsoft.com/office/drawing/2014/main" id="{95DA6D5E-18A8-E068-41C7-344E60502F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3653639" y="2819763"/>
                          <a:ext cx="664967" cy="274657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9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  <p:grpSp>
                    <p:nvGrpSpPr>
                      <p:cNvPr id="154" name="Group 153">
                        <a:extLst>
                          <a:ext uri="{FF2B5EF4-FFF2-40B4-BE49-F238E27FC236}">
                            <a16:creationId xmlns:a16="http://schemas.microsoft.com/office/drawing/2014/main" id="{DB7191EC-1717-58EF-4EBD-6C438EC31B0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50078" y="2812425"/>
                        <a:ext cx="1792768" cy="282891"/>
                        <a:chOff x="950078" y="2812425"/>
                        <a:chExt cx="1792768" cy="282891"/>
                      </a:xfrm>
                    </p:grpSpPr>
                    <p:sp>
                      <p:nvSpPr>
                        <p:cNvPr id="155" name="Rectangle 154">
                          <a:extLst>
                            <a:ext uri="{FF2B5EF4-FFF2-40B4-BE49-F238E27FC236}">
                              <a16:creationId xmlns:a16="http://schemas.microsoft.com/office/drawing/2014/main" id="{451A4CEE-5035-C75B-CF0E-C97D94DFEC7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950078" y="2820659"/>
                          <a:ext cx="664967" cy="274656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3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56" name="Rectangle 155">
                          <a:extLst>
                            <a:ext uri="{FF2B5EF4-FFF2-40B4-BE49-F238E27FC236}">
                              <a16:creationId xmlns:a16="http://schemas.microsoft.com/office/drawing/2014/main" id="{D58F728E-4F95-C84A-E95D-BBD1FD0737D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332767" y="2812425"/>
                          <a:ext cx="664967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5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57" name="Rectangle 156">
                          <a:extLst>
                            <a:ext uri="{FF2B5EF4-FFF2-40B4-BE49-F238E27FC236}">
                              <a16:creationId xmlns:a16="http://schemas.microsoft.com/office/drawing/2014/main" id="{8A7C9EF8-4E55-00B0-917D-9C78CE3247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682080" y="2812427"/>
                          <a:ext cx="664967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7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58" name="Rectangle 157">
                          <a:extLst>
                            <a:ext uri="{FF2B5EF4-FFF2-40B4-BE49-F238E27FC236}">
                              <a16:creationId xmlns:a16="http://schemas.microsoft.com/office/drawing/2014/main" id="{E2F5734A-3A2D-0D4E-A15C-E01CBDDC42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077879" y="2820658"/>
                          <a:ext cx="664967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9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</p:grpSp>
            </p:grpSp>
            <p:grpSp>
              <p:nvGrpSpPr>
                <p:cNvPr id="139" name="Group 138">
                  <a:extLst>
                    <a:ext uri="{FF2B5EF4-FFF2-40B4-BE49-F238E27FC236}">
                      <a16:creationId xmlns:a16="http://schemas.microsoft.com/office/drawing/2014/main" id="{FF2AFBA3-2126-668D-25EA-E03E781D65B6}"/>
                    </a:ext>
                  </a:extLst>
                </p:cNvPr>
                <p:cNvGrpSpPr/>
                <p:nvPr/>
              </p:nvGrpSpPr>
              <p:grpSpPr>
                <a:xfrm>
                  <a:off x="3240496" y="6086763"/>
                  <a:ext cx="465750" cy="264497"/>
                  <a:chOff x="2697306" y="3289076"/>
                  <a:chExt cx="465781" cy="264514"/>
                </a:xfrm>
              </p:grpSpPr>
              <p:grpSp>
                <p:nvGrpSpPr>
                  <p:cNvPr id="140" name="Group 139">
                    <a:extLst>
                      <a:ext uri="{FF2B5EF4-FFF2-40B4-BE49-F238E27FC236}">
                        <a16:creationId xmlns:a16="http://schemas.microsoft.com/office/drawing/2014/main" id="{A26763CE-DEE2-492E-BD55-52CBCC73724B}"/>
                      </a:ext>
                    </a:extLst>
                  </p:cNvPr>
                  <p:cNvGrpSpPr/>
                  <p:nvPr/>
                </p:nvGrpSpPr>
                <p:grpSpPr>
                  <a:xfrm>
                    <a:off x="2755417" y="3289076"/>
                    <a:ext cx="407670" cy="264514"/>
                    <a:chOff x="2755417" y="3289035"/>
                    <a:chExt cx="407670" cy="332096"/>
                  </a:xfrm>
                </p:grpSpPr>
                <p:sp>
                  <p:nvSpPr>
                    <p:cNvPr id="143" name="TextBox 160">
                      <a:extLst>
                        <a:ext uri="{FF2B5EF4-FFF2-40B4-BE49-F238E27FC236}">
                          <a16:creationId xmlns:a16="http://schemas.microsoft.com/office/drawing/2014/main" id="{E1FF74D7-1988-3805-F963-E572F59017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5417" y="3289035"/>
                      <a:ext cx="407670" cy="22482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42kDa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44" name="TextBox 161">
                      <a:extLst>
                        <a:ext uri="{FF2B5EF4-FFF2-40B4-BE49-F238E27FC236}">
                          <a16:creationId xmlns:a16="http://schemas.microsoft.com/office/drawing/2014/main" id="{F8148005-D101-FFAC-1B9E-564381188F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5417" y="3396310"/>
                      <a:ext cx="407670" cy="2248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37kDa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  <p:cxnSp>
                <p:nvCxnSpPr>
                  <p:cNvPr id="141" name="Straight Connector 140">
                    <a:extLst>
                      <a:ext uri="{FF2B5EF4-FFF2-40B4-BE49-F238E27FC236}">
                        <a16:creationId xmlns:a16="http://schemas.microsoft.com/office/drawing/2014/main" id="{012B30C1-734B-0894-A47F-C134B4708738}"/>
                      </a:ext>
                    </a:extLst>
                  </p:cNvPr>
                  <p:cNvCxnSpPr/>
                  <p:nvPr/>
                </p:nvCxnSpPr>
                <p:spPr>
                  <a:xfrm>
                    <a:off x="2697306" y="3401014"/>
                    <a:ext cx="142875" cy="0"/>
                  </a:xfrm>
                  <a:prstGeom prst="line">
                    <a:avLst/>
                  </a:prstGeom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" name="Straight Connector 141">
                    <a:extLst>
                      <a:ext uri="{FF2B5EF4-FFF2-40B4-BE49-F238E27FC236}">
                        <a16:creationId xmlns:a16="http://schemas.microsoft.com/office/drawing/2014/main" id="{038FD39A-F361-F472-A8FA-EA1A147953AD}"/>
                      </a:ext>
                    </a:extLst>
                  </p:cNvPr>
                  <p:cNvCxnSpPr/>
                  <p:nvPr/>
                </p:nvCxnSpPr>
                <p:spPr>
                  <a:xfrm>
                    <a:off x="2697393" y="3450227"/>
                    <a:ext cx="142875" cy="0"/>
                  </a:xfrm>
                  <a:prstGeom prst="line">
                    <a:avLst/>
                  </a:prstGeom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3755768" y="4391289"/>
              <a:ext cx="3170650" cy="247832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3778110" y="1532378"/>
              <a:ext cx="3018437" cy="2387928"/>
            </a:xfrm>
            <a:prstGeom prst="rect">
              <a:avLst/>
            </a:prstGeom>
          </p:spPr>
        </p:pic>
        <p:grpSp>
          <p:nvGrpSpPr>
            <p:cNvPr id="66" name="Group 65"/>
            <p:cNvGrpSpPr/>
            <p:nvPr/>
          </p:nvGrpSpPr>
          <p:grpSpPr>
            <a:xfrm>
              <a:off x="617965" y="1258723"/>
              <a:ext cx="3646735" cy="261610"/>
              <a:chOff x="617965" y="1258723"/>
              <a:chExt cx="3646735" cy="261610"/>
            </a:xfrm>
          </p:grpSpPr>
          <p:sp>
            <p:nvSpPr>
              <p:cNvPr id="67" name="TextBox 276">
                <a:extLst>
                  <a:ext uri="{FF2B5EF4-FFF2-40B4-BE49-F238E27FC236}">
                    <a16:creationId xmlns:a16="http://schemas.microsoft.com/office/drawing/2014/main" id="{4D7D508B-A3C0-1218-D620-3A7A445B5491}"/>
                  </a:ext>
                </a:extLst>
              </p:cNvPr>
              <p:cNvSpPr txBox="1"/>
              <p:nvPr/>
            </p:nvSpPr>
            <p:spPr>
              <a:xfrm>
                <a:off x="3759200" y="1258723"/>
                <a:ext cx="505500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 dirty="0">
                    <a:latin typeface="Arial" panose="020B0604020202020204" pitchFamily="34" charset="0"/>
                    <a:ea typeface="Calibri" panose="020F0502020204030204" pitchFamily="34" charset="0"/>
                  </a:rPr>
                  <a:t>B</a:t>
                </a:r>
                <a:r>
                  <a:rPr lang="en-US" sz="1100" b="1" dirty="0" smtClean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.</a:t>
                </a:r>
                <a:endPara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68" name="TextBox 276">
                <a:extLst>
                  <a:ext uri="{FF2B5EF4-FFF2-40B4-BE49-F238E27FC236}">
                    <a16:creationId xmlns:a16="http://schemas.microsoft.com/office/drawing/2014/main" id="{4D7D508B-A3C0-1218-D620-3A7A445B5491}"/>
                  </a:ext>
                </a:extLst>
              </p:cNvPr>
              <p:cNvSpPr txBox="1"/>
              <p:nvPr/>
            </p:nvSpPr>
            <p:spPr>
              <a:xfrm>
                <a:off x="617965" y="1258723"/>
                <a:ext cx="505500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 dirty="0">
                    <a:latin typeface="Arial" panose="020B0604020202020204" pitchFamily="34" charset="0"/>
                    <a:ea typeface="Calibri" panose="020F0502020204030204" pitchFamily="34" charset="0"/>
                  </a:rPr>
                  <a:t>A</a:t>
                </a:r>
                <a:r>
                  <a:rPr lang="en-US" sz="1100" b="1" dirty="0" smtClean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.</a:t>
                </a:r>
                <a:endPara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2438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2669" y="1258723"/>
            <a:ext cx="6288984" cy="7737292"/>
            <a:chOff x="612669" y="1258723"/>
            <a:chExt cx="6288984" cy="7737292"/>
          </a:xfrm>
        </p:grpSpPr>
        <p:sp>
          <p:nvSpPr>
            <p:cNvPr id="412" name="Text Box 2">
              <a:extLst>
                <a:ext uri="{FF2B5EF4-FFF2-40B4-BE49-F238E27FC236}">
                  <a16:creationId xmlns:a16="http://schemas.microsoft.com/office/drawing/2014/main" id="{5F4946D5-6CFB-F47E-9F12-089D85F034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3834" y="8344541"/>
              <a:ext cx="4363249" cy="65147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just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Supplementary Figure </a:t>
              </a:r>
              <a:r>
                <a:rPr lang="en-US" sz="1100" b="1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4: </a:t>
              </a:r>
              <a:r>
                <a:rPr lang="en-US" sz="1100" b="1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A-B</a:t>
              </a:r>
              <a:r>
                <a:rPr lang="en-US" sz="11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. </a:t>
              </a:r>
              <a:r>
                <a:rPr lang="en-IN" sz="1100" dirty="0" smtClean="0">
                  <a:solidFill>
                    <a:srgbClr val="111111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Western </a:t>
              </a:r>
              <a:r>
                <a:rPr lang="en-IN" sz="1100" dirty="0">
                  <a:solidFill>
                    <a:srgbClr val="111111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blot analysis of </a:t>
              </a:r>
              <a:r>
                <a:rPr lang="en-US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Cathepsin </a:t>
              </a:r>
              <a:r>
                <a:rPr lang="en-US" sz="11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L.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612669" y="1507212"/>
              <a:ext cx="3108471" cy="3021333"/>
              <a:chOff x="1721304" y="810037"/>
              <a:chExt cx="3303312" cy="3062249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21304" y="1013119"/>
                <a:ext cx="3303312" cy="2859167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41" name="Group 140"/>
              <p:cNvGrpSpPr/>
              <p:nvPr/>
            </p:nvGrpSpPr>
            <p:grpSpPr>
              <a:xfrm>
                <a:off x="2246805" y="810037"/>
                <a:ext cx="2337450" cy="1925365"/>
                <a:chOff x="1254348" y="1274271"/>
                <a:chExt cx="2337450" cy="1925365"/>
              </a:xfrm>
            </p:grpSpPr>
            <p:grpSp>
              <p:nvGrpSpPr>
                <p:cNvPr id="143" name="Group 142">
                  <a:extLst>
                    <a:ext uri="{FF2B5EF4-FFF2-40B4-BE49-F238E27FC236}">
                      <a16:creationId xmlns:a16="http://schemas.microsoft.com/office/drawing/2014/main" id="{EED90F7A-7C22-A5C9-DFB0-1C5DFA939C8E}"/>
                    </a:ext>
                  </a:extLst>
                </p:cNvPr>
                <p:cNvGrpSpPr/>
                <p:nvPr/>
              </p:nvGrpSpPr>
              <p:grpSpPr>
                <a:xfrm>
                  <a:off x="3124386" y="2872741"/>
                  <a:ext cx="467412" cy="326895"/>
                  <a:chOff x="5635568" y="3358071"/>
                  <a:chExt cx="467443" cy="326916"/>
                </a:xfrm>
              </p:grpSpPr>
              <p:grpSp>
                <p:nvGrpSpPr>
                  <p:cNvPr id="163" name="Group 162">
                    <a:extLst>
                      <a:ext uri="{FF2B5EF4-FFF2-40B4-BE49-F238E27FC236}">
                        <a16:creationId xmlns:a16="http://schemas.microsoft.com/office/drawing/2014/main" id="{3BDEC997-F5E3-8CD8-6404-25DC322AC359}"/>
                      </a:ext>
                    </a:extLst>
                  </p:cNvPr>
                  <p:cNvGrpSpPr/>
                  <p:nvPr/>
                </p:nvGrpSpPr>
                <p:grpSpPr>
                  <a:xfrm>
                    <a:off x="5693398" y="3358071"/>
                    <a:ext cx="409613" cy="326916"/>
                    <a:chOff x="5693398" y="3358017"/>
                    <a:chExt cx="409613" cy="410435"/>
                  </a:xfrm>
                </p:grpSpPr>
                <p:sp>
                  <p:nvSpPr>
                    <p:cNvPr id="167" name="TextBox 174">
                      <a:extLst>
                        <a:ext uri="{FF2B5EF4-FFF2-40B4-BE49-F238E27FC236}">
                          <a16:creationId xmlns:a16="http://schemas.microsoft.com/office/drawing/2014/main" id="{66388987-69EC-5609-9987-8F7DCF1B49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93398" y="3358017"/>
                      <a:ext cx="407670" cy="22481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42kDa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8" name="TextBox 175">
                      <a:extLst>
                        <a:ext uri="{FF2B5EF4-FFF2-40B4-BE49-F238E27FC236}">
                          <a16:creationId xmlns:a16="http://schemas.microsoft.com/office/drawing/2014/main" id="{33DAC51D-E0B8-46A2-0225-A2F54AE905F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93398" y="3457330"/>
                      <a:ext cx="407670" cy="22481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34kDa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9" name="TextBox 176">
                      <a:extLst>
                        <a:ext uri="{FF2B5EF4-FFF2-40B4-BE49-F238E27FC236}">
                          <a16:creationId xmlns:a16="http://schemas.microsoft.com/office/drawing/2014/main" id="{A8B92E6A-5947-1843-37C6-F432B6A8CE2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95341" y="3543634"/>
                      <a:ext cx="407670" cy="22481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26kDa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  <p:cxnSp>
                <p:nvCxnSpPr>
                  <p:cNvPr id="164" name="Straight Connector 163">
                    <a:extLst>
                      <a:ext uri="{FF2B5EF4-FFF2-40B4-BE49-F238E27FC236}">
                        <a16:creationId xmlns:a16="http://schemas.microsoft.com/office/drawing/2014/main" id="{94EACE47-200F-5922-AAE7-EBF06676F187}"/>
                      </a:ext>
                    </a:extLst>
                  </p:cNvPr>
                  <p:cNvCxnSpPr/>
                  <p:nvPr/>
                </p:nvCxnSpPr>
                <p:spPr>
                  <a:xfrm>
                    <a:off x="5635568" y="3447606"/>
                    <a:ext cx="142875" cy="0"/>
                  </a:xfrm>
                  <a:prstGeom prst="line">
                    <a:avLst/>
                  </a:prstGeom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" name="Straight Connector 164">
                    <a:extLst>
                      <a:ext uri="{FF2B5EF4-FFF2-40B4-BE49-F238E27FC236}">
                        <a16:creationId xmlns:a16="http://schemas.microsoft.com/office/drawing/2014/main" id="{735F481D-4EB1-8076-B1E8-D05050DF53F5}"/>
                      </a:ext>
                    </a:extLst>
                  </p:cNvPr>
                  <p:cNvCxnSpPr/>
                  <p:nvPr/>
                </p:nvCxnSpPr>
                <p:spPr>
                  <a:xfrm>
                    <a:off x="5635568" y="3537142"/>
                    <a:ext cx="142875" cy="0"/>
                  </a:xfrm>
                  <a:prstGeom prst="line">
                    <a:avLst/>
                  </a:prstGeom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" name="Straight Connector 165">
                    <a:extLst>
                      <a:ext uri="{FF2B5EF4-FFF2-40B4-BE49-F238E27FC236}">
                        <a16:creationId xmlns:a16="http://schemas.microsoft.com/office/drawing/2014/main" id="{B60DFF7F-073F-31BA-C059-060BF94762C4}"/>
                      </a:ext>
                    </a:extLst>
                  </p:cNvPr>
                  <p:cNvCxnSpPr/>
                  <p:nvPr/>
                </p:nvCxnSpPr>
                <p:spPr>
                  <a:xfrm>
                    <a:off x="5637511" y="3592699"/>
                    <a:ext cx="142875" cy="0"/>
                  </a:xfrm>
                  <a:prstGeom prst="line">
                    <a:avLst/>
                  </a:prstGeom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4" name="Group 143">
                  <a:extLst>
                    <a:ext uri="{FF2B5EF4-FFF2-40B4-BE49-F238E27FC236}">
                      <a16:creationId xmlns:a16="http://schemas.microsoft.com/office/drawing/2014/main" id="{860093DF-F74A-095D-0EB1-75130741633F}"/>
                    </a:ext>
                  </a:extLst>
                </p:cNvPr>
                <p:cNvGrpSpPr/>
                <p:nvPr/>
              </p:nvGrpSpPr>
              <p:grpSpPr>
                <a:xfrm>
                  <a:off x="1254348" y="1274271"/>
                  <a:ext cx="2044246" cy="567182"/>
                  <a:chOff x="3729421" y="2225320"/>
                  <a:chExt cx="3515366" cy="869996"/>
                </a:xfrm>
              </p:grpSpPr>
              <p:grpSp>
                <p:nvGrpSpPr>
                  <p:cNvPr id="146" name="Group 145">
                    <a:extLst>
                      <a:ext uri="{FF2B5EF4-FFF2-40B4-BE49-F238E27FC236}">
                        <a16:creationId xmlns:a16="http://schemas.microsoft.com/office/drawing/2014/main" id="{8CAD6AFF-640B-1993-3573-13A28844F431}"/>
                      </a:ext>
                    </a:extLst>
                  </p:cNvPr>
                  <p:cNvGrpSpPr/>
                  <p:nvPr/>
                </p:nvGrpSpPr>
                <p:grpSpPr>
                  <a:xfrm>
                    <a:off x="5517721" y="2225320"/>
                    <a:ext cx="1516769" cy="591617"/>
                    <a:chOff x="5517721" y="2225320"/>
                    <a:chExt cx="1538033" cy="591617"/>
                  </a:xfrm>
                </p:grpSpPr>
                <p:sp>
                  <p:nvSpPr>
                    <p:cNvPr id="161" name="TextBox 234">
                      <a:extLst>
                        <a:ext uri="{FF2B5EF4-FFF2-40B4-BE49-F238E27FC236}">
                          <a16:creationId xmlns:a16="http://schemas.microsoft.com/office/drawing/2014/main" id="{97C58212-68D1-CA39-3868-C1DF232092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48612" y="2225320"/>
                      <a:ext cx="1476252" cy="4498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CAL33 with macrophages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2" name="Right Brace 161">
                      <a:extLst>
                        <a:ext uri="{FF2B5EF4-FFF2-40B4-BE49-F238E27FC236}">
                          <a16:creationId xmlns:a16="http://schemas.microsoft.com/office/drawing/2014/main" id="{BDCC464F-EAAF-F1AC-6E25-8086A370E06B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6221843" y="1983025"/>
                      <a:ext cx="129790" cy="1538033"/>
                    </a:xfrm>
                    <a:prstGeom prst="rightBrace">
                      <a:avLst>
                        <a:gd name="adj1" fmla="val 90553"/>
                        <a:gd name="adj2" fmla="val 50000"/>
                      </a:avLst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47" name="Group 146">
                    <a:extLst>
                      <a:ext uri="{FF2B5EF4-FFF2-40B4-BE49-F238E27FC236}">
                        <a16:creationId xmlns:a16="http://schemas.microsoft.com/office/drawing/2014/main" id="{F4B04BC7-747F-A631-1939-52A6BE5AE62D}"/>
                      </a:ext>
                    </a:extLst>
                  </p:cNvPr>
                  <p:cNvGrpSpPr/>
                  <p:nvPr/>
                </p:nvGrpSpPr>
                <p:grpSpPr>
                  <a:xfrm>
                    <a:off x="3729421" y="2238265"/>
                    <a:ext cx="1874063" cy="578672"/>
                    <a:chOff x="3729421" y="2238265"/>
                    <a:chExt cx="1796710" cy="578672"/>
                  </a:xfrm>
                </p:grpSpPr>
                <p:sp>
                  <p:nvSpPr>
                    <p:cNvPr id="159" name="TextBox 232">
                      <a:extLst>
                        <a:ext uri="{FF2B5EF4-FFF2-40B4-BE49-F238E27FC236}">
                          <a16:creationId xmlns:a16="http://schemas.microsoft.com/office/drawing/2014/main" id="{58EDA6A7-7C11-1013-EFF2-9BE69B9EEC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29421" y="2238265"/>
                      <a:ext cx="1796710" cy="4498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CAL33 without macrophages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0" name="Right Brace 159">
                      <a:extLst>
                        <a:ext uri="{FF2B5EF4-FFF2-40B4-BE49-F238E27FC236}">
                          <a16:creationId xmlns:a16="http://schemas.microsoft.com/office/drawing/2014/main" id="{9A1E2CFE-13BF-93EB-6755-12B8A20C7D6E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4562882" y="1983025"/>
                      <a:ext cx="129790" cy="1538033"/>
                    </a:xfrm>
                    <a:prstGeom prst="rightBrace">
                      <a:avLst>
                        <a:gd name="adj1" fmla="val 90553"/>
                        <a:gd name="adj2" fmla="val 50000"/>
                      </a:avLst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48" name="Group 147">
                    <a:extLst>
                      <a:ext uri="{FF2B5EF4-FFF2-40B4-BE49-F238E27FC236}">
                        <a16:creationId xmlns:a16="http://schemas.microsoft.com/office/drawing/2014/main" id="{1262FA48-08B4-6A02-B938-BB297F43F3D8}"/>
                      </a:ext>
                    </a:extLst>
                  </p:cNvPr>
                  <p:cNvGrpSpPr/>
                  <p:nvPr/>
                </p:nvGrpSpPr>
                <p:grpSpPr>
                  <a:xfrm>
                    <a:off x="3876260" y="2811530"/>
                    <a:ext cx="3368527" cy="283786"/>
                    <a:chOff x="3876260" y="2811530"/>
                    <a:chExt cx="3368527" cy="283786"/>
                  </a:xfrm>
                </p:grpSpPr>
                <p:grpSp>
                  <p:nvGrpSpPr>
                    <p:cNvPr id="149" name="Group 148">
                      <a:extLst>
                        <a:ext uri="{FF2B5EF4-FFF2-40B4-BE49-F238E27FC236}">
                          <a16:creationId xmlns:a16="http://schemas.microsoft.com/office/drawing/2014/main" id="{5370B465-FEB6-0F89-E7CB-E42D0FDB74F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52019" y="2811530"/>
                      <a:ext cx="1792768" cy="282890"/>
                      <a:chOff x="5452019" y="2811530"/>
                      <a:chExt cx="1792768" cy="282890"/>
                    </a:xfrm>
                  </p:grpSpPr>
                  <p:sp>
                    <p:nvSpPr>
                      <p:cNvPr id="155" name="Rectangle 154">
                        <a:extLst>
                          <a:ext uri="{FF2B5EF4-FFF2-40B4-BE49-F238E27FC236}">
                            <a16:creationId xmlns:a16="http://schemas.microsoft.com/office/drawing/2014/main" id="{C5D36576-47A9-B0D2-64A3-1B8FEEA5C688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5452019" y="2819762"/>
                        <a:ext cx="664966" cy="274657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3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56" name="Rectangle 155">
                        <a:extLst>
                          <a:ext uri="{FF2B5EF4-FFF2-40B4-BE49-F238E27FC236}">
                            <a16:creationId xmlns:a16="http://schemas.microsoft.com/office/drawing/2014/main" id="{233B5806-CBC9-9D3A-A60F-00715011686D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5834708" y="2811530"/>
                        <a:ext cx="664966" cy="274657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5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57" name="Rectangle 156">
                        <a:extLst>
                          <a:ext uri="{FF2B5EF4-FFF2-40B4-BE49-F238E27FC236}">
                            <a16:creationId xmlns:a16="http://schemas.microsoft.com/office/drawing/2014/main" id="{AAB5DBE0-B731-C3AB-B263-88DF5E38DD22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6184021" y="2811532"/>
                        <a:ext cx="664966" cy="274657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7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58" name="Rectangle 157">
                        <a:extLst>
                          <a:ext uri="{FF2B5EF4-FFF2-40B4-BE49-F238E27FC236}">
                            <a16:creationId xmlns:a16="http://schemas.microsoft.com/office/drawing/2014/main" id="{95DA6D5E-18A8-E068-41C7-344E60502F2F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6579821" y="2819763"/>
                        <a:ext cx="664966" cy="274657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9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150" name="Group 149">
                      <a:extLst>
                        <a:ext uri="{FF2B5EF4-FFF2-40B4-BE49-F238E27FC236}">
                          <a16:creationId xmlns:a16="http://schemas.microsoft.com/office/drawing/2014/main" id="{DB7191EC-1717-58EF-4EBD-6C438EC31B0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76260" y="2812425"/>
                      <a:ext cx="1792764" cy="282891"/>
                      <a:chOff x="3876260" y="2812425"/>
                      <a:chExt cx="1792764" cy="282891"/>
                    </a:xfrm>
                  </p:grpSpPr>
                  <p:sp>
                    <p:nvSpPr>
                      <p:cNvPr id="151" name="Rectangle 150">
                        <a:extLst>
                          <a:ext uri="{FF2B5EF4-FFF2-40B4-BE49-F238E27FC236}">
                            <a16:creationId xmlns:a16="http://schemas.microsoft.com/office/drawing/2014/main" id="{451A4CEE-5035-C75B-CF0E-C97D94DFEC7D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3876260" y="2820659"/>
                        <a:ext cx="664966" cy="274656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3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52" name="Rectangle 151">
                        <a:extLst>
                          <a:ext uri="{FF2B5EF4-FFF2-40B4-BE49-F238E27FC236}">
                            <a16:creationId xmlns:a16="http://schemas.microsoft.com/office/drawing/2014/main" id="{D58F728E-4F95-C84A-E95D-BBD1FD0737D2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4258947" y="2812425"/>
                        <a:ext cx="664966" cy="274658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5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53" name="Rectangle 152">
                        <a:extLst>
                          <a:ext uri="{FF2B5EF4-FFF2-40B4-BE49-F238E27FC236}">
                            <a16:creationId xmlns:a16="http://schemas.microsoft.com/office/drawing/2014/main" id="{8A7C9EF8-4E55-00B0-917D-9C78CE3247B2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4608263" y="2812427"/>
                        <a:ext cx="664966" cy="274658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7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54" name="Rectangle 153">
                        <a:extLst>
                          <a:ext uri="{FF2B5EF4-FFF2-40B4-BE49-F238E27FC236}">
                            <a16:creationId xmlns:a16="http://schemas.microsoft.com/office/drawing/2014/main" id="{E2F5734A-3A2D-0D4E-A15C-E01CBDDC421D}"/>
                          </a:ext>
                        </a:extLst>
                      </p:cNvPr>
                      <p:cNvSpPr/>
                      <p:nvPr/>
                    </p:nvSpPr>
                    <p:spPr>
                      <a:xfrm rot="19963652">
                        <a:off x="5004058" y="2820658"/>
                        <a:ext cx="664966" cy="274658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Day 9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</p:grpSp>
          </p:grpSp>
        </p:grpSp>
        <p:grpSp>
          <p:nvGrpSpPr>
            <p:cNvPr id="8" name="Group 7"/>
            <p:cNvGrpSpPr/>
            <p:nvPr/>
          </p:nvGrpSpPr>
          <p:grpSpPr>
            <a:xfrm>
              <a:off x="612670" y="4337323"/>
              <a:ext cx="3064217" cy="3211448"/>
              <a:chOff x="1591471" y="4262717"/>
              <a:chExt cx="3064217" cy="3211448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616" t="2382" b="9474"/>
              <a:stretch/>
            </p:blipFill>
            <p:spPr>
              <a:xfrm>
                <a:off x="1591471" y="4615425"/>
                <a:ext cx="2968792" cy="285874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CEF055C1-BC51-2F7A-2D4D-259A9CB4D413}"/>
                  </a:ext>
                </a:extLst>
              </p:cNvPr>
              <p:cNvSpPr/>
              <p:nvPr/>
            </p:nvSpPr>
            <p:spPr>
              <a:xfrm>
                <a:off x="2787211" y="4262717"/>
                <a:ext cx="911165" cy="2228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900" b="1">
                    <a:solidFill>
                      <a:srgbClr val="21212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Cathepsin</a:t>
                </a:r>
                <a:r>
                  <a:rPr lang="en-US" sz="900" b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L</a:t>
                </a:r>
                <a:endParaRPr lang="en-US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EED90F7A-7C22-A5C9-DFB0-1C5DFA939C8E}"/>
                  </a:ext>
                </a:extLst>
              </p:cNvPr>
              <p:cNvGrpSpPr/>
              <p:nvPr/>
            </p:nvGrpSpPr>
            <p:grpSpPr>
              <a:xfrm>
                <a:off x="4188276" y="6046180"/>
                <a:ext cx="467412" cy="319753"/>
                <a:chOff x="5635568" y="3369972"/>
                <a:chExt cx="467443" cy="319774"/>
              </a:xfrm>
            </p:grpSpPr>
            <p:grpSp>
              <p:nvGrpSpPr>
                <p:cNvPr id="192" name="Group 191">
                  <a:extLst>
                    <a:ext uri="{FF2B5EF4-FFF2-40B4-BE49-F238E27FC236}">
                      <a16:creationId xmlns:a16="http://schemas.microsoft.com/office/drawing/2014/main" id="{3BDEC997-F5E3-8CD8-6404-25DC322AC359}"/>
                    </a:ext>
                  </a:extLst>
                </p:cNvPr>
                <p:cNvGrpSpPr/>
                <p:nvPr/>
              </p:nvGrpSpPr>
              <p:grpSpPr>
                <a:xfrm>
                  <a:off x="5693398" y="3369972"/>
                  <a:ext cx="409613" cy="319774"/>
                  <a:chOff x="5693398" y="3372962"/>
                  <a:chExt cx="409613" cy="401469"/>
                </a:xfrm>
              </p:grpSpPr>
              <p:sp>
                <p:nvSpPr>
                  <p:cNvPr id="196" name="TextBox 174">
                    <a:extLst>
                      <a:ext uri="{FF2B5EF4-FFF2-40B4-BE49-F238E27FC236}">
                        <a16:creationId xmlns:a16="http://schemas.microsoft.com/office/drawing/2014/main" id="{66388987-69EC-5609-9987-8F7DCF1B49EC}"/>
                      </a:ext>
                    </a:extLst>
                  </p:cNvPr>
                  <p:cNvSpPr txBox="1"/>
                  <p:nvPr/>
                </p:nvSpPr>
                <p:spPr>
                  <a:xfrm>
                    <a:off x="5693398" y="3372962"/>
                    <a:ext cx="407670" cy="2248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6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rPr>
                      <a:t>42kDa</a:t>
                    </a:r>
                    <a:endParaRPr lang="en-US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7" name="TextBox 175">
                    <a:extLst>
                      <a:ext uri="{FF2B5EF4-FFF2-40B4-BE49-F238E27FC236}">
                        <a16:creationId xmlns:a16="http://schemas.microsoft.com/office/drawing/2014/main" id="{33DAC51D-E0B8-46A2-0225-A2F54AE905FA}"/>
                      </a:ext>
                    </a:extLst>
                  </p:cNvPr>
                  <p:cNvSpPr txBox="1"/>
                  <p:nvPr/>
                </p:nvSpPr>
                <p:spPr>
                  <a:xfrm>
                    <a:off x="5693398" y="3466298"/>
                    <a:ext cx="407670" cy="22481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rPr>
                      <a:t>34kDa</a:t>
                    </a:r>
                    <a:endParaRPr lang="en-US" sz="12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8" name="TextBox 176">
                    <a:extLst>
                      <a:ext uri="{FF2B5EF4-FFF2-40B4-BE49-F238E27FC236}">
                        <a16:creationId xmlns:a16="http://schemas.microsoft.com/office/drawing/2014/main" id="{A8B92E6A-5947-1843-37C6-F432B6A8CE24}"/>
                      </a:ext>
                    </a:extLst>
                  </p:cNvPr>
                  <p:cNvSpPr txBox="1"/>
                  <p:nvPr/>
                </p:nvSpPr>
                <p:spPr>
                  <a:xfrm>
                    <a:off x="5695341" y="3549612"/>
                    <a:ext cx="407670" cy="22481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rPr>
                      <a:t>26kDa</a:t>
                    </a:r>
                    <a:endParaRPr lang="en-US" sz="12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p:grpSp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94EACE47-200F-5922-AAE7-EBF06676F187}"/>
                    </a:ext>
                  </a:extLst>
                </p:cNvPr>
                <p:cNvCxnSpPr/>
                <p:nvPr/>
              </p:nvCxnSpPr>
              <p:spPr>
                <a:xfrm>
                  <a:off x="5638131" y="3499820"/>
                  <a:ext cx="142875" cy="0"/>
                </a:xfrm>
                <a:prstGeom prst="line">
                  <a:avLst/>
                </a:prstGeom>
                <a:ln w="9525">
                  <a:solidFill>
                    <a:srgbClr val="FF0000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735F481D-4EB1-8076-B1E8-D05050DF53F5}"/>
                    </a:ext>
                  </a:extLst>
                </p:cNvPr>
                <p:cNvCxnSpPr/>
                <p:nvPr/>
              </p:nvCxnSpPr>
              <p:spPr>
                <a:xfrm>
                  <a:off x="5635568" y="3549127"/>
                  <a:ext cx="142875" cy="0"/>
                </a:xfrm>
                <a:prstGeom prst="line">
                  <a:avLst/>
                </a:prstGeom>
                <a:ln w="9525">
                  <a:solidFill>
                    <a:srgbClr val="FF0000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>
                  <a:extLst>
                    <a:ext uri="{FF2B5EF4-FFF2-40B4-BE49-F238E27FC236}">
                      <a16:creationId xmlns:a16="http://schemas.microsoft.com/office/drawing/2014/main" id="{B60DFF7F-073F-31BA-C059-060BF94762C4}"/>
                    </a:ext>
                  </a:extLst>
                </p:cNvPr>
                <p:cNvCxnSpPr/>
                <p:nvPr/>
              </p:nvCxnSpPr>
              <p:spPr>
                <a:xfrm>
                  <a:off x="5637511" y="3592699"/>
                  <a:ext cx="142875" cy="0"/>
                </a:xfrm>
                <a:prstGeom prst="line">
                  <a:avLst/>
                </a:prstGeom>
                <a:ln w="9525">
                  <a:solidFill>
                    <a:srgbClr val="FF0000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860093DF-F74A-095D-0EB1-75130741633F}"/>
                  </a:ext>
                </a:extLst>
              </p:cNvPr>
              <p:cNvGrpSpPr/>
              <p:nvPr/>
            </p:nvGrpSpPr>
            <p:grpSpPr>
              <a:xfrm>
                <a:off x="2189865" y="4447926"/>
                <a:ext cx="2044246" cy="567182"/>
                <a:chOff x="3729421" y="2225320"/>
                <a:chExt cx="3515366" cy="869996"/>
              </a:xfrm>
            </p:grpSpPr>
            <p:grpSp>
              <p:nvGrpSpPr>
                <p:cNvPr id="175" name="Group 174">
                  <a:extLst>
                    <a:ext uri="{FF2B5EF4-FFF2-40B4-BE49-F238E27FC236}">
                      <a16:creationId xmlns:a16="http://schemas.microsoft.com/office/drawing/2014/main" id="{8CAD6AFF-640B-1993-3573-13A28844F431}"/>
                    </a:ext>
                  </a:extLst>
                </p:cNvPr>
                <p:cNvGrpSpPr/>
                <p:nvPr/>
              </p:nvGrpSpPr>
              <p:grpSpPr>
                <a:xfrm>
                  <a:off x="5517721" y="2225320"/>
                  <a:ext cx="1516769" cy="591617"/>
                  <a:chOff x="5517721" y="2225320"/>
                  <a:chExt cx="1538033" cy="591617"/>
                </a:xfrm>
              </p:grpSpPr>
              <p:sp>
                <p:nvSpPr>
                  <p:cNvPr id="190" name="TextBox 234">
                    <a:extLst>
                      <a:ext uri="{FF2B5EF4-FFF2-40B4-BE49-F238E27FC236}">
                        <a16:creationId xmlns:a16="http://schemas.microsoft.com/office/drawing/2014/main" id="{97C58212-68D1-CA39-3868-C1DF232092A7}"/>
                      </a:ext>
                    </a:extLst>
                  </p:cNvPr>
                  <p:cNvSpPr txBox="1"/>
                  <p:nvPr/>
                </p:nvSpPr>
                <p:spPr>
                  <a:xfrm>
                    <a:off x="5548612" y="2225320"/>
                    <a:ext cx="1476252" cy="4498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7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rPr>
                      <a:t>CAL33 with macrophages</a:t>
                    </a:r>
                    <a:endParaRPr lang="en-US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1" name="Right Brace 190">
                    <a:extLst>
                      <a:ext uri="{FF2B5EF4-FFF2-40B4-BE49-F238E27FC236}">
                        <a16:creationId xmlns:a16="http://schemas.microsoft.com/office/drawing/2014/main" id="{BDCC464F-EAAF-F1AC-6E25-8086A370E06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221843" y="1983025"/>
                    <a:ext cx="129790" cy="1538033"/>
                  </a:xfrm>
                  <a:prstGeom prst="rightBrace">
                    <a:avLst>
                      <a:gd name="adj1" fmla="val 90553"/>
                      <a:gd name="adj2" fmla="val 50000"/>
                    </a:avLst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id="{F4B04BC7-747F-A631-1939-52A6BE5AE62D}"/>
                    </a:ext>
                  </a:extLst>
                </p:cNvPr>
                <p:cNvGrpSpPr/>
                <p:nvPr/>
              </p:nvGrpSpPr>
              <p:grpSpPr>
                <a:xfrm>
                  <a:off x="3729421" y="2238265"/>
                  <a:ext cx="1874063" cy="578672"/>
                  <a:chOff x="3729421" y="2238265"/>
                  <a:chExt cx="1796710" cy="578672"/>
                </a:xfrm>
              </p:grpSpPr>
              <p:sp>
                <p:nvSpPr>
                  <p:cNvPr id="188" name="TextBox 232">
                    <a:extLst>
                      <a:ext uri="{FF2B5EF4-FFF2-40B4-BE49-F238E27FC236}">
                        <a16:creationId xmlns:a16="http://schemas.microsoft.com/office/drawing/2014/main" id="{58EDA6A7-7C11-1013-EFF2-9BE69B9EEC29}"/>
                      </a:ext>
                    </a:extLst>
                  </p:cNvPr>
                  <p:cNvSpPr txBox="1"/>
                  <p:nvPr/>
                </p:nvSpPr>
                <p:spPr>
                  <a:xfrm>
                    <a:off x="3729421" y="2238265"/>
                    <a:ext cx="1796710" cy="4498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7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rPr>
                      <a:t>CAL33 without macrophages</a:t>
                    </a:r>
                    <a:endParaRPr lang="en-US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9" name="Right Brace 188">
                    <a:extLst>
                      <a:ext uri="{FF2B5EF4-FFF2-40B4-BE49-F238E27FC236}">
                        <a16:creationId xmlns:a16="http://schemas.microsoft.com/office/drawing/2014/main" id="{9A1E2CFE-13BF-93EB-6755-12B8A20C7D6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62882" y="1983025"/>
                    <a:ext cx="129790" cy="1538033"/>
                  </a:xfrm>
                  <a:prstGeom prst="rightBrace">
                    <a:avLst>
                      <a:gd name="adj1" fmla="val 90553"/>
                      <a:gd name="adj2" fmla="val 50000"/>
                    </a:avLst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77" name="Group 176">
                  <a:extLst>
                    <a:ext uri="{FF2B5EF4-FFF2-40B4-BE49-F238E27FC236}">
                      <a16:creationId xmlns:a16="http://schemas.microsoft.com/office/drawing/2014/main" id="{1262FA48-08B4-6A02-B938-BB297F43F3D8}"/>
                    </a:ext>
                  </a:extLst>
                </p:cNvPr>
                <p:cNvGrpSpPr/>
                <p:nvPr/>
              </p:nvGrpSpPr>
              <p:grpSpPr>
                <a:xfrm>
                  <a:off x="3876260" y="2811530"/>
                  <a:ext cx="3368527" cy="283786"/>
                  <a:chOff x="3876260" y="2811530"/>
                  <a:chExt cx="3368527" cy="283786"/>
                </a:xfrm>
              </p:grpSpPr>
              <p:grpSp>
                <p:nvGrpSpPr>
                  <p:cNvPr id="178" name="Group 177">
                    <a:extLst>
                      <a:ext uri="{FF2B5EF4-FFF2-40B4-BE49-F238E27FC236}">
                        <a16:creationId xmlns:a16="http://schemas.microsoft.com/office/drawing/2014/main" id="{5370B465-FEB6-0F89-E7CB-E42D0FDB74F4}"/>
                      </a:ext>
                    </a:extLst>
                  </p:cNvPr>
                  <p:cNvGrpSpPr/>
                  <p:nvPr/>
                </p:nvGrpSpPr>
                <p:grpSpPr>
                  <a:xfrm>
                    <a:off x="5452019" y="2811530"/>
                    <a:ext cx="1792768" cy="282890"/>
                    <a:chOff x="5452019" y="2811530"/>
                    <a:chExt cx="1792768" cy="282890"/>
                  </a:xfrm>
                </p:grpSpPr>
                <p:sp>
                  <p:nvSpPr>
                    <p:cNvPr id="184" name="Rectangle 183">
                      <a:extLst>
                        <a:ext uri="{FF2B5EF4-FFF2-40B4-BE49-F238E27FC236}">
                          <a16:creationId xmlns:a16="http://schemas.microsoft.com/office/drawing/2014/main" id="{C5D36576-47A9-B0D2-64A3-1B8FEEA5C688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5452019" y="2819762"/>
                      <a:ext cx="664966" cy="27465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85" name="Rectangle 184">
                      <a:extLst>
                        <a:ext uri="{FF2B5EF4-FFF2-40B4-BE49-F238E27FC236}">
                          <a16:creationId xmlns:a16="http://schemas.microsoft.com/office/drawing/2014/main" id="{233B5806-CBC9-9D3A-A60F-00715011686D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5834708" y="2811530"/>
                      <a:ext cx="664966" cy="27465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86" name="Rectangle 185">
                      <a:extLst>
                        <a:ext uri="{FF2B5EF4-FFF2-40B4-BE49-F238E27FC236}">
                          <a16:creationId xmlns:a16="http://schemas.microsoft.com/office/drawing/2014/main" id="{AAB5DBE0-B731-C3AB-B263-88DF5E38DD22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6184021" y="2811532"/>
                      <a:ext cx="664966" cy="27465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87" name="Rectangle 186">
                      <a:extLst>
                        <a:ext uri="{FF2B5EF4-FFF2-40B4-BE49-F238E27FC236}">
                          <a16:creationId xmlns:a16="http://schemas.microsoft.com/office/drawing/2014/main" id="{95DA6D5E-18A8-E068-41C7-344E60502F2F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6579821" y="2819763"/>
                      <a:ext cx="664966" cy="27465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179" name="Group 178">
                    <a:extLst>
                      <a:ext uri="{FF2B5EF4-FFF2-40B4-BE49-F238E27FC236}">
                        <a16:creationId xmlns:a16="http://schemas.microsoft.com/office/drawing/2014/main" id="{DB7191EC-1717-58EF-4EBD-6C438EC31B05}"/>
                      </a:ext>
                    </a:extLst>
                  </p:cNvPr>
                  <p:cNvGrpSpPr/>
                  <p:nvPr/>
                </p:nvGrpSpPr>
                <p:grpSpPr>
                  <a:xfrm>
                    <a:off x="3876260" y="2812425"/>
                    <a:ext cx="1792764" cy="282891"/>
                    <a:chOff x="3876260" y="2812425"/>
                    <a:chExt cx="1792764" cy="282891"/>
                  </a:xfrm>
                </p:grpSpPr>
                <p:sp>
                  <p:nvSpPr>
                    <p:cNvPr id="180" name="Rectangle 179">
                      <a:extLst>
                        <a:ext uri="{FF2B5EF4-FFF2-40B4-BE49-F238E27FC236}">
                          <a16:creationId xmlns:a16="http://schemas.microsoft.com/office/drawing/2014/main" id="{451A4CEE-5035-C75B-CF0E-C97D94DFEC7D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3876260" y="2820659"/>
                      <a:ext cx="664966" cy="274656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81" name="Rectangle 180">
                      <a:extLst>
                        <a:ext uri="{FF2B5EF4-FFF2-40B4-BE49-F238E27FC236}">
                          <a16:creationId xmlns:a16="http://schemas.microsoft.com/office/drawing/2014/main" id="{D58F728E-4F95-C84A-E95D-BBD1FD0737D2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4258947" y="2812425"/>
                      <a:ext cx="664966" cy="27465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82" name="Rectangle 181">
                      <a:extLst>
                        <a:ext uri="{FF2B5EF4-FFF2-40B4-BE49-F238E27FC236}">
                          <a16:creationId xmlns:a16="http://schemas.microsoft.com/office/drawing/2014/main" id="{8A7C9EF8-4E55-00B0-917D-9C78CE3247B2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4608263" y="2812427"/>
                      <a:ext cx="664966" cy="27465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83" name="Rectangle 182">
                      <a:extLst>
                        <a:ext uri="{FF2B5EF4-FFF2-40B4-BE49-F238E27FC236}">
                          <a16:creationId xmlns:a16="http://schemas.microsoft.com/office/drawing/2014/main" id="{E2F5734A-3A2D-0D4E-A15C-E01CBDDC421D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5004058" y="2820658"/>
                      <a:ext cx="664966" cy="27465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</p:grpSp>
          </p:grpSp>
        </p:grpSp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29109" y="5207641"/>
              <a:ext cx="3072544" cy="240110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8453" y="2088012"/>
              <a:ext cx="3081091" cy="2407788"/>
            </a:xfrm>
            <a:prstGeom prst="rect">
              <a:avLst/>
            </a:prstGeom>
          </p:spPr>
        </p:pic>
        <p:grpSp>
          <p:nvGrpSpPr>
            <p:cNvPr id="67" name="Group 66"/>
            <p:cNvGrpSpPr/>
            <p:nvPr/>
          </p:nvGrpSpPr>
          <p:grpSpPr>
            <a:xfrm>
              <a:off x="617965" y="1258723"/>
              <a:ext cx="3646735" cy="261610"/>
              <a:chOff x="617965" y="1258723"/>
              <a:chExt cx="3646735" cy="261610"/>
            </a:xfrm>
          </p:grpSpPr>
          <p:sp>
            <p:nvSpPr>
              <p:cNvPr id="68" name="TextBox 276">
                <a:extLst>
                  <a:ext uri="{FF2B5EF4-FFF2-40B4-BE49-F238E27FC236}">
                    <a16:creationId xmlns:a16="http://schemas.microsoft.com/office/drawing/2014/main" id="{4D7D508B-A3C0-1218-D620-3A7A445B5491}"/>
                  </a:ext>
                </a:extLst>
              </p:cNvPr>
              <p:cNvSpPr txBox="1"/>
              <p:nvPr/>
            </p:nvSpPr>
            <p:spPr>
              <a:xfrm>
                <a:off x="3759200" y="1258723"/>
                <a:ext cx="505500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 dirty="0">
                    <a:latin typeface="Arial" panose="020B0604020202020204" pitchFamily="34" charset="0"/>
                    <a:ea typeface="Calibri" panose="020F0502020204030204" pitchFamily="34" charset="0"/>
                  </a:rPr>
                  <a:t>B</a:t>
                </a:r>
                <a:r>
                  <a:rPr lang="en-US" sz="1100" b="1" dirty="0" smtClean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.</a:t>
                </a:r>
                <a:endPara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69" name="TextBox 276">
                <a:extLst>
                  <a:ext uri="{FF2B5EF4-FFF2-40B4-BE49-F238E27FC236}">
                    <a16:creationId xmlns:a16="http://schemas.microsoft.com/office/drawing/2014/main" id="{4D7D508B-A3C0-1218-D620-3A7A445B5491}"/>
                  </a:ext>
                </a:extLst>
              </p:cNvPr>
              <p:cNvSpPr txBox="1"/>
              <p:nvPr/>
            </p:nvSpPr>
            <p:spPr>
              <a:xfrm>
                <a:off x="617965" y="1258723"/>
                <a:ext cx="505500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 dirty="0">
                    <a:latin typeface="Arial" panose="020B0604020202020204" pitchFamily="34" charset="0"/>
                    <a:ea typeface="Calibri" panose="020F0502020204030204" pitchFamily="34" charset="0"/>
                  </a:rPr>
                  <a:t>A</a:t>
                </a:r>
                <a:r>
                  <a:rPr lang="en-US" sz="1100" b="1" dirty="0" smtClean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.</a:t>
                </a:r>
                <a:endPara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B14983C9-F357-6A50-A6C9-CA3BE9696B74}"/>
                </a:ext>
              </a:extLst>
            </p:cNvPr>
            <p:cNvSpPr/>
            <p:nvPr/>
          </p:nvSpPr>
          <p:spPr>
            <a:xfrm>
              <a:off x="1439380" y="1277562"/>
              <a:ext cx="140544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dirty="0" smtClean="0">
                  <a:solidFill>
                    <a:srgbClr val="212121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Optimum exposure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14983C9-F357-6A50-A6C9-CA3BE9696B74}"/>
                </a:ext>
              </a:extLst>
            </p:cNvPr>
            <p:cNvSpPr/>
            <p:nvPr/>
          </p:nvSpPr>
          <p:spPr>
            <a:xfrm>
              <a:off x="4476346" y="1258723"/>
              <a:ext cx="140544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dirty="0" smtClean="0">
                  <a:solidFill>
                    <a:srgbClr val="212121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High exposure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301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86924" y="1677508"/>
            <a:ext cx="3047006" cy="2567857"/>
            <a:chOff x="810500" y="1016261"/>
            <a:chExt cx="3349292" cy="260376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500" y="1016261"/>
              <a:ext cx="3349292" cy="2603767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" name="Group 1"/>
            <p:cNvGrpSpPr/>
            <p:nvPr/>
          </p:nvGrpSpPr>
          <p:grpSpPr>
            <a:xfrm>
              <a:off x="1386405" y="1114413"/>
              <a:ext cx="2432881" cy="1874759"/>
              <a:chOff x="1239574" y="1318899"/>
              <a:chExt cx="2432881" cy="1874759"/>
            </a:xfrm>
          </p:grpSpPr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116E0EC0-418D-0A76-4F54-E2095B22A232}"/>
                  </a:ext>
                </a:extLst>
              </p:cNvPr>
              <p:cNvGrpSpPr/>
              <p:nvPr/>
            </p:nvGrpSpPr>
            <p:grpSpPr>
              <a:xfrm>
                <a:off x="3206796" y="3014599"/>
                <a:ext cx="465659" cy="179059"/>
                <a:chOff x="2720344" y="6222787"/>
                <a:chExt cx="465690" cy="176856"/>
              </a:xfrm>
            </p:grpSpPr>
            <p:sp>
              <p:nvSpPr>
                <p:cNvPr id="142" name="TextBox 195">
                  <a:extLst>
                    <a:ext uri="{FF2B5EF4-FFF2-40B4-BE49-F238E27FC236}">
                      <a16:creationId xmlns:a16="http://schemas.microsoft.com/office/drawing/2014/main" id="{A5882236-4A37-7BE7-6DFA-FEFBBD9CBD7F}"/>
                    </a:ext>
                  </a:extLst>
                </p:cNvPr>
                <p:cNvSpPr txBox="1"/>
                <p:nvPr/>
              </p:nvSpPr>
              <p:spPr>
                <a:xfrm>
                  <a:off x="2778364" y="6222787"/>
                  <a:ext cx="407670" cy="1768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600" b="1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42kDa</a:t>
                  </a:r>
                  <a:endParaRPr lang="en-US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98D7BB15-116E-C577-2151-69F0400701EF}"/>
                    </a:ext>
                  </a:extLst>
                </p:cNvPr>
                <p:cNvCxnSpPr/>
                <p:nvPr/>
              </p:nvCxnSpPr>
              <p:spPr>
                <a:xfrm>
                  <a:off x="2720344" y="6309721"/>
                  <a:ext cx="142875" cy="0"/>
                </a:xfrm>
                <a:prstGeom prst="line">
                  <a:avLst/>
                </a:prstGeom>
                <a:ln w="9525">
                  <a:solidFill>
                    <a:srgbClr val="FF0000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860093DF-F74A-095D-0EB1-75130741633F}"/>
                  </a:ext>
                </a:extLst>
              </p:cNvPr>
              <p:cNvGrpSpPr/>
              <p:nvPr/>
            </p:nvGrpSpPr>
            <p:grpSpPr>
              <a:xfrm>
                <a:off x="1239574" y="1318899"/>
                <a:ext cx="2044444" cy="567035"/>
                <a:chOff x="752992" y="4547881"/>
                <a:chExt cx="3515705" cy="869773"/>
              </a:xfrm>
            </p:grpSpPr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8CAD6AFF-640B-1993-3573-13A28844F431}"/>
                    </a:ext>
                  </a:extLst>
                </p:cNvPr>
                <p:cNvGrpSpPr/>
                <p:nvPr/>
              </p:nvGrpSpPr>
              <p:grpSpPr>
                <a:xfrm>
                  <a:off x="2541292" y="4547881"/>
                  <a:ext cx="1516769" cy="591617"/>
                  <a:chOff x="2541292" y="4547881"/>
                  <a:chExt cx="1538033" cy="591617"/>
                </a:xfrm>
              </p:grpSpPr>
              <p:sp>
                <p:nvSpPr>
                  <p:cNvPr id="160" name="TextBox 269">
                    <a:extLst>
                      <a:ext uri="{FF2B5EF4-FFF2-40B4-BE49-F238E27FC236}">
                        <a16:creationId xmlns:a16="http://schemas.microsoft.com/office/drawing/2014/main" id="{97C58212-68D1-CA39-3868-C1DF232092A7}"/>
                      </a:ext>
                    </a:extLst>
                  </p:cNvPr>
                  <p:cNvSpPr txBox="1"/>
                  <p:nvPr/>
                </p:nvSpPr>
                <p:spPr>
                  <a:xfrm>
                    <a:off x="2572183" y="4547881"/>
                    <a:ext cx="1476252" cy="4498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7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rPr>
                      <a:t>CAL33 with macrophages</a:t>
                    </a:r>
                    <a:endParaRPr lang="en-US" sz="12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1" name="Right Brace 160">
                    <a:extLst>
                      <a:ext uri="{FF2B5EF4-FFF2-40B4-BE49-F238E27FC236}">
                        <a16:creationId xmlns:a16="http://schemas.microsoft.com/office/drawing/2014/main" id="{BDCC464F-EAAF-F1AC-6E25-8086A370E06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245414" y="4305586"/>
                    <a:ext cx="129790" cy="1538033"/>
                  </a:xfrm>
                  <a:prstGeom prst="rightBrace">
                    <a:avLst>
                      <a:gd name="adj1" fmla="val 90553"/>
                      <a:gd name="adj2" fmla="val 50000"/>
                    </a:avLst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F4B04BC7-747F-A631-1939-52A6BE5AE62D}"/>
                    </a:ext>
                  </a:extLst>
                </p:cNvPr>
                <p:cNvGrpSpPr/>
                <p:nvPr/>
              </p:nvGrpSpPr>
              <p:grpSpPr>
                <a:xfrm>
                  <a:off x="752992" y="4560826"/>
                  <a:ext cx="1874063" cy="578672"/>
                  <a:chOff x="752992" y="4560826"/>
                  <a:chExt cx="1796710" cy="578672"/>
                </a:xfrm>
              </p:grpSpPr>
              <p:sp>
                <p:nvSpPr>
                  <p:cNvPr id="158" name="TextBox 267">
                    <a:extLst>
                      <a:ext uri="{FF2B5EF4-FFF2-40B4-BE49-F238E27FC236}">
                        <a16:creationId xmlns:a16="http://schemas.microsoft.com/office/drawing/2014/main" id="{58EDA6A7-7C11-1013-EFF2-9BE69B9EEC29}"/>
                      </a:ext>
                    </a:extLst>
                  </p:cNvPr>
                  <p:cNvSpPr txBox="1"/>
                  <p:nvPr/>
                </p:nvSpPr>
                <p:spPr>
                  <a:xfrm>
                    <a:off x="752992" y="4560826"/>
                    <a:ext cx="1796710" cy="4498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7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rPr>
                      <a:t>CAL33 without macrophages</a:t>
                    </a:r>
                    <a:endParaRPr lang="en-US" sz="12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9" name="Right Brace 158">
                    <a:extLst>
                      <a:ext uri="{FF2B5EF4-FFF2-40B4-BE49-F238E27FC236}">
                        <a16:creationId xmlns:a16="http://schemas.microsoft.com/office/drawing/2014/main" id="{9A1E2CFE-13BF-93EB-6755-12B8A20C7D6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586453" y="4305586"/>
                    <a:ext cx="129790" cy="1538033"/>
                  </a:xfrm>
                  <a:prstGeom prst="rightBrace">
                    <a:avLst>
                      <a:gd name="adj1" fmla="val 90553"/>
                      <a:gd name="adj2" fmla="val 50000"/>
                    </a:avLst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1262FA48-08B4-6A02-B938-BB297F43F3D8}"/>
                    </a:ext>
                  </a:extLst>
                </p:cNvPr>
                <p:cNvGrpSpPr/>
                <p:nvPr/>
              </p:nvGrpSpPr>
              <p:grpSpPr>
                <a:xfrm>
                  <a:off x="900169" y="5133866"/>
                  <a:ext cx="3368528" cy="283788"/>
                  <a:chOff x="900169" y="5133866"/>
                  <a:chExt cx="3368528" cy="283788"/>
                </a:xfrm>
              </p:grpSpPr>
              <p:grpSp>
                <p:nvGrpSpPr>
                  <p:cNvPr id="148" name="Group 147">
                    <a:extLst>
                      <a:ext uri="{FF2B5EF4-FFF2-40B4-BE49-F238E27FC236}">
                        <a16:creationId xmlns:a16="http://schemas.microsoft.com/office/drawing/2014/main" id="{5370B465-FEB6-0F89-E7CB-E42D0FDB74F4}"/>
                      </a:ext>
                    </a:extLst>
                  </p:cNvPr>
                  <p:cNvGrpSpPr/>
                  <p:nvPr/>
                </p:nvGrpSpPr>
                <p:grpSpPr>
                  <a:xfrm>
                    <a:off x="2475929" y="5133866"/>
                    <a:ext cx="1792768" cy="282892"/>
                    <a:chOff x="2475929" y="5133866"/>
                    <a:chExt cx="1792768" cy="282892"/>
                  </a:xfrm>
                </p:grpSpPr>
                <p:sp>
                  <p:nvSpPr>
                    <p:cNvPr id="154" name="Rectangle 153">
                      <a:extLst>
                        <a:ext uri="{FF2B5EF4-FFF2-40B4-BE49-F238E27FC236}">
                          <a16:creationId xmlns:a16="http://schemas.microsoft.com/office/drawing/2014/main" id="{C5D36576-47A9-B0D2-64A3-1B8FEEA5C688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2475929" y="5142099"/>
                      <a:ext cx="664966" cy="27465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55" name="Rectangle 154">
                      <a:extLst>
                        <a:ext uri="{FF2B5EF4-FFF2-40B4-BE49-F238E27FC236}">
                          <a16:creationId xmlns:a16="http://schemas.microsoft.com/office/drawing/2014/main" id="{233B5806-CBC9-9D3A-A60F-00715011686D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2858616" y="5133866"/>
                      <a:ext cx="664966" cy="27465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56" name="Rectangle 155">
                      <a:extLst>
                        <a:ext uri="{FF2B5EF4-FFF2-40B4-BE49-F238E27FC236}">
                          <a16:creationId xmlns:a16="http://schemas.microsoft.com/office/drawing/2014/main" id="{AAB5DBE0-B731-C3AB-B263-88DF5E38DD22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3207931" y="5133868"/>
                      <a:ext cx="664966" cy="27465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57" name="Rectangle 156">
                      <a:extLst>
                        <a:ext uri="{FF2B5EF4-FFF2-40B4-BE49-F238E27FC236}">
                          <a16:creationId xmlns:a16="http://schemas.microsoft.com/office/drawing/2014/main" id="{95DA6D5E-18A8-E068-41C7-344E60502F2F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3603731" y="5142101"/>
                      <a:ext cx="664966" cy="27465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149" name="Group 148">
                    <a:extLst>
                      <a:ext uri="{FF2B5EF4-FFF2-40B4-BE49-F238E27FC236}">
                        <a16:creationId xmlns:a16="http://schemas.microsoft.com/office/drawing/2014/main" id="{DB7191EC-1717-58EF-4EBD-6C438EC31B05}"/>
                      </a:ext>
                    </a:extLst>
                  </p:cNvPr>
                  <p:cNvGrpSpPr/>
                  <p:nvPr/>
                </p:nvGrpSpPr>
                <p:grpSpPr>
                  <a:xfrm>
                    <a:off x="900169" y="5134761"/>
                    <a:ext cx="1792766" cy="282893"/>
                    <a:chOff x="900169" y="5134761"/>
                    <a:chExt cx="1792766" cy="282893"/>
                  </a:xfrm>
                </p:grpSpPr>
                <p:sp>
                  <p:nvSpPr>
                    <p:cNvPr id="150" name="Rectangle 149">
                      <a:extLst>
                        <a:ext uri="{FF2B5EF4-FFF2-40B4-BE49-F238E27FC236}">
                          <a16:creationId xmlns:a16="http://schemas.microsoft.com/office/drawing/2014/main" id="{451A4CEE-5035-C75B-CF0E-C97D94DFEC7D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900169" y="5142996"/>
                      <a:ext cx="664966" cy="27465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51" name="Rectangle 150">
                      <a:extLst>
                        <a:ext uri="{FF2B5EF4-FFF2-40B4-BE49-F238E27FC236}">
                          <a16:creationId xmlns:a16="http://schemas.microsoft.com/office/drawing/2014/main" id="{D58F728E-4F95-C84A-E95D-BBD1FD0737D2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1282858" y="5134761"/>
                      <a:ext cx="664966" cy="27465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52" name="Rectangle 151">
                      <a:extLst>
                        <a:ext uri="{FF2B5EF4-FFF2-40B4-BE49-F238E27FC236}">
                          <a16:creationId xmlns:a16="http://schemas.microsoft.com/office/drawing/2014/main" id="{8A7C9EF8-4E55-00B0-917D-9C78CE3247B2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1632171" y="5134763"/>
                      <a:ext cx="664966" cy="27465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53" name="Rectangle 152">
                      <a:extLst>
                        <a:ext uri="{FF2B5EF4-FFF2-40B4-BE49-F238E27FC236}">
                          <a16:creationId xmlns:a16="http://schemas.microsoft.com/office/drawing/2014/main" id="{E2F5734A-3A2D-0D4E-A15C-E01CBDDC421D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2027969" y="5142996"/>
                      <a:ext cx="664966" cy="27465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192" name="Text Box 2">
            <a:extLst>
              <a:ext uri="{FF2B5EF4-FFF2-40B4-BE49-F238E27FC236}">
                <a16:creationId xmlns:a16="http://schemas.microsoft.com/office/drawing/2014/main" id="{5F4946D5-6CFB-F47E-9F12-089D85F03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870" y="7254541"/>
            <a:ext cx="4025860" cy="6514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just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</a:rPr>
              <a:t>Supplementary Figure </a:t>
            </a:r>
            <a:r>
              <a:rPr lang="en-US" sz="1100" b="1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</a:rPr>
              <a:t>5</a:t>
            </a:r>
            <a:r>
              <a:rPr lang="en-US" sz="11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</a:rPr>
              <a:t>: </a:t>
            </a:r>
            <a:r>
              <a:rPr lang="en-US" sz="11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</a:rPr>
              <a:t>A-B. </a:t>
            </a:r>
            <a:r>
              <a:rPr lang="en-IN" sz="110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</a:rPr>
              <a:t>Western </a:t>
            </a:r>
            <a:r>
              <a:rPr lang="en-IN" sz="11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</a:rPr>
              <a:t>blot analysis of  </a:t>
            </a:r>
            <a:r>
              <a:rPr lang="el-GR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</a:rPr>
              <a:t>β</a:t>
            </a: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</a:rPr>
              <a:t>-actin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09470" y="4680941"/>
            <a:ext cx="3049730" cy="2300285"/>
            <a:chOff x="749933" y="4478438"/>
            <a:chExt cx="3352800" cy="261067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933" y="4478438"/>
              <a:ext cx="3352800" cy="2610678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93" name="Group 192"/>
            <p:cNvGrpSpPr/>
            <p:nvPr/>
          </p:nvGrpSpPr>
          <p:grpSpPr>
            <a:xfrm>
              <a:off x="1262818" y="4485476"/>
              <a:ext cx="2471619" cy="1813925"/>
              <a:chOff x="1239574" y="1191808"/>
              <a:chExt cx="2471619" cy="1813925"/>
            </a:xfrm>
          </p:grpSpPr>
          <p:grpSp>
            <p:nvGrpSpPr>
              <p:cNvPr id="194" name="Group 193">
                <a:extLst>
                  <a:ext uri="{FF2B5EF4-FFF2-40B4-BE49-F238E27FC236}">
                    <a16:creationId xmlns:a16="http://schemas.microsoft.com/office/drawing/2014/main" id="{116E0EC0-418D-0A76-4F54-E2095B22A232}"/>
                  </a:ext>
                </a:extLst>
              </p:cNvPr>
              <p:cNvGrpSpPr/>
              <p:nvPr/>
            </p:nvGrpSpPr>
            <p:grpSpPr>
              <a:xfrm>
                <a:off x="3245534" y="2826674"/>
                <a:ext cx="465659" cy="179059"/>
                <a:chOff x="2759084" y="6037174"/>
                <a:chExt cx="465690" cy="176856"/>
              </a:xfrm>
            </p:grpSpPr>
            <p:sp>
              <p:nvSpPr>
                <p:cNvPr id="215" name="TextBox 195">
                  <a:extLst>
                    <a:ext uri="{FF2B5EF4-FFF2-40B4-BE49-F238E27FC236}">
                      <a16:creationId xmlns:a16="http://schemas.microsoft.com/office/drawing/2014/main" id="{A5882236-4A37-7BE7-6DFA-FEFBBD9CBD7F}"/>
                    </a:ext>
                  </a:extLst>
                </p:cNvPr>
                <p:cNvSpPr txBox="1"/>
                <p:nvPr/>
              </p:nvSpPr>
              <p:spPr>
                <a:xfrm>
                  <a:off x="2817104" y="6037174"/>
                  <a:ext cx="407670" cy="1768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600" b="1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42kDa</a:t>
                  </a:r>
                  <a:endPara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cxnSp>
              <p:nvCxnSpPr>
                <p:cNvPr id="216" name="Straight Connector 215">
                  <a:extLst>
                    <a:ext uri="{FF2B5EF4-FFF2-40B4-BE49-F238E27FC236}">
                      <a16:creationId xmlns:a16="http://schemas.microsoft.com/office/drawing/2014/main" id="{98D7BB15-116E-C577-2151-69F0400701EF}"/>
                    </a:ext>
                  </a:extLst>
                </p:cNvPr>
                <p:cNvCxnSpPr/>
                <p:nvPr/>
              </p:nvCxnSpPr>
              <p:spPr>
                <a:xfrm>
                  <a:off x="2759084" y="6124108"/>
                  <a:ext cx="142875" cy="0"/>
                </a:xfrm>
                <a:prstGeom prst="line">
                  <a:avLst/>
                </a:prstGeom>
                <a:ln w="9525">
                  <a:solidFill>
                    <a:srgbClr val="FF0000"/>
                  </a:solidFill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5" name="Group 194">
                <a:extLst>
                  <a:ext uri="{FF2B5EF4-FFF2-40B4-BE49-F238E27FC236}">
                    <a16:creationId xmlns:a16="http://schemas.microsoft.com/office/drawing/2014/main" id="{860093DF-F74A-095D-0EB1-75130741633F}"/>
                  </a:ext>
                </a:extLst>
              </p:cNvPr>
              <p:cNvGrpSpPr/>
              <p:nvPr/>
            </p:nvGrpSpPr>
            <p:grpSpPr>
              <a:xfrm>
                <a:off x="1239574" y="1318899"/>
                <a:ext cx="2044444" cy="567035"/>
                <a:chOff x="752992" y="4547881"/>
                <a:chExt cx="3515705" cy="869773"/>
              </a:xfrm>
            </p:grpSpPr>
            <p:grpSp>
              <p:nvGrpSpPr>
                <p:cNvPr id="198" name="Group 197">
                  <a:extLst>
                    <a:ext uri="{FF2B5EF4-FFF2-40B4-BE49-F238E27FC236}">
                      <a16:creationId xmlns:a16="http://schemas.microsoft.com/office/drawing/2014/main" id="{8CAD6AFF-640B-1993-3573-13A28844F431}"/>
                    </a:ext>
                  </a:extLst>
                </p:cNvPr>
                <p:cNvGrpSpPr/>
                <p:nvPr/>
              </p:nvGrpSpPr>
              <p:grpSpPr>
                <a:xfrm>
                  <a:off x="2541292" y="4547881"/>
                  <a:ext cx="1516769" cy="591617"/>
                  <a:chOff x="2541292" y="4547881"/>
                  <a:chExt cx="1538033" cy="591617"/>
                </a:xfrm>
              </p:grpSpPr>
              <p:sp>
                <p:nvSpPr>
                  <p:cNvPr id="213" name="TextBox 269">
                    <a:extLst>
                      <a:ext uri="{FF2B5EF4-FFF2-40B4-BE49-F238E27FC236}">
                        <a16:creationId xmlns:a16="http://schemas.microsoft.com/office/drawing/2014/main" id="{97C58212-68D1-CA39-3868-C1DF232092A7}"/>
                      </a:ext>
                    </a:extLst>
                  </p:cNvPr>
                  <p:cNvSpPr txBox="1"/>
                  <p:nvPr/>
                </p:nvSpPr>
                <p:spPr>
                  <a:xfrm>
                    <a:off x="2572183" y="4547881"/>
                    <a:ext cx="1476252" cy="4498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7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rPr>
                      <a:t>CAL33 with macrophages</a:t>
                    </a:r>
                    <a:endParaRPr lang="en-US" sz="12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4" name="Right Brace 213">
                    <a:extLst>
                      <a:ext uri="{FF2B5EF4-FFF2-40B4-BE49-F238E27FC236}">
                        <a16:creationId xmlns:a16="http://schemas.microsoft.com/office/drawing/2014/main" id="{BDCC464F-EAAF-F1AC-6E25-8086A370E06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245414" y="4305586"/>
                    <a:ext cx="129790" cy="1538033"/>
                  </a:xfrm>
                  <a:prstGeom prst="rightBrace">
                    <a:avLst>
                      <a:gd name="adj1" fmla="val 90553"/>
                      <a:gd name="adj2" fmla="val 50000"/>
                    </a:avLst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99" name="Group 198">
                  <a:extLst>
                    <a:ext uri="{FF2B5EF4-FFF2-40B4-BE49-F238E27FC236}">
                      <a16:creationId xmlns:a16="http://schemas.microsoft.com/office/drawing/2014/main" id="{F4B04BC7-747F-A631-1939-52A6BE5AE62D}"/>
                    </a:ext>
                  </a:extLst>
                </p:cNvPr>
                <p:cNvGrpSpPr/>
                <p:nvPr/>
              </p:nvGrpSpPr>
              <p:grpSpPr>
                <a:xfrm>
                  <a:off x="752992" y="4560826"/>
                  <a:ext cx="1874063" cy="578672"/>
                  <a:chOff x="752992" y="4560826"/>
                  <a:chExt cx="1796710" cy="578672"/>
                </a:xfrm>
              </p:grpSpPr>
              <p:sp>
                <p:nvSpPr>
                  <p:cNvPr id="211" name="TextBox 267">
                    <a:extLst>
                      <a:ext uri="{FF2B5EF4-FFF2-40B4-BE49-F238E27FC236}">
                        <a16:creationId xmlns:a16="http://schemas.microsoft.com/office/drawing/2014/main" id="{58EDA6A7-7C11-1013-EFF2-9BE69B9EEC29}"/>
                      </a:ext>
                    </a:extLst>
                  </p:cNvPr>
                  <p:cNvSpPr txBox="1"/>
                  <p:nvPr/>
                </p:nvSpPr>
                <p:spPr>
                  <a:xfrm>
                    <a:off x="752992" y="4560826"/>
                    <a:ext cx="1796710" cy="4498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7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rPr>
                      <a:t>CAL33 without macrophages</a:t>
                    </a:r>
                    <a:endParaRPr lang="en-US" sz="12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2" name="Right Brace 211">
                    <a:extLst>
                      <a:ext uri="{FF2B5EF4-FFF2-40B4-BE49-F238E27FC236}">
                        <a16:creationId xmlns:a16="http://schemas.microsoft.com/office/drawing/2014/main" id="{9A1E2CFE-13BF-93EB-6755-12B8A20C7D6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586453" y="4305586"/>
                    <a:ext cx="129790" cy="1538033"/>
                  </a:xfrm>
                  <a:prstGeom prst="rightBrace">
                    <a:avLst>
                      <a:gd name="adj1" fmla="val 90553"/>
                      <a:gd name="adj2" fmla="val 50000"/>
                    </a:avLst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00" name="Group 199">
                  <a:extLst>
                    <a:ext uri="{FF2B5EF4-FFF2-40B4-BE49-F238E27FC236}">
                      <a16:creationId xmlns:a16="http://schemas.microsoft.com/office/drawing/2014/main" id="{1262FA48-08B4-6A02-B938-BB297F43F3D8}"/>
                    </a:ext>
                  </a:extLst>
                </p:cNvPr>
                <p:cNvGrpSpPr/>
                <p:nvPr/>
              </p:nvGrpSpPr>
              <p:grpSpPr>
                <a:xfrm>
                  <a:off x="900169" y="5133866"/>
                  <a:ext cx="3368528" cy="283788"/>
                  <a:chOff x="900169" y="5133866"/>
                  <a:chExt cx="3368528" cy="283788"/>
                </a:xfrm>
              </p:grpSpPr>
              <p:grpSp>
                <p:nvGrpSpPr>
                  <p:cNvPr id="201" name="Group 200">
                    <a:extLst>
                      <a:ext uri="{FF2B5EF4-FFF2-40B4-BE49-F238E27FC236}">
                        <a16:creationId xmlns:a16="http://schemas.microsoft.com/office/drawing/2014/main" id="{5370B465-FEB6-0F89-E7CB-E42D0FDB74F4}"/>
                      </a:ext>
                    </a:extLst>
                  </p:cNvPr>
                  <p:cNvGrpSpPr/>
                  <p:nvPr/>
                </p:nvGrpSpPr>
                <p:grpSpPr>
                  <a:xfrm>
                    <a:off x="2475929" y="5133866"/>
                    <a:ext cx="1792768" cy="282892"/>
                    <a:chOff x="2475929" y="5133866"/>
                    <a:chExt cx="1792768" cy="282892"/>
                  </a:xfrm>
                </p:grpSpPr>
                <p:sp>
                  <p:nvSpPr>
                    <p:cNvPr id="207" name="Rectangle 206">
                      <a:extLst>
                        <a:ext uri="{FF2B5EF4-FFF2-40B4-BE49-F238E27FC236}">
                          <a16:creationId xmlns:a16="http://schemas.microsoft.com/office/drawing/2014/main" id="{C5D36576-47A9-B0D2-64A3-1B8FEEA5C688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2475929" y="5142099"/>
                      <a:ext cx="664966" cy="27465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08" name="Rectangle 207">
                      <a:extLst>
                        <a:ext uri="{FF2B5EF4-FFF2-40B4-BE49-F238E27FC236}">
                          <a16:creationId xmlns:a16="http://schemas.microsoft.com/office/drawing/2014/main" id="{233B5806-CBC9-9D3A-A60F-00715011686D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2858616" y="5133866"/>
                      <a:ext cx="664966" cy="27465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09" name="Rectangle 208">
                      <a:extLst>
                        <a:ext uri="{FF2B5EF4-FFF2-40B4-BE49-F238E27FC236}">
                          <a16:creationId xmlns:a16="http://schemas.microsoft.com/office/drawing/2014/main" id="{AAB5DBE0-B731-C3AB-B263-88DF5E38DD22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3207931" y="5133868"/>
                      <a:ext cx="664966" cy="27465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10" name="Rectangle 209">
                      <a:extLst>
                        <a:ext uri="{FF2B5EF4-FFF2-40B4-BE49-F238E27FC236}">
                          <a16:creationId xmlns:a16="http://schemas.microsoft.com/office/drawing/2014/main" id="{95DA6D5E-18A8-E068-41C7-344E60502F2F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3603731" y="5142101"/>
                      <a:ext cx="664966" cy="27465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202" name="Group 201">
                    <a:extLst>
                      <a:ext uri="{FF2B5EF4-FFF2-40B4-BE49-F238E27FC236}">
                        <a16:creationId xmlns:a16="http://schemas.microsoft.com/office/drawing/2014/main" id="{DB7191EC-1717-58EF-4EBD-6C438EC31B05}"/>
                      </a:ext>
                    </a:extLst>
                  </p:cNvPr>
                  <p:cNvGrpSpPr/>
                  <p:nvPr/>
                </p:nvGrpSpPr>
                <p:grpSpPr>
                  <a:xfrm>
                    <a:off x="900169" y="5134761"/>
                    <a:ext cx="1792766" cy="282893"/>
                    <a:chOff x="900169" y="5134761"/>
                    <a:chExt cx="1792766" cy="282893"/>
                  </a:xfrm>
                </p:grpSpPr>
                <p:sp>
                  <p:nvSpPr>
                    <p:cNvPr id="203" name="Rectangle 202">
                      <a:extLst>
                        <a:ext uri="{FF2B5EF4-FFF2-40B4-BE49-F238E27FC236}">
                          <a16:creationId xmlns:a16="http://schemas.microsoft.com/office/drawing/2014/main" id="{451A4CEE-5035-C75B-CF0E-C97D94DFEC7D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900169" y="5142996"/>
                      <a:ext cx="664966" cy="27465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04" name="Rectangle 203">
                      <a:extLst>
                        <a:ext uri="{FF2B5EF4-FFF2-40B4-BE49-F238E27FC236}">
                          <a16:creationId xmlns:a16="http://schemas.microsoft.com/office/drawing/2014/main" id="{D58F728E-4F95-C84A-E95D-BBD1FD0737D2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1282858" y="5134761"/>
                      <a:ext cx="664966" cy="27465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05" name="Rectangle 204">
                      <a:extLst>
                        <a:ext uri="{FF2B5EF4-FFF2-40B4-BE49-F238E27FC236}">
                          <a16:creationId xmlns:a16="http://schemas.microsoft.com/office/drawing/2014/main" id="{8A7C9EF8-4E55-00B0-917D-9C78CE3247B2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1632171" y="5134763"/>
                      <a:ext cx="664966" cy="27465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06" name="Rectangle 205">
                      <a:extLst>
                        <a:ext uri="{FF2B5EF4-FFF2-40B4-BE49-F238E27FC236}">
                          <a16:creationId xmlns:a16="http://schemas.microsoft.com/office/drawing/2014/main" id="{E2F5734A-3A2D-0D4E-A15C-E01CBDDC421D}"/>
                        </a:ext>
                      </a:extLst>
                    </p:cNvPr>
                    <p:cNvSpPr/>
                    <p:nvPr/>
                  </p:nvSpPr>
                  <p:spPr>
                    <a:xfrm rot="19963652">
                      <a:off x="2027969" y="5142996"/>
                      <a:ext cx="664966" cy="27465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Day 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9DAB4D70-1882-F322-4F77-09B64A128D5C}"/>
                  </a:ext>
                </a:extLst>
              </p:cNvPr>
              <p:cNvSpPr/>
              <p:nvPr/>
            </p:nvSpPr>
            <p:spPr>
              <a:xfrm>
                <a:off x="2010005" y="1191808"/>
                <a:ext cx="557493" cy="2228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900" b="1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β</a:t>
                </a:r>
                <a:r>
                  <a:rPr lang="en-US" sz="900" b="1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-actin</a:t>
                </a:r>
                <a:endPara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8936" y="1929320"/>
            <a:ext cx="3093531" cy="24175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68398" y="4680941"/>
            <a:ext cx="3101445" cy="241974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17965" y="1258723"/>
            <a:ext cx="3646735" cy="261610"/>
            <a:chOff x="617965" y="1258723"/>
            <a:chExt cx="3646735" cy="261610"/>
          </a:xfrm>
        </p:grpSpPr>
        <p:sp>
          <p:nvSpPr>
            <p:cNvPr id="57" name="TextBox 276">
              <a:extLst>
                <a:ext uri="{FF2B5EF4-FFF2-40B4-BE49-F238E27FC236}">
                  <a16:creationId xmlns:a16="http://schemas.microsoft.com/office/drawing/2014/main" id="{4D7D508B-A3C0-1218-D620-3A7A445B5491}"/>
                </a:ext>
              </a:extLst>
            </p:cNvPr>
            <p:cNvSpPr txBox="1"/>
            <p:nvPr/>
          </p:nvSpPr>
          <p:spPr>
            <a:xfrm>
              <a:off x="3759200" y="1258723"/>
              <a:ext cx="5055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100" b="1" dirty="0">
                  <a:latin typeface="Arial" panose="020B0604020202020204" pitchFamily="34" charset="0"/>
                  <a:ea typeface="Calibri" panose="020F0502020204030204" pitchFamily="34" charset="0"/>
                </a:rPr>
                <a:t>B</a:t>
              </a:r>
              <a:r>
                <a:rPr lang="en-US" sz="1100" b="1" dirty="0" smtClean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.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8" name="TextBox 276">
              <a:extLst>
                <a:ext uri="{FF2B5EF4-FFF2-40B4-BE49-F238E27FC236}">
                  <a16:creationId xmlns:a16="http://schemas.microsoft.com/office/drawing/2014/main" id="{4D7D508B-A3C0-1218-D620-3A7A445B5491}"/>
                </a:ext>
              </a:extLst>
            </p:cNvPr>
            <p:cNvSpPr txBox="1"/>
            <p:nvPr/>
          </p:nvSpPr>
          <p:spPr>
            <a:xfrm>
              <a:off x="617965" y="1258723"/>
              <a:ext cx="5055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100" b="1" dirty="0">
                  <a:latin typeface="Arial" panose="020B0604020202020204" pitchFamily="34" charset="0"/>
                  <a:ea typeface="Calibri" panose="020F0502020204030204" pitchFamily="34" charset="0"/>
                </a:rPr>
                <a:t>A</a:t>
              </a:r>
              <a:r>
                <a:rPr lang="en-US" sz="1100" b="1" dirty="0" smtClean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.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B14983C9-F357-6A50-A6C9-CA3BE9696B74}"/>
              </a:ext>
            </a:extLst>
          </p:cNvPr>
          <p:cNvSpPr/>
          <p:nvPr/>
        </p:nvSpPr>
        <p:spPr>
          <a:xfrm>
            <a:off x="1439380" y="1277562"/>
            <a:ext cx="140544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900" b="1" dirty="0" smtClean="0">
                <a:solidFill>
                  <a:srgbClr val="21212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Optimum exposure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14983C9-F357-6A50-A6C9-CA3BE9696B74}"/>
              </a:ext>
            </a:extLst>
          </p:cNvPr>
          <p:cNvSpPr/>
          <p:nvPr/>
        </p:nvSpPr>
        <p:spPr>
          <a:xfrm>
            <a:off x="4476346" y="1258723"/>
            <a:ext cx="140544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900" b="1" dirty="0" smtClean="0">
                <a:solidFill>
                  <a:srgbClr val="21212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High exposure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615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31563" y="1258723"/>
            <a:ext cx="7158237" cy="6792765"/>
            <a:chOff x="131563" y="1258723"/>
            <a:chExt cx="7158237" cy="6792765"/>
          </a:xfrm>
        </p:grpSpPr>
        <p:grpSp>
          <p:nvGrpSpPr>
            <p:cNvPr id="11" name="Group 10"/>
            <p:cNvGrpSpPr/>
            <p:nvPr/>
          </p:nvGrpSpPr>
          <p:grpSpPr>
            <a:xfrm>
              <a:off x="131563" y="1513695"/>
              <a:ext cx="5357258" cy="6537793"/>
              <a:chOff x="1675499" y="1152118"/>
              <a:chExt cx="5357258" cy="6537793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1675499" y="1152118"/>
                <a:ext cx="3566205" cy="2784499"/>
                <a:chOff x="1141258" y="969439"/>
                <a:chExt cx="3566205" cy="2784499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7916" b="8476"/>
                <a:stretch/>
              </p:blipFill>
              <p:spPr>
                <a:xfrm>
                  <a:off x="1141258" y="990082"/>
                  <a:ext cx="3566205" cy="2763856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5" name="Group 4"/>
                <p:cNvGrpSpPr/>
                <p:nvPr/>
              </p:nvGrpSpPr>
              <p:grpSpPr>
                <a:xfrm>
                  <a:off x="2202476" y="969439"/>
                  <a:ext cx="2443937" cy="823603"/>
                  <a:chOff x="1154430" y="1188883"/>
                  <a:chExt cx="2443937" cy="823603"/>
                </a:xfrm>
              </p:grpSpPr>
              <p:grpSp>
                <p:nvGrpSpPr>
                  <p:cNvPr id="547" name="Group 546">
                    <a:extLst>
                      <a:ext uri="{FF2B5EF4-FFF2-40B4-BE49-F238E27FC236}">
                        <a16:creationId xmlns:a16="http://schemas.microsoft.com/office/drawing/2014/main" id="{8E61DB5C-5066-FA0B-6A55-4645F60B2C63}"/>
                      </a:ext>
                    </a:extLst>
                  </p:cNvPr>
                  <p:cNvGrpSpPr/>
                  <p:nvPr/>
                </p:nvGrpSpPr>
                <p:grpSpPr>
                  <a:xfrm>
                    <a:off x="3090165" y="1833427"/>
                    <a:ext cx="508202" cy="179059"/>
                    <a:chOff x="2746181" y="668709"/>
                    <a:chExt cx="508236" cy="179070"/>
                  </a:xfrm>
                </p:grpSpPr>
                <p:sp>
                  <p:nvSpPr>
                    <p:cNvPr id="548" name="TextBox 118">
                      <a:extLst>
                        <a:ext uri="{FF2B5EF4-FFF2-40B4-BE49-F238E27FC236}">
                          <a16:creationId xmlns:a16="http://schemas.microsoft.com/office/drawing/2014/main" id="{746D72AB-D0D0-0DC1-D0BB-93A070ADDE6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04202" y="668709"/>
                      <a:ext cx="450215" cy="17907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110kDa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549" name="Straight Connector 548">
                      <a:extLst>
                        <a:ext uri="{FF2B5EF4-FFF2-40B4-BE49-F238E27FC236}">
                          <a16:creationId xmlns:a16="http://schemas.microsoft.com/office/drawing/2014/main" id="{A5350E22-14DB-15D0-7779-59999B0F126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746181" y="766441"/>
                      <a:ext cx="142875" cy="0"/>
                    </a:xfrm>
                    <a:prstGeom prst="line">
                      <a:avLst/>
                    </a:prstGeom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81" name="Group 480">
                    <a:extLst>
                      <a:ext uri="{FF2B5EF4-FFF2-40B4-BE49-F238E27FC236}">
                        <a16:creationId xmlns:a16="http://schemas.microsoft.com/office/drawing/2014/main" id="{860093DF-F74A-095D-0EB1-75130741633F}"/>
                      </a:ext>
                    </a:extLst>
                  </p:cNvPr>
                  <p:cNvGrpSpPr/>
                  <p:nvPr/>
                </p:nvGrpSpPr>
                <p:grpSpPr>
                  <a:xfrm>
                    <a:off x="1154430" y="1188883"/>
                    <a:ext cx="2044440" cy="567320"/>
                    <a:chOff x="810316" y="24126"/>
                    <a:chExt cx="3515698" cy="870210"/>
                  </a:xfrm>
                </p:grpSpPr>
                <p:grpSp>
                  <p:nvGrpSpPr>
                    <p:cNvPr id="500" name="Group 499">
                      <a:extLst>
                        <a:ext uri="{FF2B5EF4-FFF2-40B4-BE49-F238E27FC236}">
                          <a16:creationId xmlns:a16="http://schemas.microsoft.com/office/drawing/2014/main" id="{8CAD6AFF-640B-1993-3573-13A28844F43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98616" y="24126"/>
                      <a:ext cx="1516769" cy="591617"/>
                      <a:chOff x="2598616" y="24126"/>
                      <a:chExt cx="1538033" cy="591617"/>
                    </a:xfrm>
                  </p:grpSpPr>
                  <p:sp>
                    <p:nvSpPr>
                      <p:cNvPr id="515" name="TextBox 409">
                        <a:extLst>
                          <a:ext uri="{FF2B5EF4-FFF2-40B4-BE49-F238E27FC236}">
                            <a16:creationId xmlns:a16="http://schemas.microsoft.com/office/drawing/2014/main" id="{97C58212-68D1-CA39-3868-C1DF232092A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629507" y="24126"/>
                        <a:ext cx="1476252" cy="4498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700" b="1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CAL33 with macrophages</a:t>
                        </a:r>
                        <a:endPara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16" name="Right Brace 515">
                        <a:extLst>
                          <a:ext uri="{FF2B5EF4-FFF2-40B4-BE49-F238E27FC236}">
                            <a16:creationId xmlns:a16="http://schemas.microsoft.com/office/drawing/2014/main" id="{BDCC464F-EAAF-F1AC-6E25-8086A370E06B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3302738" y="-218169"/>
                        <a:ext cx="129790" cy="1538033"/>
                      </a:xfrm>
                      <a:prstGeom prst="rightBrace">
                        <a:avLst>
                          <a:gd name="adj1" fmla="val 90553"/>
                          <a:gd name="adj2" fmla="val 50000"/>
                        </a:avLst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501" name="Group 500">
                      <a:extLst>
                        <a:ext uri="{FF2B5EF4-FFF2-40B4-BE49-F238E27FC236}">
                          <a16:creationId xmlns:a16="http://schemas.microsoft.com/office/drawing/2014/main" id="{F4B04BC7-747F-A631-1939-52A6BE5AE6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10316" y="37071"/>
                      <a:ext cx="1874063" cy="578672"/>
                      <a:chOff x="810316" y="37071"/>
                      <a:chExt cx="1796710" cy="578672"/>
                    </a:xfrm>
                  </p:grpSpPr>
                  <p:sp>
                    <p:nvSpPr>
                      <p:cNvPr id="513" name="TextBox 407">
                        <a:extLst>
                          <a:ext uri="{FF2B5EF4-FFF2-40B4-BE49-F238E27FC236}">
                            <a16:creationId xmlns:a16="http://schemas.microsoft.com/office/drawing/2014/main" id="{58EDA6A7-7C11-1013-EFF2-9BE69B9EEC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10316" y="37071"/>
                        <a:ext cx="1796710" cy="4498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7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CAL33 without macrophages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14" name="Right Brace 513">
                        <a:extLst>
                          <a:ext uri="{FF2B5EF4-FFF2-40B4-BE49-F238E27FC236}">
                            <a16:creationId xmlns:a16="http://schemas.microsoft.com/office/drawing/2014/main" id="{9A1E2CFE-13BF-93EB-6755-12B8A20C7D6E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1643777" y="-218169"/>
                        <a:ext cx="129790" cy="1538033"/>
                      </a:xfrm>
                      <a:prstGeom prst="rightBrace">
                        <a:avLst>
                          <a:gd name="adj1" fmla="val 90553"/>
                          <a:gd name="adj2" fmla="val 50000"/>
                        </a:avLst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502" name="Group 501">
                      <a:extLst>
                        <a:ext uri="{FF2B5EF4-FFF2-40B4-BE49-F238E27FC236}">
                          <a16:creationId xmlns:a16="http://schemas.microsoft.com/office/drawing/2014/main" id="{1262FA48-08B4-6A02-B938-BB297F43F3D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57487" y="610548"/>
                      <a:ext cx="3368527" cy="283788"/>
                      <a:chOff x="957487" y="610548"/>
                      <a:chExt cx="3368527" cy="283788"/>
                    </a:xfrm>
                  </p:grpSpPr>
                  <p:grpSp>
                    <p:nvGrpSpPr>
                      <p:cNvPr id="503" name="Group 502">
                        <a:extLst>
                          <a:ext uri="{FF2B5EF4-FFF2-40B4-BE49-F238E27FC236}">
                            <a16:creationId xmlns:a16="http://schemas.microsoft.com/office/drawing/2014/main" id="{5370B465-FEB6-0F89-E7CB-E42D0FDB74F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533246" y="610548"/>
                        <a:ext cx="1792768" cy="282893"/>
                        <a:chOff x="2533246" y="610548"/>
                        <a:chExt cx="1792768" cy="282893"/>
                      </a:xfrm>
                    </p:grpSpPr>
                    <p:sp>
                      <p:nvSpPr>
                        <p:cNvPr id="509" name="Rectangle 508">
                          <a:extLst>
                            <a:ext uri="{FF2B5EF4-FFF2-40B4-BE49-F238E27FC236}">
                              <a16:creationId xmlns:a16="http://schemas.microsoft.com/office/drawing/2014/main" id="{C5D36576-47A9-B0D2-64A3-1B8FEEA5C6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533246" y="618782"/>
                          <a:ext cx="664966" cy="274657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3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510" name="Rectangle 509">
                          <a:extLst>
                            <a:ext uri="{FF2B5EF4-FFF2-40B4-BE49-F238E27FC236}">
                              <a16:creationId xmlns:a16="http://schemas.microsoft.com/office/drawing/2014/main" id="{233B5806-CBC9-9D3A-A60F-0071501168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915933" y="610548"/>
                          <a:ext cx="664966" cy="274657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5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511" name="Rectangle 510">
                          <a:extLst>
                            <a:ext uri="{FF2B5EF4-FFF2-40B4-BE49-F238E27FC236}">
                              <a16:creationId xmlns:a16="http://schemas.microsoft.com/office/drawing/2014/main" id="{AAB5DBE0-B731-C3AB-B263-88DF5E38DD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3265248" y="610550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7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512" name="Rectangle 511">
                          <a:extLst>
                            <a:ext uri="{FF2B5EF4-FFF2-40B4-BE49-F238E27FC236}">
                              <a16:creationId xmlns:a16="http://schemas.microsoft.com/office/drawing/2014/main" id="{95DA6D5E-18A8-E068-41C7-344E60502F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3661048" y="618783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9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  <p:grpSp>
                    <p:nvGrpSpPr>
                      <p:cNvPr id="504" name="Group 503">
                        <a:extLst>
                          <a:ext uri="{FF2B5EF4-FFF2-40B4-BE49-F238E27FC236}">
                            <a16:creationId xmlns:a16="http://schemas.microsoft.com/office/drawing/2014/main" id="{DB7191EC-1717-58EF-4EBD-6C438EC31B0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57487" y="611443"/>
                        <a:ext cx="1792764" cy="282893"/>
                        <a:chOff x="957487" y="611443"/>
                        <a:chExt cx="1792764" cy="282893"/>
                      </a:xfrm>
                    </p:grpSpPr>
                    <p:sp>
                      <p:nvSpPr>
                        <p:cNvPr id="505" name="Rectangle 504">
                          <a:extLst>
                            <a:ext uri="{FF2B5EF4-FFF2-40B4-BE49-F238E27FC236}">
                              <a16:creationId xmlns:a16="http://schemas.microsoft.com/office/drawing/2014/main" id="{451A4CEE-5035-C75B-CF0E-C97D94DFEC7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957487" y="619678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3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506" name="Rectangle 505">
                          <a:extLst>
                            <a:ext uri="{FF2B5EF4-FFF2-40B4-BE49-F238E27FC236}">
                              <a16:creationId xmlns:a16="http://schemas.microsoft.com/office/drawing/2014/main" id="{D58F728E-4F95-C84A-E95D-BBD1FD0737D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340174" y="611443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5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507" name="Rectangle 506">
                          <a:extLst>
                            <a:ext uri="{FF2B5EF4-FFF2-40B4-BE49-F238E27FC236}">
                              <a16:creationId xmlns:a16="http://schemas.microsoft.com/office/drawing/2014/main" id="{8A7C9EF8-4E55-00B0-917D-9C78CE3247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689490" y="611445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7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508" name="Rectangle 507">
                          <a:extLst>
                            <a:ext uri="{FF2B5EF4-FFF2-40B4-BE49-F238E27FC236}">
                              <a16:creationId xmlns:a16="http://schemas.microsoft.com/office/drawing/2014/main" id="{E2F5734A-3A2D-0D4E-A15C-E01CBDDC42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085285" y="619678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9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</p:grpSp>
            </p:grpSp>
          </p:grpSp>
          <p:sp>
            <p:nvSpPr>
              <p:cNvPr id="412" name="Text Box 2">
                <a:extLst>
                  <a:ext uri="{FF2B5EF4-FFF2-40B4-BE49-F238E27FC236}">
                    <a16:creationId xmlns:a16="http://schemas.microsoft.com/office/drawing/2014/main" id="{5F4946D5-6CFB-F47E-9F12-089D85F034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75275" y="7038437"/>
                <a:ext cx="3957482" cy="65147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just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Supplementary Figure </a:t>
                </a:r>
                <a:r>
                  <a:rPr lang="en-US" sz="1100" b="1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6: A-B. </a:t>
                </a:r>
                <a:r>
                  <a:rPr lang="en-IN" sz="1100" dirty="0">
                    <a:solidFill>
                      <a:srgbClr val="111111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Western blot analysis of </a:t>
                </a:r>
                <a:r>
                  <a:rPr lang="en-US" sz="1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HIF-1</a:t>
                </a:r>
                <a:r>
                  <a:rPr lang="el-GR" sz="1100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ahoma" panose="020B0604030504040204" pitchFamily="34" charset="0"/>
                  </a:rPr>
                  <a:t>α</a:t>
                </a:r>
                <a:endPara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grpSp>
            <p:nvGrpSpPr>
              <p:cNvPr id="7" name="Group 6"/>
              <p:cNvGrpSpPr/>
              <p:nvPr/>
            </p:nvGrpSpPr>
            <p:grpSpPr>
              <a:xfrm>
                <a:off x="1702233" y="3846215"/>
                <a:ext cx="3572256" cy="3019766"/>
                <a:chOff x="1473991" y="3775911"/>
                <a:chExt cx="3572256" cy="3019766"/>
              </a:xfrm>
            </p:grpSpPr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73991" y="4009805"/>
                  <a:ext cx="3572256" cy="2785872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150" name="Group 149"/>
                <p:cNvGrpSpPr/>
                <p:nvPr/>
              </p:nvGrpSpPr>
              <p:grpSpPr>
                <a:xfrm>
                  <a:off x="2345567" y="3775911"/>
                  <a:ext cx="2443940" cy="938128"/>
                  <a:chOff x="1154430" y="1074357"/>
                  <a:chExt cx="2443940" cy="938128"/>
                </a:xfrm>
              </p:grpSpPr>
              <p:grpSp>
                <p:nvGrpSpPr>
                  <p:cNvPr id="152" name="Group 151"/>
                  <p:cNvGrpSpPr/>
                  <p:nvPr/>
                </p:nvGrpSpPr>
                <p:grpSpPr>
                  <a:xfrm>
                    <a:off x="1876315" y="1074357"/>
                    <a:ext cx="1722055" cy="938128"/>
                    <a:chOff x="1532248" y="-90408"/>
                    <a:chExt cx="1722169" cy="938187"/>
                  </a:xfrm>
                </p:grpSpPr>
                <p:sp>
                  <p:nvSpPr>
                    <p:cNvPr id="171" name="Rectangle 170">
                      <a:extLst>
                        <a:ext uri="{FF2B5EF4-FFF2-40B4-BE49-F238E27FC236}">
                          <a16:creationId xmlns:a16="http://schemas.microsoft.com/office/drawing/2014/main" id="{5DEAAA99-FE89-CF98-C380-48EBAD7451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2248" y="-90408"/>
                      <a:ext cx="539115" cy="22288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HIF-1</a:t>
                      </a:r>
                      <a:r>
                        <a:rPr lang="el-G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α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172" name="Group 171">
                      <a:extLst>
                        <a:ext uri="{FF2B5EF4-FFF2-40B4-BE49-F238E27FC236}">
                          <a16:creationId xmlns:a16="http://schemas.microsoft.com/office/drawing/2014/main" id="{8E61DB5C-5066-FA0B-6A55-4645F60B2C6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46181" y="668709"/>
                      <a:ext cx="508236" cy="179070"/>
                      <a:chOff x="2746181" y="668709"/>
                      <a:chExt cx="508236" cy="179070"/>
                    </a:xfrm>
                  </p:grpSpPr>
                  <p:sp>
                    <p:nvSpPr>
                      <p:cNvPr id="173" name="TextBox 118">
                        <a:extLst>
                          <a:ext uri="{FF2B5EF4-FFF2-40B4-BE49-F238E27FC236}">
                            <a16:creationId xmlns:a16="http://schemas.microsoft.com/office/drawing/2014/main" id="{746D72AB-D0D0-0DC1-D0BB-93A070ADDE6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804202" y="668709"/>
                        <a:ext cx="450215" cy="17907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110kDa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cxnSp>
                    <p:nvCxnSpPr>
                      <p:cNvPr id="174" name="Straight Connector 173">
                        <a:extLst>
                          <a:ext uri="{FF2B5EF4-FFF2-40B4-BE49-F238E27FC236}">
                            <a16:creationId xmlns:a16="http://schemas.microsoft.com/office/drawing/2014/main" id="{A5350E22-14DB-15D0-7779-59999B0F1261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746181" y="766441"/>
                        <a:ext cx="142875" cy="0"/>
                      </a:xfrm>
                      <a:prstGeom prst="line">
                        <a:avLst/>
                      </a:prstGeom>
                      <a:ln w="952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153" name="Group 152">
                    <a:extLst>
                      <a:ext uri="{FF2B5EF4-FFF2-40B4-BE49-F238E27FC236}">
                        <a16:creationId xmlns:a16="http://schemas.microsoft.com/office/drawing/2014/main" id="{860093DF-F74A-095D-0EB1-75130741633F}"/>
                      </a:ext>
                    </a:extLst>
                  </p:cNvPr>
                  <p:cNvGrpSpPr/>
                  <p:nvPr/>
                </p:nvGrpSpPr>
                <p:grpSpPr>
                  <a:xfrm>
                    <a:off x="1154430" y="1188883"/>
                    <a:ext cx="2044440" cy="567320"/>
                    <a:chOff x="810316" y="24126"/>
                    <a:chExt cx="3515698" cy="870210"/>
                  </a:xfrm>
                </p:grpSpPr>
                <p:grpSp>
                  <p:nvGrpSpPr>
                    <p:cNvPr id="154" name="Group 153">
                      <a:extLst>
                        <a:ext uri="{FF2B5EF4-FFF2-40B4-BE49-F238E27FC236}">
                          <a16:creationId xmlns:a16="http://schemas.microsoft.com/office/drawing/2014/main" id="{8CAD6AFF-640B-1993-3573-13A28844F43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98616" y="24126"/>
                      <a:ext cx="1516769" cy="591617"/>
                      <a:chOff x="2598616" y="24126"/>
                      <a:chExt cx="1538033" cy="591617"/>
                    </a:xfrm>
                  </p:grpSpPr>
                  <p:sp>
                    <p:nvSpPr>
                      <p:cNvPr id="169" name="TextBox 409">
                        <a:extLst>
                          <a:ext uri="{FF2B5EF4-FFF2-40B4-BE49-F238E27FC236}">
                            <a16:creationId xmlns:a16="http://schemas.microsoft.com/office/drawing/2014/main" id="{97C58212-68D1-CA39-3868-C1DF232092A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629507" y="24126"/>
                        <a:ext cx="1476252" cy="4498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7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CAL33 with macrophages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70" name="Right Brace 169">
                        <a:extLst>
                          <a:ext uri="{FF2B5EF4-FFF2-40B4-BE49-F238E27FC236}">
                            <a16:creationId xmlns:a16="http://schemas.microsoft.com/office/drawing/2014/main" id="{BDCC464F-EAAF-F1AC-6E25-8086A370E06B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3302738" y="-218169"/>
                        <a:ext cx="129790" cy="1538033"/>
                      </a:xfrm>
                      <a:prstGeom prst="rightBrace">
                        <a:avLst>
                          <a:gd name="adj1" fmla="val 90553"/>
                          <a:gd name="adj2" fmla="val 50000"/>
                        </a:avLst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55" name="Group 154">
                      <a:extLst>
                        <a:ext uri="{FF2B5EF4-FFF2-40B4-BE49-F238E27FC236}">
                          <a16:creationId xmlns:a16="http://schemas.microsoft.com/office/drawing/2014/main" id="{F4B04BC7-747F-A631-1939-52A6BE5AE6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10316" y="37071"/>
                      <a:ext cx="1874063" cy="578672"/>
                      <a:chOff x="810316" y="37071"/>
                      <a:chExt cx="1796710" cy="578672"/>
                    </a:xfrm>
                  </p:grpSpPr>
                  <p:sp>
                    <p:nvSpPr>
                      <p:cNvPr id="167" name="TextBox 407">
                        <a:extLst>
                          <a:ext uri="{FF2B5EF4-FFF2-40B4-BE49-F238E27FC236}">
                            <a16:creationId xmlns:a16="http://schemas.microsoft.com/office/drawing/2014/main" id="{58EDA6A7-7C11-1013-EFF2-9BE69B9EEC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10316" y="37071"/>
                        <a:ext cx="1796710" cy="4498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7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CAL33 without macrophages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68" name="Right Brace 167">
                        <a:extLst>
                          <a:ext uri="{FF2B5EF4-FFF2-40B4-BE49-F238E27FC236}">
                            <a16:creationId xmlns:a16="http://schemas.microsoft.com/office/drawing/2014/main" id="{9A1E2CFE-13BF-93EB-6755-12B8A20C7D6E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1643777" y="-218169"/>
                        <a:ext cx="129790" cy="1538033"/>
                      </a:xfrm>
                      <a:prstGeom prst="rightBrace">
                        <a:avLst>
                          <a:gd name="adj1" fmla="val 90553"/>
                          <a:gd name="adj2" fmla="val 50000"/>
                        </a:avLst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56" name="Group 155">
                      <a:extLst>
                        <a:ext uri="{FF2B5EF4-FFF2-40B4-BE49-F238E27FC236}">
                          <a16:creationId xmlns:a16="http://schemas.microsoft.com/office/drawing/2014/main" id="{1262FA48-08B4-6A02-B938-BB297F43F3D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57487" y="610548"/>
                      <a:ext cx="3368527" cy="283788"/>
                      <a:chOff x="957487" y="610548"/>
                      <a:chExt cx="3368527" cy="283788"/>
                    </a:xfrm>
                  </p:grpSpPr>
                  <p:grpSp>
                    <p:nvGrpSpPr>
                      <p:cNvPr id="157" name="Group 156">
                        <a:extLst>
                          <a:ext uri="{FF2B5EF4-FFF2-40B4-BE49-F238E27FC236}">
                            <a16:creationId xmlns:a16="http://schemas.microsoft.com/office/drawing/2014/main" id="{5370B465-FEB6-0F89-E7CB-E42D0FDB74F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533246" y="610548"/>
                        <a:ext cx="1792768" cy="282893"/>
                        <a:chOff x="2533246" y="610548"/>
                        <a:chExt cx="1792768" cy="282893"/>
                      </a:xfrm>
                    </p:grpSpPr>
                    <p:sp>
                      <p:nvSpPr>
                        <p:cNvPr id="163" name="Rectangle 162">
                          <a:extLst>
                            <a:ext uri="{FF2B5EF4-FFF2-40B4-BE49-F238E27FC236}">
                              <a16:creationId xmlns:a16="http://schemas.microsoft.com/office/drawing/2014/main" id="{C5D36576-47A9-B0D2-64A3-1B8FEEA5C6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533246" y="618782"/>
                          <a:ext cx="664966" cy="274657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3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64" name="Rectangle 163">
                          <a:extLst>
                            <a:ext uri="{FF2B5EF4-FFF2-40B4-BE49-F238E27FC236}">
                              <a16:creationId xmlns:a16="http://schemas.microsoft.com/office/drawing/2014/main" id="{233B5806-CBC9-9D3A-A60F-0071501168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915933" y="610548"/>
                          <a:ext cx="664966" cy="274657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5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65" name="Rectangle 164">
                          <a:extLst>
                            <a:ext uri="{FF2B5EF4-FFF2-40B4-BE49-F238E27FC236}">
                              <a16:creationId xmlns:a16="http://schemas.microsoft.com/office/drawing/2014/main" id="{AAB5DBE0-B731-C3AB-B263-88DF5E38DD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3265248" y="610550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7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66" name="Rectangle 165">
                          <a:extLst>
                            <a:ext uri="{FF2B5EF4-FFF2-40B4-BE49-F238E27FC236}">
                              <a16:creationId xmlns:a16="http://schemas.microsoft.com/office/drawing/2014/main" id="{95DA6D5E-18A8-E068-41C7-344E60502F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3661048" y="618783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9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  <p:grpSp>
                    <p:nvGrpSpPr>
                      <p:cNvPr id="158" name="Group 157">
                        <a:extLst>
                          <a:ext uri="{FF2B5EF4-FFF2-40B4-BE49-F238E27FC236}">
                            <a16:creationId xmlns:a16="http://schemas.microsoft.com/office/drawing/2014/main" id="{DB7191EC-1717-58EF-4EBD-6C438EC31B0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57487" y="611443"/>
                        <a:ext cx="1792764" cy="282893"/>
                        <a:chOff x="957487" y="611443"/>
                        <a:chExt cx="1792764" cy="282893"/>
                      </a:xfrm>
                    </p:grpSpPr>
                    <p:sp>
                      <p:nvSpPr>
                        <p:cNvPr id="159" name="Rectangle 158">
                          <a:extLst>
                            <a:ext uri="{FF2B5EF4-FFF2-40B4-BE49-F238E27FC236}">
                              <a16:creationId xmlns:a16="http://schemas.microsoft.com/office/drawing/2014/main" id="{451A4CEE-5035-C75B-CF0E-C97D94DFEC7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957487" y="619678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3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60" name="Rectangle 159">
                          <a:extLst>
                            <a:ext uri="{FF2B5EF4-FFF2-40B4-BE49-F238E27FC236}">
                              <a16:creationId xmlns:a16="http://schemas.microsoft.com/office/drawing/2014/main" id="{D58F728E-4F95-C84A-E95D-BBD1FD0737D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340174" y="611443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5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61" name="Rectangle 160">
                          <a:extLst>
                            <a:ext uri="{FF2B5EF4-FFF2-40B4-BE49-F238E27FC236}">
                              <a16:creationId xmlns:a16="http://schemas.microsoft.com/office/drawing/2014/main" id="{8A7C9EF8-4E55-00B0-917D-9C78CE3247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689490" y="611445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7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62" name="Rectangle 161">
                          <a:extLst>
                            <a:ext uri="{FF2B5EF4-FFF2-40B4-BE49-F238E27FC236}">
                              <a16:creationId xmlns:a16="http://schemas.microsoft.com/office/drawing/2014/main" id="{E2F5734A-3A2D-0D4E-A15C-E01CBDDC42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085285" y="619678"/>
                          <a:ext cx="664966" cy="274658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Day 9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</p:grpSp>
            </p:grpSp>
          </p:grpSp>
        </p:grp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5560" y="1631632"/>
              <a:ext cx="3724240" cy="290564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9298" y="4477380"/>
              <a:ext cx="3730502" cy="2915285"/>
            </a:xfrm>
            <a:prstGeom prst="rect">
              <a:avLst/>
            </a:prstGeom>
          </p:spPr>
        </p:pic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14983C9-F357-6A50-A6C9-CA3BE9696B74}"/>
                </a:ext>
              </a:extLst>
            </p:cNvPr>
            <p:cNvSpPr/>
            <p:nvPr/>
          </p:nvSpPr>
          <p:spPr>
            <a:xfrm>
              <a:off x="1675695" y="1302792"/>
              <a:ext cx="140544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dirty="0" smtClean="0">
                  <a:solidFill>
                    <a:srgbClr val="212121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Optimum exposure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B14983C9-F357-6A50-A6C9-CA3BE9696B74}"/>
                </a:ext>
              </a:extLst>
            </p:cNvPr>
            <p:cNvSpPr/>
            <p:nvPr/>
          </p:nvSpPr>
          <p:spPr>
            <a:xfrm>
              <a:off x="4712661" y="1283953"/>
              <a:ext cx="140544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dirty="0" smtClean="0">
                  <a:solidFill>
                    <a:srgbClr val="212121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High exposure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617965" y="1258723"/>
              <a:ext cx="3646735" cy="261610"/>
              <a:chOff x="617965" y="1258723"/>
              <a:chExt cx="3646735" cy="261610"/>
            </a:xfrm>
          </p:grpSpPr>
          <p:sp>
            <p:nvSpPr>
              <p:cNvPr id="65" name="TextBox 276">
                <a:extLst>
                  <a:ext uri="{FF2B5EF4-FFF2-40B4-BE49-F238E27FC236}">
                    <a16:creationId xmlns:a16="http://schemas.microsoft.com/office/drawing/2014/main" id="{4D7D508B-A3C0-1218-D620-3A7A445B5491}"/>
                  </a:ext>
                </a:extLst>
              </p:cNvPr>
              <p:cNvSpPr txBox="1"/>
              <p:nvPr/>
            </p:nvSpPr>
            <p:spPr>
              <a:xfrm>
                <a:off x="3759200" y="1258723"/>
                <a:ext cx="505500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 dirty="0">
                    <a:latin typeface="Arial" panose="020B0604020202020204" pitchFamily="34" charset="0"/>
                    <a:ea typeface="Calibri" panose="020F0502020204030204" pitchFamily="34" charset="0"/>
                  </a:rPr>
                  <a:t>B</a:t>
                </a:r>
                <a:r>
                  <a:rPr lang="en-US" sz="1100" b="1" dirty="0" smtClean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.</a:t>
                </a:r>
                <a:endPara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66" name="TextBox 276">
                <a:extLst>
                  <a:ext uri="{FF2B5EF4-FFF2-40B4-BE49-F238E27FC236}">
                    <a16:creationId xmlns:a16="http://schemas.microsoft.com/office/drawing/2014/main" id="{4D7D508B-A3C0-1218-D620-3A7A445B5491}"/>
                  </a:ext>
                </a:extLst>
              </p:cNvPr>
              <p:cNvSpPr txBox="1"/>
              <p:nvPr/>
            </p:nvSpPr>
            <p:spPr>
              <a:xfrm>
                <a:off x="617965" y="1258723"/>
                <a:ext cx="505500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 dirty="0">
                    <a:latin typeface="Arial" panose="020B0604020202020204" pitchFamily="34" charset="0"/>
                    <a:ea typeface="Calibri" panose="020F0502020204030204" pitchFamily="34" charset="0"/>
                  </a:rPr>
                  <a:t>A</a:t>
                </a:r>
                <a:r>
                  <a:rPr lang="en-US" sz="1100" b="1" dirty="0" smtClean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.</a:t>
                </a:r>
                <a:endPara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4471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417344" y="917257"/>
            <a:ext cx="4480512" cy="6537680"/>
            <a:chOff x="1062999" y="917257"/>
            <a:chExt cx="4480512" cy="6537680"/>
          </a:xfrm>
        </p:grpSpPr>
        <p:sp>
          <p:nvSpPr>
            <p:cNvPr id="320" name="Text Box 2">
              <a:extLst>
                <a:ext uri="{FF2B5EF4-FFF2-40B4-BE49-F238E27FC236}">
                  <a16:creationId xmlns:a16="http://schemas.microsoft.com/office/drawing/2014/main" id="{5F4946D5-6CFB-F47E-9F12-089D85F034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2999" y="6803464"/>
              <a:ext cx="4480512" cy="65147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just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Supplementary Figure </a:t>
              </a:r>
              <a:r>
                <a:rPr lang="en-US" sz="1100" b="1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7: A-B. </a:t>
              </a:r>
              <a:r>
                <a:rPr lang="en-IN" sz="1100" dirty="0">
                  <a:solidFill>
                    <a:srgbClr val="111111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Western blot analysis of </a:t>
              </a:r>
              <a:r>
                <a:rPr lang="en-US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HIF-1</a:t>
              </a:r>
              <a:r>
                <a:rPr lang="el-GR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α</a:t>
              </a:r>
              <a:r>
                <a:rPr lang="en-US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  and </a:t>
              </a:r>
              <a:r>
                <a:rPr lang="en-US" sz="11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HSP70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1425911" y="917257"/>
              <a:ext cx="3754688" cy="5665772"/>
              <a:chOff x="1600201" y="917257"/>
              <a:chExt cx="3754688" cy="5665772"/>
            </a:xfrm>
          </p:grpSpPr>
          <p:pic>
            <p:nvPicPr>
              <p:cNvPr id="102" name="Picture 101">
                <a:extLst>
                  <a:ext uri="{FF2B5EF4-FFF2-40B4-BE49-F238E27FC236}">
                    <a16:creationId xmlns:a16="http://schemas.microsoft.com/office/drawing/2014/main" id="{5AF3D7AE-6066-2618-4E9E-730B678E75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527" t="16973" r="317" b="-2"/>
              <a:stretch/>
            </p:blipFill>
            <p:spPr>
              <a:xfrm>
                <a:off x="1600201" y="1219200"/>
                <a:ext cx="3505199" cy="2654300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318" name="Group 317"/>
              <p:cNvGrpSpPr/>
              <p:nvPr/>
            </p:nvGrpSpPr>
            <p:grpSpPr>
              <a:xfrm>
                <a:off x="1820815" y="917257"/>
                <a:ext cx="3482963" cy="1248948"/>
                <a:chOff x="75205" y="0"/>
                <a:chExt cx="3483193" cy="1249030"/>
              </a:xfrm>
            </p:grpSpPr>
            <p:sp>
              <p:nvSpPr>
                <p:cNvPr id="362" name="TextBox 282">
                  <a:extLst>
                    <a:ext uri="{FF2B5EF4-FFF2-40B4-BE49-F238E27FC236}">
                      <a16:creationId xmlns:a16="http://schemas.microsoft.com/office/drawing/2014/main" id="{4D7D508B-A3C0-1218-D620-3A7A445B5491}"/>
                    </a:ext>
                  </a:extLst>
                </p:cNvPr>
                <p:cNvSpPr txBox="1"/>
                <p:nvPr/>
              </p:nvSpPr>
              <p:spPr>
                <a:xfrm>
                  <a:off x="75205" y="0"/>
                  <a:ext cx="347980" cy="25209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100" b="1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Calibri" panose="020F0502020204030204" pitchFamily="34" charset="0"/>
                    </a:rPr>
                    <a:t>A.</a:t>
                  </a:r>
                  <a:endPara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grpSp>
              <p:nvGrpSpPr>
                <p:cNvPr id="364" name="Group 363"/>
                <p:cNvGrpSpPr/>
                <p:nvPr/>
              </p:nvGrpSpPr>
              <p:grpSpPr>
                <a:xfrm>
                  <a:off x="82975" y="28390"/>
                  <a:ext cx="3475423" cy="1220640"/>
                  <a:chOff x="82975" y="28390"/>
                  <a:chExt cx="3475423" cy="1220640"/>
                </a:xfrm>
              </p:grpSpPr>
              <p:grpSp>
                <p:nvGrpSpPr>
                  <p:cNvPr id="365" name="Group 364"/>
                  <p:cNvGrpSpPr/>
                  <p:nvPr/>
                </p:nvGrpSpPr>
                <p:grpSpPr>
                  <a:xfrm>
                    <a:off x="82975" y="28390"/>
                    <a:ext cx="3475423" cy="1220640"/>
                    <a:chOff x="82975" y="28390"/>
                    <a:chExt cx="3475423" cy="1220640"/>
                  </a:xfrm>
                </p:grpSpPr>
                <p:grpSp>
                  <p:nvGrpSpPr>
                    <p:cNvPr id="368" name="Group 367"/>
                    <p:cNvGrpSpPr/>
                    <p:nvPr/>
                  </p:nvGrpSpPr>
                  <p:grpSpPr>
                    <a:xfrm>
                      <a:off x="3053573" y="902591"/>
                      <a:ext cx="504825" cy="346439"/>
                      <a:chOff x="3053573" y="902591"/>
                      <a:chExt cx="504825" cy="346439"/>
                    </a:xfrm>
                  </p:grpSpPr>
                  <p:sp>
                    <p:nvSpPr>
                      <p:cNvPr id="401" name="Rectangle 400">
                        <a:extLst>
                          <a:ext uri="{FF2B5EF4-FFF2-40B4-BE49-F238E27FC236}">
                            <a16:creationId xmlns:a16="http://schemas.microsoft.com/office/drawing/2014/main" id="{CB05954B-4597-E09F-3476-6D834EDD04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53573" y="902591"/>
                        <a:ext cx="504825" cy="20828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8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HSP70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02" name="TextBox 138">
                        <a:extLst>
                          <a:ext uri="{FF2B5EF4-FFF2-40B4-BE49-F238E27FC236}">
                            <a16:creationId xmlns:a16="http://schemas.microsoft.com/office/drawing/2014/main" id="{DFA57D1C-8F52-E537-BC6F-D5B0C07F101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64794" y="1040749"/>
                        <a:ext cx="482600" cy="20828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8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70kDa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74" name="Group 373"/>
                    <p:cNvGrpSpPr/>
                    <p:nvPr/>
                  </p:nvGrpSpPr>
                  <p:grpSpPr>
                    <a:xfrm>
                      <a:off x="82975" y="28390"/>
                      <a:ext cx="3177288" cy="998089"/>
                      <a:chOff x="82975" y="28390"/>
                      <a:chExt cx="3177288" cy="998089"/>
                    </a:xfrm>
                  </p:grpSpPr>
                  <p:grpSp>
                    <p:nvGrpSpPr>
                      <p:cNvPr id="377" name="Group 376"/>
                      <p:cNvGrpSpPr/>
                      <p:nvPr/>
                    </p:nvGrpSpPr>
                    <p:grpSpPr>
                      <a:xfrm>
                        <a:off x="82975" y="686291"/>
                        <a:ext cx="716763" cy="340188"/>
                        <a:chOff x="82975" y="686291"/>
                        <a:chExt cx="716763" cy="340188"/>
                      </a:xfrm>
                    </p:grpSpPr>
                    <p:grpSp>
                      <p:nvGrpSpPr>
                        <p:cNvPr id="397" name="Group 396"/>
                        <p:cNvGrpSpPr/>
                        <p:nvPr/>
                      </p:nvGrpSpPr>
                      <p:grpSpPr>
                        <a:xfrm>
                          <a:off x="82975" y="686291"/>
                          <a:ext cx="539115" cy="340188"/>
                          <a:chOff x="82975" y="686291"/>
                          <a:chExt cx="539115" cy="340188"/>
                        </a:xfrm>
                      </p:grpSpPr>
                      <p:sp>
                        <p:nvSpPr>
                          <p:cNvPr id="399" name="Rectangle 398">
                            <a:extLst>
                              <a:ext uri="{FF2B5EF4-FFF2-40B4-BE49-F238E27FC236}">
                                <a16:creationId xmlns:a16="http://schemas.microsoft.com/office/drawing/2014/main" id="{888AAE7D-590F-5A29-E05F-3F76A0433D1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9269" y="686291"/>
                            <a:ext cx="499745" cy="208280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 marL="0" marR="0" algn="ctr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8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HIF-1</a:t>
                            </a:r>
                            <a:r>
                              <a:rPr lang="el-GR" sz="8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α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400" name="TextBox 312">
                            <a:extLst>
                              <a:ext uri="{FF2B5EF4-FFF2-40B4-BE49-F238E27FC236}">
                                <a16:creationId xmlns:a16="http://schemas.microsoft.com/office/drawing/2014/main" id="{9E51F057-2E88-25EB-5094-8140C14D9760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82975" y="818199"/>
                            <a:ext cx="539115" cy="20828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pPr marL="0" marR="0" algn="ctr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8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110kDa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cxnSp>
                      <p:nvCxnSpPr>
                        <p:cNvPr id="398" name="Straight Connector 397">
                          <a:extLst>
                            <a:ext uri="{FF2B5EF4-FFF2-40B4-BE49-F238E27FC236}">
                              <a16:creationId xmlns:a16="http://schemas.microsoft.com/office/drawing/2014/main" id="{C8CBE814-A14E-5671-0C12-4725A40E222A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 flipV="1">
                          <a:off x="571041" y="835282"/>
                          <a:ext cx="228697" cy="3449"/>
                        </a:xfrm>
                        <a:prstGeom prst="line">
                          <a:avLst/>
                        </a:prstGeom>
                        <a:ln w="9525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2"/>
                        </a:lnRef>
                        <a:fillRef idx="0">
                          <a:schemeClr val="accent2"/>
                        </a:fillRef>
                        <a:effectRef idx="1">
                          <a:schemeClr val="accent2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378" name="Group 377"/>
                      <p:cNvGrpSpPr/>
                      <p:nvPr/>
                    </p:nvGrpSpPr>
                    <p:grpSpPr>
                      <a:xfrm>
                        <a:off x="280717" y="28390"/>
                        <a:ext cx="2979546" cy="561143"/>
                        <a:chOff x="280717" y="28390"/>
                        <a:chExt cx="2979546" cy="561143"/>
                      </a:xfrm>
                    </p:grpSpPr>
                    <p:grpSp>
                      <p:nvGrpSpPr>
                        <p:cNvPr id="379" name="Group 378">
                          <a:extLst>
                            <a:ext uri="{FF2B5EF4-FFF2-40B4-BE49-F238E27FC236}">
                              <a16:creationId xmlns:a16="http://schemas.microsoft.com/office/drawing/2014/main" id="{E8523453-DDDE-E2F7-226D-8DD0BFA0143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32553" y="227289"/>
                          <a:ext cx="1051781" cy="285448"/>
                          <a:chOff x="732523" y="227289"/>
                          <a:chExt cx="1712512" cy="426881"/>
                        </a:xfrm>
                      </p:grpSpPr>
                      <p:sp>
                        <p:nvSpPr>
                          <p:cNvPr id="391" name="Right Brace 390">
                            <a:extLst>
                              <a:ext uri="{FF2B5EF4-FFF2-40B4-BE49-F238E27FC236}">
                                <a16:creationId xmlns:a16="http://schemas.microsoft.com/office/drawing/2014/main" id="{F5E27EE6-6779-F965-CB8D-8D3B59DC557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6200000">
                            <a:off x="1520932" y="-364544"/>
                            <a:ext cx="139938" cy="1323603"/>
                          </a:xfrm>
                          <a:prstGeom prst="rightBrace">
                            <a:avLst>
                              <a:gd name="adj1" fmla="val 90553"/>
                              <a:gd name="adj2" fmla="val 50000"/>
                            </a:avLst>
                          </a:prstGeom>
                        </p:spPr>
                        <p:style>
                          <a:lnRef idx="1">
                            <a:schemeClr val="dk1"/>
                          </a:lnRef>
                          <a:fillRef idx="0">
                            <a:schemeClr val="dk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grpSp>
                        <p:nvGrpSpPr>
                          <p:cNvPr id="392" name="Group 391">
                            <a:extLst>
                              <a:ext uri="{FF2B5EF4-FFF2-40B4-BE49-F238E27FC236}">
                                <a16:creationId xmlns:a16="http://schemas.microsoft.com/office/drawing/2014/main" id="{93E9D1AB-B9A9-6965-F5D2-EA079CB5C8D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732523" y="371545"/>
                            <a:ext cx="1712512" cy="282625"/>
                            <a:chOff x="732523" y="371545"/>
                            <a:chExt cx="1712512" cy="282625"/>
                          </a:xfrm>
                        </p:grpSpPr>
                        <p:sp>
                          <p:nvSpPr>
                            <p:cNvPr id="393" name="Rectangle 392">
                              <a:extLst>
                                <a:ext uri="{FF2B5EF4-FFF2-40B4-BE49-F238E27FC236}">
                                  <a16:creationId xmlns:a16="http://schemas.microsoft.com/office/drawing/2014/main" id="{A692E871-A675-535E-1F6A-10791BDC8F7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732523" y="386374"/>
                              <a:ext cx="581056" cy="267796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394" name="Rectangle 393">
                              <a:extLst>
                                <a:ext uri="{FF2B5EF4-FFF2-40B4-BE49-F238E27FC236}">
                                  <a16:creationId xmlns:a16="http://schemas.microsoft.com/office/drawing/2014/main" id="{0D8A204D-131E-35AD-3A3A-B8CD8BF738F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1016589" y="371545"/>
                              <a:ext cx="650328" cy="267795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50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395" name="Rectangle 394">
                              <a:extLst>
                                <a:ext uri="{FF2B5EF4-FFF2-40B4-BE49-F238E27FC236}">
                                  <a16:creationId xmlns:a16="http://schemas.microsoft.com/office/drawing/2014/main" id="{1E3D022C-0C72-C8E4-B975-F4F9C613A04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1330671" y="371545"/>
                              <a:ext cx="718566" cy="267795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100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396" name="Rectangle 395">
                              <a:extLst>
                                <a:ext uri="{FF2B5EF4-FFF2-40B4-BE49-F238E27FC236}">
                                  <a16:creationId xmlns:a16="http://schemas.microsoft.com/office/drawing/2014/main" id="{32505973-524D-A8E3-D472-AC61CD2DA92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1726469" y="379779"/>
                              <a:ext cx="718566" cy="267795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150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</p:grpSp>
                    </p:grpSp>
                    <p:cxnSp>
                      <p:nvCxnSpPr>
                        <p:cNvPr id="380" name="Straight Connector 379">
                          <a:extLst>
                            <a:ext uri="{FF2B5EF4-FFF2-40B4-BE49-F238E27FC236}">
                              <a16:creationId xmlns:a16="http://schemas.microsoft.com/office/drawing/2014/main" id="{A7D29699-38FD-A83B-850D-1917373DEEEF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648801" y="446375"/>
                          <a:ext cx="142875" cy="0"/>
                        </a:xfrm>
                        <a:prstGeom prst="line">
                          <a:avLst/>
                        </a:prstGeom>
                        <a:ln w="9525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2"/>
                        </a:lnRef>
                        <a:fillRef idx="0">
                          <a:schemeClr val="accent2"/>
                        </a:fillRef>
                        <a:effectRef idx="1">
                          <a:schemeClr val="accent2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381" name="TextBox 300">
                          <a:extLst>
                            <a:ext uri="{FF2B5EF4-FFF2-40B4-BE49-F238E27FC236}">
                              <a16:creationId xmlns:a16="http://schemas.microsoft.com/office/drawing/2014/main" id="{851F4D5A-5827-DD44-9121-54AB1DDDCF0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80717" y="353198"/>
                          <a:ext cx="549910" cy="19367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>
                          <a:sp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CoCl2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82" name="TextBox 191">
                          <a:extLst>
                            <a:ext uri="{FF2B5EF4-FFF2-40B4-BE49-F238E27FC236}">
                              <a16:creationId xmlns:a16="http://schemas.microsoft.com/office/drawing/2014/main" id="{77A7581D-0EF6-E2FC-92C1-277FC195E1C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12618" y="28390"/>
                          <a:ext cx="2747645" cy="19367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00" b="1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Mo Macrophages treated with  CoCl</a:t>
                          </a:r>
                          <a:r>
                            <a:rPr lang="en-US" sz="500" b="1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2 </a:t>
                          </a:r>
                          <a:endParaRPr lang="en-US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grpSp>
                      <p:nvGrpSpPr>
                        <p:cNvPr id="383" name="Group 382">
                          <a:extLst>
                            <a:ext uri="{FF2B5EF4-FFF2-40B4-BE49-F238E27FC236}">
                              <a16:creationId xmlns:a16="http://schemas.microsoft.com/office/drawing/2014/main" id="{E8523453-DDDE-E2F7-226D-8DD0BFA0143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872910" y="232564"/>
                          <a:ext cx="1051782" cy="285448"/>
                          <a:chOff x="1872831" y="232563"/>
                          <a:chExt cx="1712513" cy="426880"/>
                        </a:xfrm>
                      </p:grpSpPr>
                      <p:sp>
                        <p:nvSpPr>
                          <p:cNvPr id="385" name="Right Brace 384">
                            <a:extLst>
                              <a:ext uri="{FF2B5EF4-FFF2-40B4-BE49-F238E27FC236}">
                                <a16:creationId xmlns:a16="http://schemas.microsoft.com/office/drawing/2014/main" id="{F5E27EE6-6779-F965-CB8D-8D3B59DC557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6200000">
                            <a:off x="2666632" y="-372038"/>
                            <a:ext cx="121902" cy="1331104"/>
                          </a:xfrm>
                          <a:prstGeom prst="rightBrace">
                            <a:avLst>
                              <a:gd name="adj1" fmla="val 90553"/>
                              <a:gd name="adj2" fmla="val 50000"/>
                            </a:avLst>
                          </a:prstGeom>
                        </p:spPr>
                        <p:style>
                          <a:lnRef idx="1">
                            <a:schemeClr val="dk1"/>
                          </a:lnRef>
                          <a:fillRef idx="0">
                            <a:schemeClr val="dk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grpSp>
                        <p:nvGrpSpPr>
                          <p:cNvPr id="386" name="Group 385">
                            <a:extLst>
                              <a:ext uri="{FF2B5EF4-FFF2-40B4-BE49-F238E27FC236}">
                                <a16:creationId xmlns:a16="http://schemas.microsoft.com/office/drawing/2014/main" id="{93E9D1AB-B9A9-6965-F5D2-EA079CB5C8D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872831" y="376820"/>
                            <a:ext cx="1712513" cy="282623"/>
                            <a:chOff x="1872831" y="376820"/>
                            <a:chExt cx="1712513" cy="282623"/>
                          </a:xfrm>
                        </p:grpSpPr>
                        <p:sp>
                          <p:nvSpPr>
                            <p:cNvPr id="387" name="Rectangle 386">
                              <a:extLst>
                                <a:ext uri="{FF2B5EF4-FFF2-40B4-BE49-F238E27FC236}">
                                  <a16:creationId xmlns:a16="http://schemas.microsoft.com/office/drawing/2014/main" id="{A692E871-A675-535E-1F6A-10791BDC8F7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1872831" y="391649"/>
                              <a:ext cx="581056" cy="267794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388" name="Rectangle 387">
                              <a:extLst>
                                <a:ext uri="{FF2B5EF4-FFF2-40B4-BE49-F238E27FC236}">
                                  <a16:creationId xmlns:a16="http://schemas.microsoft.com/office/drawing/2014/main" id="{0D8A204D-131E-35AD-3A3A-B8CD8BF738F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2156899" y="376820"/>
                              <a:ext cx="650328" cy="267794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50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389" name="Rectangle 388">
                              <a:extLst>
                                <a:ext uri="{FF2B5EF4-FFF2-40B4-BE49-F238E27FC236}">
                                  <a16:creationId xmlns:a16="http://schemas.microsoft.com/office/drawing/2014/main" id="{1E3D022C-0C72-C8E4-B975-F4F9C613A04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2470980" y="376820"/>
                              <a:ext cx="718566" cy="267795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100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390" name="Rectangle 389">
                              <a:extLst>
                                <a:ext uri="{FF2B5EF4-FFF2-40B4-BE49-F238E27FC236}">
                                  <a16:creationId xmlns:a16="http://schemas.microsoft.com/office/drawing/2014/main" id="{32505973-524D-A8E3-D472-AC61CD2DA92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2866778" y="385053"/>
                              <a:ext cx="718566" cy="267795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150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</p:grpSp>
                    </p:grpSp>
                    <p:sp>
                      <p:nvSpPr>
                        <p:cNvPr id="384" name="Rectangle 383">
                          <a:extLst>
                            <a:ext uri="{FF2B5EF4-FFF2-40B4-BE49-F238E27FC236}">
                              <a16:creationId xmlns:a16="http://schemas.microsoft.com/office/drawing/2014/main" id="{A692E871-A675-535E-1F6A-10791BDC8F7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8826203">
                          <a:off x="1626769" y="281241"/>
                          <a:ext cx="437515" cy="179070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Ladder 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</p:grpSp>
              <p:cxnSp>
                <p:nvCxnSpPr>
                  <p:cNvPr id="367" name="Straight Connector 366">
                    <a:extLst>
                      <a:ext uri="{FF2B5EF4-FFF2-40B4-BE49-F238E27FC236}">
                        <a16:creationId xmlns:a16="http://schemas.microsoft.com/office/drawing/2014/main" id="{2788981C-9851-2845-1160-D1084C8078A3}"/>
                      </a:ext>
                    </a:extLst>
                  </p:cNvPr>
                  <p:cNvCxnSpPr/>
                  <p:nvPr/>
                </p:nvCxnSpPr>
                <p:spPr>
                  <a:xfrm>
                    <a:off x="2981002" y="1094030"/>
                    <a:ext cx="142875" cy="0"/>
                  </a:xfrm>
                  <a:prstGeom prst="line">
                    <a:avLst/>
                  </a:prstGeom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28584" y="3971843"/>
                <a:ext cx="3346824" cy="2611186"/>
              </a:xfrm>
              <a:prstGeom prst="rect">
                <a:avLst/>
              </a:prstGeom>
            </p:spPr>
          </p:pic>
          <p:grpSp>
            <p:nvGrpSpPr>
              <p:cNvPr id="108" name="Group 107"/>
              <p:cNvGrpSpPr/>
              <p:nvPr/>
            </p:nvGrpSpPr>
            <p:grpSpPr>
              <a:xfrm>
                <a:off x="1871926" y="4005399"/>
                <a:ext cx="3482963" cy="1248948"/>
                <a:chOff x="75205" y="0"/>
                <a:chExt cx="3483193" cy="1249030"/>
              </a:xfrm>
            </p:grpSpPr>
            <p:sp>
              <p:nvSpPr>
                <p:cNvPr id="109" name="TextBox 282">
                  <a:extLst>
                    <a:ext uri="{FF2B5EF4-FFF2-40B4-BE49-F238E27FC236}">
                      <a16:creationId xmlns:a16="http://schemas.microsoft.com/office/drawing/2014/main" id="{4D7D508B-A3C0-1218-D620-3A7A445B5491}"/>
                    </a:ext>
                  </a:extLst>
                </p:cNvPr>
                <p:cNvSpPr txBox="1"/>
                <p:nvPr/>
              </p:nvSpPr>
              <p:spPr>
                <a:xfrm>
                  <a:off x="75205" y="0"/>
                  <a:ext cx="347980" cy="2616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100" b="1" dirty="0">
                      <a:latin typeface="Arial" panose="020B0604020202020204" pitchFamily="34" charset="0"/>
                      <a:ea typeface="Calibri" panose="020F0502020204030204" pitchFamily="34" charset="0"/>
                    </a:rPr>
                    <a:t>B</a:t>
                  </a:r>
                  <a:r>
                    <a:rPr lang="en-US" sz="1100" b="1" dirty="0" smtClean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Calibri" panose="020F0502020204030204" pitchFamily="34" charset="0"/>
                    </a:rPr>
                    <a:t>.</a:t>
                  </a:r>
                  <a:endParaRPr lang="en-US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grpSp>
              <p:nvGrpSpPr>
                <p:cNvPr id="110" name="Group 109"/>
                <p:cNvGrpSpPr/>
                <p:nvPr/>
              </p:nvGrpSpPr>
              <p:grpSpPr>
                <a:xfrm>
                  <a:off x="82975" y="28390"/>
                  <a:ext cx="3475423" cy="1220640"/>
                  <a:chOff x="82975" y="28390"/>
                  <a:chExt cx="3475423" cy="1220640"/>
                </a:xfrm>
              </p:grpSpPr>
              <p:grpSp>
                <p:nvGrpSpPr>
                  <p:cNvPr id="111" name="Group 110"/>
                  <p:cNvGrpSpPr/>
                  <p:nvPr/>
                </p:nvGrpSpPr>
                <p:grpSpPr>
                  <a:xfrm>
                    <a:off x="82975" y="28390"/>
                    <a:ext cx="3475423" cy="1220640"/>
                    <a:chOff x="82975" y="28390"/>
                    <a:chExt cx="3475423" cy="1220640"/>
                  </a:xfrm>
                </p:grpSpPr>
                <p:grpSp>
                  <p:nvGrpSpPr>
                    <p:cNvPr id="113" name="Group 112"/>
                    <p:cNvGrpSpPr/>
                    <p:nvPr/>
                  </p:nvGrpSpPr>
                  <p:grpSpPr>
                    <a:xfrm>
                      <a:off x="3053573" y="902591"/>
                      <a:ext cx="504825" cy="346439"/>
                      <a:chOff x="3053573" y="902591"/>
                      <a:chExt cx="504825" cy="346439"/>
                    </a:xfrm>
                  </p:grpSpPr>
                  <p:sp>
                    <p:nvSpPr>
                      <p:cNvPr id="139" name="Rectangle 138">
                        <a:extLst>
                          <a:ext uri="{FF2B5EF4-FFF2-40B4-BE49-F238E27FC236}">
                            <a16:creationId xmlns:a16="http://schemas.microsoft.com/office/drawing/2014/main" id="{CB05954B-4597-E09F-3476-6D834EDD04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53573" y="902591"/>
                        <a:ext cx="504825" cy="20828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8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HSP70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0" name="TextBox 138">
                        <a:extLst>
                          <a:ext uri="{FF2B5EF4-FFF2-40B4-BE49-F238E27FC236}">
                            <a16:creationId xmlns:a16="http://schemas.microsoft.com/office/drawing/2014/main" id="{DFA57D1C-8F52-E537-BC6F-D5B0C07F101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64794" y="1040749"/>
                        <a:ext cx="482600" cy="20828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8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70kDa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114" name="Group 113"/>
                    <p:cNvGrpSpPr/>
                    <p:nvPr/>
                  </p:nvGrpSpPr>
                  <p:grpSpPr>
                    <a:xfrm>
                      <a:off x="82975" y="28390"/>
                      <a:ext cx="3177288" cy="998089"/>
                      <a:chOff x="82975" y="28390"/>
                      <a:chExt cx="3177288" cy="998089"/>
                    </a:xfrm>
                  </p:grpSpPr>
                  <p:grpSp>
                    <p:nvGrpSpPr>
                      <p:cNvPr id="115" name="Group 114"/>
                      <p:cNvGrpSpPr/>
                      <p:nvPr/>
                    </p:nvGrpSpPr>
                    <p:grpSpPr>
                      <a:xfrm>
                        <a:off x="82975" y="686291"/>
                        <a:ext cx="716763" cy="340188"/>
                        <a:chOff x="82975" y="686291"/>
                        <a:chExt cx="716763" cy="340188"/>
                      </a:xfrm>
                    </p:grpSpPr>
                    <p:grpSp>
                      <p:nvGrpSpPr>
                        <p:cNvPr id="135" name="Group 134"/>
                        <p:cNvGrpSpPr/>
                        <p:nvPr/>
                      </p:nvGrpSpPr>
                      <p:grpSpPr>
                        <a:xfrm>
                          <a:off x="82975" y="686291"/>
                          <a:ext cx="539115" cy="340188"/>
                          <a:chOff x="82975" y="686291"/>
                          <a:chExt cx="539115" cy="340188"/>
                        </a:xfrm>
                      </p:grpSpPr>
                      <p:sp>
                        <p:nvSpPr>
                          <p:cNvPr id="137" name="Rectangle 136">
                            <a:extLst>
                              <a:ext uri="{FF2B5EF4-FFF2-40B4-BE49-F238E27FC236}">
                                <a16:creationId xmlns:a16="http://schemas.microsoft.com/office/drawing/2014/main" id="{888AAE7D-590F-5A29-E05F-3F76A0433D1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9269" y="686291"/>
                            <a:ext cx="499745" cy="208280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 marL="0" marR="0" algn="ctr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8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HIF-1</a:t>
                            </a:r>
                            <a:r>
                              <a:rPr lang="el-GR" sz="8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α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138" name="TextBox 312">
                            <a:extLst>
                              <a:ext uri="{FF2B5EF4-FFF2-40B4-BE49-F238E27FC236}">
                                <a16:creationId xmlns:a16="http://schemas.microsoft.com/office/drawing/2014/main" id="{9E51F057-2E88-25EB-5094-8140C14D9760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82975" y="818199"/>
                            <a:ext cx="539115" cy="20828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pPr marL="0" marR="0" algn="ctr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8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110kDa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cxnSp>
                      <p:nvCxnSpPr>
                        <p:cNvPr id="136" name="Straight Connector 135">
                          <a:extLst>
                            <a:ext uri="{FF2B5EF4-FFF2-40B4-BE49-F238E27FC236}">
                              <a16:creationId xmlns:a16="http://schemas.microsoft.com/office/drawing/2014/main" id="{C8CBE814-A14E-5671-0C12-4725A40E222A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 flipV="1">
                          <a:off x="571041" y="835282"/>
                          <a:ext cx="228697" cy="3449"/>
                        </a:xfrm>
                        <a:prstGeom prst="line">
                          <a:avLst/>
                        </a:prstGeom>
                        <a:ln w="9525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2"/>
                        </a:lnRef>
                        <a:fillRef idx="0">
                          <a:schemeClr val="accent2"/>
                        </a:fillRef>
                        <a:effectRef idx="1">
                          <a:schemeClr val="accent2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116" name="Group 115"/>
                      <p:cNvGrpSpPr/>
                      <p:nvPr/>
                    </p:nvGrpSpPr>
                    <p:grpSpPr>
                      <a:xfrm>
                        <a:off x="280717" y="28390"/>
                        <a:ext cx="2979546" cy="561143"/>
                        <a:chOff x="280717" y="28390"/>
                        <a:chExt cx="2979546" cy="561143"/>
                      </a:xfrm>
                    </p:grpSpPr>
                    <p:grpSp>
                      <p:nvGrpSpPr>
                        <p:cNvPr id="117" name="Group 116">
                          <a:extLst>
                            <a:ext uri="{FF2B5EF4-FFF2-40B4-BE49-F238E27FC236}">
                              <a16:creationId xmlns:a16="http://schemas.microsoft.com/office/drawing/2014/main" id="{E8523453-DDDE-E2F7-226D-8DD0BFA0143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32553" y="227289"/>
                          <a:ext cx="1051781" cy="285448"/>
                          <a:chOff x="732523" y="227289"/>
                          <a:chExt cx="1712512" cy="426881"/>
                        </a:xfrm>
                      </p:grpSpPr>
                      <p:sp>
                        <p:nvSpPr>
                          <p:cNvPr id="129" name="Right Brace 128">
                            <a:extLst>
                              <a:ext uri="{FF2B5EF4-FFF2-40B4-BE49-F238E27FC236}">
                                <a16:creationId xmlns:a16="http://schemas.microsoft.com/office/drawing/2014/main" id="{F5E27EE6-6779-F965-CB8D-8D3B59DC557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6200000">
                            <a:off x="1520932" y="-364544"/>
                            <a:ext cx="139938" cy="1323603"/>
                          </a:xfrm>
                          <a:prstGeom prst="rightBrace">
                            <a:avLst>
                              <a:gd name="adj1" fmla="val 90553"/>
                              <a:gd name="adj2" fmla="val 50000"/>
                            </a:avLst>
                          </a:prstGeom>
                        </p:spPr>
                        <p:style>
                          <a:lnRef idx="1">
                            <a:schemeClr val="dk1"/>
                          </a:lnRef>
                          <a:fillRef idx="0">
                            <a:schemeClr val="dk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grpSp>
                        <p:nvGrpSpPr>
                          <p:cNvPr id="130" name="Group 129">
                            <a:extLst>
                              <a:ext uri="{FF2B5EF4-FFF2-40B4-BE49-F238E27FC236}">
                                <a16:creationId xmlns:a16="http://schemas.microsoft.com/office/drawing/2014/main" id="{93E9D1AB-B9A9-6965-F5D2-EA079CB5C8D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732523" y="371545"/>
                            <a:ext cx="1712512" cy="282625"/>
                            <a:chOff x="732523" y="371545"/>
                            <a:chExt cx="1712512" cy="282625"/>
                          </a:xfrm>
                        </p:grpSpPr>
                        <p:sp>
                          <p:nvSpPr>
                            <p:cNvPr id="131" name="Rectangle 130">
                              <a:extLst>
                                <a:ext uri="{FF2B5EF4-FFF2-40B4-BE49-F238E27FC236}">
                                  <a16:creationId xmlns:a16="http://schemas.microsoft.com/office/drawing/2014/main" id="{A692E871-A675-535E-1F6A-10791BDC8F7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732523" y="386374"/>
                              <a:ext cx="581056" cy="267796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132" name="Rectangle 131">
                              <a:extLst>
                                <a:ext uri="{FF2B5EF4-FFF2-40B4-BE49-F238E27FC236}">
                                  <a16:creationId xmlns:a16="http://schemas.microsoft.com/office/drawing/2014/main" id="{0D8A204D-131E-35AD-3A3A-B8CD8BF738F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1016589" y="371545"/>
                              <a:ext cx="650328" cy="267795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50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133" name="Rectangle 132">
                              <a:extLst>
                                <a:ext uri="{FF2B5EF4-FFF2-40B4-BE49-F238E27FC236}">
                                  <a16:creationId xmlns:a16="http://schemas.microsoft.com/office/drawing/2014/main" id="{1E3D022C-0C72-C8E4-B975-F4F9C613A04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1330671" y="371545"/>
                              <a:ext cx="718566" cy="267795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100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134" name="Rectangle 133">
                              <a:extLst>
                                <a:ext uri="{FF2B5EF4-FFF2-40B4-BE49-F238E27FC236}">
                                  <a16:creationId xmlns:a16="http://schemas.microsoft.com/office/drawing/2014/main" id="{32505973-524D-A8E3-D472-AC61CD2DA92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1726469" y="379779"/>
                              <a:ext cx="718566" cy="267795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150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</p:grpSp>
                    </p:grpSp>
                    <p:cxnSp>
                      <p:nvCxnSpPr>
                        <p:cNvPr id="118" name="Straight Connector 117">
                          <a:extLst>
                            <a:ext uri="{FF2B5EF4-FFF2-40B4-BE49-F238E27FC236}">
                              <a16:creationId xmlns:a16="http://schemas.microsoft.com/office/drawing/2014/main" id="{A7D29699-38FD-A83B-850D-1917373DEEEF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648801" y="446375"/>
                          <a:ext cx="142875" cy="0"/>
                        </a:xfrm>
                        <a:prstGeom prst="line">
                          <a:avLst/>
                        </a:prstGeom>
                        <a:ln w="9525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2"/>
                        </a:lnRef>
                        <a:fillRef idx="0">
                          <a:schemeClr val="accent2"/>
                        </a:fillRef>
                        <a:effectRef idx="1">
                          <a:schemeClr val="accent2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19" name="TextBox 300">
                          <a:extLst>
                            <a:ext uri="{FF2B5EF4-FFF2-40B4-BE49-F238E27FC236}">
                              <a16:creationId xmlns:a16="http://schemas.microsoft.com/office/drawing/2014/main" id="{851F4D5A-5827-DD44-9121-54AB1DDDCF0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80717" y="353198"/>
                          <a:ext cx="549910" cy="19367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>
                          <a:sp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CoCl2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20" name="TextBox 191">
                          <a:extLst>
                            <a:ext uri="{FF2B5EF4-FFF2-40B4-BE49-F238E27FC236}">
                              <a16:creationId xmlns:a16="http://schemas.microsoft.com/office/drawing/2014/main" id="{77A7581D-0EF6-E2FC-92C1-277FC195E1C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12618" y="28390"/>
                          <a:ext cx="2747645" cy="19367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700" b="1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Mo Macrophages treated with  CoCl</a:t>
                          </a:r>
                          <a:r>
                            <a:rPr lang="en-US" sz="500" b="1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2 </a:t>
                          </a:r>
                          <a:endParaRPr lang="en-US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grpSp>
                      <p:nvGrpSpPr>
                        <p:cNvPr id="121" name="Group 120">
                          <a:extLst>
                            <a:ext uri="{FF2B5EF4-FFF2-40B4-BE49-F238E27FC236}">
                              <a16:creationId xmlns:a16="http://schemas.microsoft.com/office/drawing/2014/main" id="{E8523453-DDDE-E2F7-226D-8DD0BFA0143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872910" y="232564"/>
                          <a:ext cx="1051782" cy="285448"/>
                          <a:chOff x="1872831" y="232563"/>
                          <a:chExt cx="1712513" cy="426880"/>
                        </a:xfrm>
                      </p:grpSpPr>
                      <p:sp>
                        <p:nvSpPr>
                          <p:cNvPr id="123" name="Right Brace 122">
                            <a:extLst>
                              <a:ext uri="{FF2B5EF4-FFF2-40B4-BE49-F238E27FC236}">
                                <a16:creationId xmlns:a16="http://schemas.microsoft.com/office/drawing/2014/main" id="{F5E27EE6-6779-F965-CB8D-8D3B59DC557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6200000">
                            <a:off x="2666632" y="-372038"/>
                            <a:ext cx="121902" cy="1331104"/>
                          </a:xfrm>
                          <a:prstGeom prst="rightBrace">
                            <a:avLst>
                              <a:gd name="adj1" fmla="val 90553"/>
                              <a:gd name="adj2" fmla="val 50000"/>
                            </a:avLst>
                          </a:prstGeom>
                        </p:spPr>
                        <p:style>
                          <a:lnRef idx="1">
                            <a:schemeClr val="dk1"/>
                          </a:lnRef>
                          <a:fillRef idx="0">
                            <a:schemeClr val="dk1"/>
                          </a:fillRef>
                          <a:effectRef idx="0">
                            <a:schemeClr val="dk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en-US"/>
                          </a:p>
                        </p:txBody>
                      </p:sp>
                      <p:grpSp>
                        <p:nvGrpSpPr>
                          <p:cNvPr id="124" name="Group 123">
                            <a:extLst>
                              <a:ext uri="{FF2B5EF4-FFF2-40B4-BE49-F238E27FC236}">
                                <a16:creationId xmlns:a16="http://schemas.microsoft.com/office/drawing/2014/main" id="{93E9D1AB-B9A9-6965-F5D2-EA079CB5C8D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872831" y="376820"/>
                            <a:ext cx="1712513" cy="282623"/>
                            <a:chOff x="1872831" y="376820"/>
                            <a:chExt cx="1712513" cy="282623"/>
                          </a:xfrm>
                        </p:grpSpPr>
                        <p:sp>
                          <p:nvSpPr>
                            <p:cNvPr id="125" name="Rectangle 124">
                              <a:extLst>
                                <a:ext uri="{FF2B5EF4-FFF2-40B4-BE49-F238E27FC236}">
                                  <a16:creationId xmlns:a16="http://schemas.microsoft.com/office/drawing/2014/main" id="{A692E871-A675-535E-1F6A-10791BDC8F7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1872831" y="391649"/>
                              <a:ext cx="581056" cy="267794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126" name="Rectangle 125">
                              <a:extLst>
                                <a:ext uri="{FF2B5EF4-FFF2-40B4-BE49-F238E27FC236}">
                                  <a16:creationId xmlns:a16="http://schemas.microsoft.com/office/drawing/2014/main" id="{0D8A204D-131E-35AD-3A3A-B8CD8BF738F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2156899" y="376820"/>
                              <a:ext cx="650328" cy="267794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50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127" name="Rectangle 126">
                              <a:extLst>
                                <a:ext uri="{FF2B5EF4-FFF2-40B4-BE49-F238E27FC236}">
                                  <a16:creationId xmlns:a16="http://schemas.microsoft.com/office/drawing/2014/main" id="{1E3D022C-0C72-C8E4-B975-F4F9C613A04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2470980" y="376820"/>
                              <a:ext cx="718566" cy="267795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100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128" name="Rectangle 127">
                              <a:extLst>
                                <a:ext uri="{FF2B5EF4-FFF2-40B4-BE49-F238E27FC236}">
                                  <a16:creationId xmlns:a16="http://schemas.microsoft.com/office/drawing/2014/main" id="{32505973-524D-A8E3-D472-AC61CD2DA92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rot="19963652">
                              <a:off x="2866778" y="385053"/>
                              <a:ext cx="718566" cy="267795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marL="0" marR="0" algn="just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</a:pP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150 </a:t>
                              </a:r>
                              <a:r>
                                <a:rPr lang="el-GR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μ</a:t>
                              </a:r>
                              <a:r>
                                <a:rPr lang="en-US" sz="600" b="1">
                                  <a:solidFill>
                                    <a:srgbClr val="000000"/>
                                  </a:solidFill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</a:rPr>
                                <a:t>M</a:t>
                              </a:r>
                              <a:endParaRPr lang="en-US" sz="1200">
                                <a:effectLst/>
                                <a:latin typeface="Times New Roman" panose="02020603050405020304" pitchFamily="18" charset="0"/>
                                <a:ea typeface="Times New Roman" panose="02020603050405020304" pitchFamily="18" charset="0"/>
                              </a:endParaRPr>
                            </a:p>
                          </p:txBody>
                        </p:sp>
                      </p:grpSp>
                    </p:grpSp>
                    <p:sp>
                      <p:nvSpPr>
                        <p:cNvPr id="122" name="Rectangle 121">
                          <a:extLst>
                            <a:ext uri="{FF2B5EF4-FFF2-40B4-BE49-F238E27FC236}">
                              <a16:creationId xmlns:a16="http://schemas.microsoft.com/office/drawing/2014/main" id="{A692E871-A675-535E-1F6A-10791BDC8F7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8826203">
                          <a:off x="1626769" y="281241"/>
                          <a:ext cx="437515" cy="179070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Ladder 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</p:grpSp>
              <p:cxnSp>
                <p:nvCxnSpPr>
                  <p:cNvPr id="112" name="Straight Connector 111">
                    <a:extLst>
                      <a:ext uri="{FF2B5EF4-FFF2-40B4-BE49-F238E27FC236}">
                        <a16:creationId xmlns:a16="http://schemas.microsoft.com/office/drawing/2014/main" id="{2788981C-9851-2845-1160-D1084C8078A3}"/>
                      </a:ext>
                    </a:extLst>
                  </p:cNvPr>
                  <p:cNvCxnSpPr/>
                  <p:nvPr/>
                </p:nvCxnSpPr>
                <p:spPr>
                  <a:xfrm>
                    <a:off x="2981002" y="1094030"/>
                    <a:ext cx="142875" cy="0"/>
                  </a:xfrm>
                  <a:prstGeom prst="line">
                    <a:avLst/>
                  </a:prstGeom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  <p:extLst>
      <p:ext uri="{BB962C8B-B14F-4D97-AF65-F5344CB8AC3E}">
        <p14:creationId xmlns:p14="http://schemas.microsoft.com/office/powerpoint/2010/main" val="1766275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99028" y="660400"/>
            <a:ext cx="5175884" cy="6971251"/>
            <a:chOff x="1299028" y="660400"/>
            <a:chExt cx="5175884" cy="6971251"/>
          </a:xfrm>
        </p:grpSpPr>
        <p:grpSp>
          <p:nvGrpSpPr>
            <p:cNvPr id="4" name="Group 3"/>
            <p:cNvGrpSpPr/>
            <p:nvPr/>
          </p:nvGrpSpPr>
          <p:grpSpPr>
            <a:xfrm>
              <a:off x="1983557" y="660400"/>
              <a:ext cx="3806827" cy="2793999"/>
              <a:chOff x="1652586" y="660400"/>
              <a:chExt cx="3806827" cy="2793999"/>
            </a:xfrm>
          </p:grpSpPr>
          <p:pic>
            <p:nvPicPr>
              <p:cNvPr id="79" name="Picture 78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6" t="-224" r="-945" b="-1112"/>
              <a:stretch/>
            </p:blipFill>
            <p:spPr>
              <a:xfrm>
                <a:off x="1672271" y="660400"/>
                <a:ext cx="3365500" cy="2793999"/>
              </a:xfrm>
              <a:prstGeom prst="rect">
                <a:avLst/>
              </a:prstGeom>
            </p:spPr>
          </p:pic>
          <p:grpSp>
            <p:nvGrpSpPr>
              <p:cNvPr id="319" name="Group 318"/>
              <p:cNvGrpSpPr/>
              <p:nvPr/>
            </p:nvGrpSpPr>
            <p:grpSpPr>
              <a:xfrm>
                <a:off x="1652586" y="948122"/>
                <a:ext cx="3806827" cy="1748637"/>
                <a:chOff x="0" y="2710741"/>
                <a:chExt cx="3807079" cy="1748751"/>
              </a:xfrm>
            </p:grpSpPr>
            <p:grpSp>
              <p:nvGrpSpPr>
                <p:cNvPr id="321" name="Group 320"/>
                <p:cNvGrpSpPr/>
                <p:nvPr/>
              </p:nvGrpSpPr>
              <p:grpSpPr>
                <a:xfrm>
                  <a:off x="0" y="2747097"/>
                  <a:ext cx="3807079" cy="1712395"/>
                  <a:chOff x="0" y="2747097"/>
                  <a:chExt cx="3807079" cy="1712395"/>
                </a:xfrm>
              </p:grpSpPr>
              <p:grpSp>
                <p:nvGrpSpPr>
                  <p:cNvPr id="324" name="Group 323"/>
                  <p:cNvGrpSpPr/>
                  <p:nvPr/>
                </p:nvGrpSpPr>
                <p:grpSpPr>
                  <a:xfrm>
                    <a:off x="404183" y="2747097"/>
                    <a:ext cx="2956052" cy="561142"/>
                    <a:chOff x="404183" y="2747097"/>
                    <a:chExt cx="2956052" cy="561142"/>
                  </a:xfrm>
                </p:grpSpPr>
                <p:grpSp>
                  <p:nvGrpSpPr>
                    <p:cNvPr id="343" name="Group 342">
                      <a:extLst>
                        <a:ext uri="{FF2B5EF4-FFF2-40B4-BE49-F238E27FC236}">
                          <a16:creationId xmlns:a16="http://schemas.microsoft.com/office/drawing/2014/main" id="{E8523453-DDDE-E2F7-226D-8DD0BFA014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3160" y="2946171"/>
                      <a:ext cx="1051782" cy="285270"/>
                      <a:chOff x="833125" y="2946172"/>
                      <a:chExt cx="1712514" cy="426616"/>
                    </a:xfrm>
                  </p:grpSpPr>
                  <p:sp>
                    <p:nvSpPr>
                      <p:cNvPr id="356" name="Right Brace 355">
                        <a:extLst>
                          <a:ext uri="{FF2B5EF4-FFF2-40B4-BE49-F238E27FC236}">
                            <a16:creationId xmlns:a16="http://schemas.microsoft.com/office/drawing/2014/main" id="{F5E27EE6-6779-F965-CB8D-8D3B59DC5571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1621546" y="2354339"/>
                        <a:ext cx="139938" cy="1323603"/>
                      </a:xfrm>
                      <a:prstGeom prst="rightBrace">
                        <a:avLst>
                          <a:gd name="adj1" fmla="val 90553"/>
                          <a:gd name="adj2" fmla="val 50000"/>
                        </a:avLst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357" name="Group 356">
                        <a:extLst>
                          <a:ext uri="{FF2B5EF4-FFF2-40B4-BE49-F238E27FC236}">
                            <a16:creationId xmlns:a16="http://schemas.microsoft.com/office/drawing/2014/main" id="{93E9D1AB-B9A9-6965-F5D2-EA079CB5C8D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33125" y="3090163"/>
                        <a:ext cx="1712514" cy="282625"/>
                        <a:chOff x="833125" y="3090163"/>
                        <a:chExt cx="1712514" cy="282625"/>
                      </a:xfrm>
                    </p:grpSpPr>
                    <p:sp>
                      <p:nvSpPr>
                        <p:cNvPr id="358" name="Rectangle 357">
                          <a:extLst>
                            <a:ext uri="{FF2B5EF4-FFF2-40B4-BE49-F238E27FC236}">
                              <a16:creationId xmlns:a16="http://schemas.microsoft.com/office/drawing/2014/main" id="{A692E871-A675-535E-1F6A-10791BDC8F7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833125" y="3104992"/>
                          <a:ext cx="581056" cy="267796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59" name="Rectangle 358">
                          <a:extLst>
                            <a:ext uri="{FF2B5EF4-FFF2-40B4-BE49-F238E27FC236}">
                              <a16:creationId xmlns:a16="http://schemas.microsoft.com/office/drawing/2014/main" id="{0D8A204D-131E-35AD-3A3A-B8CD8BF738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117191" y="3090163"/>
                          <a:ext cx="650329" cy="267795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50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60" name="Rectangle 359">
                          <a:extLst>
                            <a:ext uri="{FF2B5EF4-FFF2-40B4-BE49-F238E27FC236}">
                              <a16:creationId xmlns:a16="http://schemas.microsoft.com/office/drawing/2014/main" id="{1E3D022C-0C72-C8E4-B975-F4F9C613A04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431275" y="3090163"/>
                          <a:ext cx="718566" cy="267795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100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61" name="Rectangle 360">
                          <a:extLst>
                            <a:ext uri="{FF2B5EF4-FFF2-40B4-BE49-F238E27FC236}">
                              <a16:creationId xmlns:a16="http://schemas.microsoft.com/office/drawing/2014/main" id="{32505973-524D-A8E3-D472-AC61CD2DA9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827073" y="3098397"/>
                          <a:ext cx="718566" cy="267795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150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  <p:cxnSp>
                  <p:nvCxnSpPr>
                    <p:cNvPr id="344" name="Straight Connector 343">
                      <a:extLst>
                        <a:ext uri="{FF2B5EF4-FFF2-40B4-BE49-F238E27FC236}">
                          <a16:creationId xmlns:a16="http://schemas.microsoft.com/office/drawing/2014/main" id="{A7D29699-38FD-A83B-850D-1917373DEEE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49415" y="3165258"/>
                      <a:ext cx="142875" cy="0"/>
                    </a:xfrm>
                    <a:prstGeom prst="line">
                      <a:avLst/>
                    </a:prstGeom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45" name="TextBox 221">
                      <a:extLst>
                        <a:ext uri="{FF2B5EF4-FFF2-40B4-BE49-F238E27FC236}">
                          <a16:creationId xmlns:a16="http://schemas.microsoft.com/office/drawing/2014/main" id="{851F4D5A-5827-DD44-9121-54AB1DDDCF0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4183" y="3071904"/>
                      <a:ext cx="549275" cy="17907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CoCl2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46" name="TextBox 222">
                      <a:extLst>
                        <a:ext uri="{FF2B5EF4-FFF2-40B4-BE49-F238E27FC236}">
                          <a16:creationId xmlns:a16="http://schemas.microsoft.com/office/drawing/2014/main" id="{77A7581D-0EF6-E2FC-92C1-277FC195E1C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3225" y="2747097"/>
                      <a:ext cx="2747010" cy="1936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Mo Macrophages treated with  CoCl</a:t>
                      </a:r>
                      <a:r>
                        <a:rPr lang="en-US" sz="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2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347" name="Group 346">
                      <a:extLst>
                        <a:ext uri="{FF2B5EF4-FFF2-40B4-BE49-F238E27FC236}">
                          <a16:creationId xmlns:a16="http://schemas.microsoft.com/office/drawing/2014/main" id="{E8523453-DDDE-E2F7-226D-8DD0BFA014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73517" y="2951453"/>
                      <a:ext cx="1051781" cy="285271"/>
                      <a:chOff x="1973435" y="2951446"/>
                      <a:chExt cx="1712512" cy="426615"/>
                    </a:xfrm>
                  </p:grpSpPr>
                  <p:sp>
                    <p:nvSpPr>
                      <p:cNvPr id="349" name="Right Brace 348">
                        <a:extLst>
                          <a:ext uri="{FF2B5EF4-FFF2-40B4-BE49-F238E27FC236}">
                            <a16:creationId xmlns:a16="http://schemas.microsoft.com/office/drawing/2014/main" id="{F5E27EE6-6779-F965-CB8D-8D3B59DC5571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2767246" y="2346845"/>
                        <a:ext cx="121902" cy="1331104"/>
                      </a:xfrm>
                      <a:prstGeom prst="rightBrace">
                        <a:avLst>
                          <a:gd name="adj1" fmla="val 90553"/>
                          <a:gd name="adj2" fmla="val 50000"/>
                        </a:avLst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350" name="Group 349">
                        <a:extLst>
                          <a:ext uri="{FF2B5EF4-FFF2-40B4-BE49-F238E27FC236}">
                            <a16:creationId xmlns:a16="http://schemas.microsoft.com/office/drawing/2014/main" id="{93E9D1AB-B9A9-6965-F5D2-EA079CB5C8D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973435" y="3095438"/>
                        <a:ext cx="1712512" cy="282623"/>
                        <a:chOff x="1973435" y="3095438"/>
                        <a:chExt cx="1712512" cy="282623"/>
                      </a:xfrm>
                    </p:grpSpPr>
                    <p:sp>
                      <p:nvSpPr>
                        <p:cNvPr id="351" name="Rectangle 350">
                          <a:extLst>
                            <a:ext uri="{FF2B5EF4-FFF2-40B4-BE49-F238E27FC236}">
                              <a16:creationId xmlns:a16="http://schemas.microsoft.com/office/drawing/2014/main" id="{A692E871-A675-535E-1F6A-10791BDC8F7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973435" y="3110267"/>
                          <a:ext cx="581056" cy="26779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52" name="Rectangle 351">
                          <a:extLst>
                            <a:ext uri="{FF2B5EF4-FFF2-40B4-BE49-F238E27FC236}">
                              <a16:creationId xmlns:a16="http://schemas.microsoft.com/office/drawing/2014/main" id="{0D8A204D-131E-35AD-3A3A-B8CD8BF738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257501" y="3095438"/>
                          <a:ext cx="650328" cy="26779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50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53" name="Rectangle 352">
                          <a:extLst>
                            <a:ext uri="{FF2B5EF4-FFF2-40B4-BE49-F238E27FC236}">
                              <a16:creationId xmlns:a16="http://schemas.microsoft.com/office/drawing/2014/main" id="{1E3D022C-0C72-C8E4-B975-F4F9C613A04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571583" y="3095438"/>
                          <a:ext cx="718566" cy="26779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100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54" name="Rectangle 353">
                          <a:extLst>
                            <a:ext uri="{FF2B5EF4-FFF2-40B4-BE49-F238E27FC236}">
                              <a16:creationId xmlns:a16="http://schemas.microsoft.com/office/drawing/2014/main" id="{32505973-524D-A8E3-D472-AC61CD2DA9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967381" y="3103671"/>
                          <a:ext cx="718566" cy="26779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150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348" name="Rectangle 347">
                      <a:extLst>
                        <a:ext uri="{FF2B5EF4-FFF2-40B4-BE49-F238E27FC236}">
                          <a16:creationId xmlns:a16="http://schemas.microsoft.com/office/drawing/2014/main" id="{A692E871-A675-535E-1F6A-10791BDC8F76}"/>
                        </a:ext>
                      </a:extLst>
                    </p:cNvPr>
                    <p:cNvSpPr/>
                    <p:nvPr/>
                  </p:nvSpPr>
                  <p:spPr>
                    <a:xfrm rot="18826203">
                      <a:off x="1727377" y="2999947"/>
                      <a:ext cx="437515" cy="17907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Ladder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325" name="Group 324"/>
                  <p:cNvGrpSpPr/>
                  <p:nvPr/>
                </p:nvGrpSpPr>
                <p:grpSpPr>
                  <a:xfrm>
                    <a:off x="2961259" y="3934610"/>
                    <a:ext cx="845820" cy="428543"/>
                    <a:chOff x="2961293" y="3934610"/>
                    <a:chExt cx="707580" cy="428543"/>
                  </a:xfrm>
                </p:grpSpPr>
                <p:sp>
                  <p:nvSpPr>
                    <p:cNvPr id="336" name="Rectangle 335">
                      <a:extLst>
                        <a:ext uri="{FF2B5EF4-FFF2-40B4-BE49-F238E27FC236}">
                          <a16:creationId xmlns:a16="http://schemas.microsoft.com/office/drawing/2014/main" id="{17AAD850-1166-A9A2-002D-321B22C505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61293" y="3934610"/>
                      <a:ext cx="707580" cy="20828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Cathepsin</a:t>
                      </a: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 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337" name="Group 336">
                      <a:extLst>
                        <a:ext uri="{FF2B5EF4-FFF2-40B4-BE49-F238E27FC236}">
                          <a16:creationId xmlns:a16="http://schemas.microsoft.com/office/drawing/2014/main" id="{69C056EF-9B88-9973-BBA3-92DC6E16F38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53672" y="4059907"/>
                      <a:ext cx="461843" cy="303246"/>
                      <a:chOff x="3053672" y="4059907"/>
                      <a:chExt cx="461843" cy="303246"/>
                    </a:xfrm>
                  </p:grpSpPr>
                  <p:grpSp>
                    <p:nvGrpSpPr>
                      <p:cNvPr id="338" name="Group 337">
                        <a:extLst>
                          <a:ext uri="{FF2B5EF4-FFF2-40B4-BE49-F238E27FC236}">
                            <a16:creationId xmlns:a16="http://schemas.microsoft.com/office/drawing/2014/main" id="{64D814FE-EF23-5A29-92CE-C126D9544C6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111791" y="4059907"/>
                        <a:ext cx="403724" cy="303246"/>
                        <a:chOff x="3111791" y="4059841"/>
                        <a:chExt cx="403724" cy="380723"/>
                      </a:xfrm>
                    </p:grpSpPr>
                    <p:sp>
                      <p:nvSpPr>
                        <p:cNvPr id="341" name="TextBox 246">
                          <a:extLst>
                            <a:ext uri="{FF2B5EF4-FFF2-40B4-BE49-F238E27FC236}">
                              <a16:creationId xmlns:a16="http://schemas.microsoft.com/office/drawing/2014/main" id="{7546901F-44E0-96DF-873F-449FCCDA103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111791" y="4059841"/>
                          <a:ext cx="403724" cy="26149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42kDa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42" name="TextBox 247">
                          <a:extLst>
                            <a:ext uri="{FF2B5EF4-FFF2-40B4-BE49-F238E27FC236}">
                              <a16:creationId xmlns:a16="http://schemas.microsoft.com/office/drawing/2014/main" id="{BB8AB788-3F17-857F-5B49-8AC3BC14454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111791" y="4179070"/>
                          <a:ext cx="403724" cy="26149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37kDa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  <p:cxnSp>
                    <p:nvCxnSpPr>
                      <p:cNvPr id="339" name="Straight Connector 338">
                        <a:extLst>
                          <a:ext uri="{FF2B5EF4-FFF2-40B4-BE49-F238E27FC236}">
                            <a16:creationId xmlns:a16="http://schemas.microsoft.com/office/drawing/2014/main" id="{F10C79FD-4AB3-EB08-86FD-012C3677C69B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053672" y="4186187"/>
                        <a:ext cx="142875" cy="0"/>
                      </a:xfrm>
                      <a:prstGeom prst="line">
                        <a:avLst/>
                      </a:prstGeom>
                      <a:ln w="952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40" name="Straight Connector 339">
                        <a:extLst>
                          <a:ext uri="{FF2B5EF4-FFF2-40B4-BE49-F238E27FC236}">
                            <a16:creationId xmlns:a16="http://schemas.microsoft.com/office/drawing/2014/main" id="{E0EF4F1A-8180-B2AC-FC0A-DB2002D76870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053759" y="4235400"/>
                        <a:ext cx="142875" cy="0"/>
                      </a:xfrm>
                      <a:prstGeom prst="line">
                        <a:avLst/>
                      </a:prstGeom>
                      <a:ln w="952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326" name="Group 325"/>
                  <p:cNvGrpSpPr/>
                  <p:nvPr/>
                </p:nvGrpSpPr>
                <p:grpSpPr>
                  <a:xfrm flipH="1">
                    <a:off x="0" y="3936196"/>
                    <a:ext cx="778028" cy="523296"/>
                    <a:chOff x="0" y="3936196"/>
                    <a:chExt cx="778028" cy="523296"/>
                  </a:xfrm>
                </p:grpSpPr>
                <p:sp>
                  <p:nvSpPr>
                    <p:cNvPr id="327" name="Rectangle 326">
                      <a:extLst>
                        <a:ext uri="{FF2B5EF4-FFF2-40B4-BE49-F238E27FC236}">
                          <a16:creationId xmlns:a16="http://schemas.microsoft.com/office/drawing/2014/main" id="{15726E07-1D87-E018-F797-AD23B1B8AB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488" y="3936196"/>
                      <a:ext cx="764540" cy="20828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Cathepsin</a:t>
                      </a: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 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328" name="Group 327">
                      <a:extLst>
                        <a:ext uri="{FF2B5EF4-FFF2-40B4-BE49-F238E27FC236}">
                          <a16:creationId xmlns:a16="http://schemas.microsoft.com/office/drawing/2014/main" id="{CC43B13E-3012-5F17-1CEB-48C560ACE97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4071459"/>
                      <a:ext cx="540381" cy="388033"/>
                      <a:chOff x="0" y="4071459"/>
                      <a:chExt cx="540381" cy="388033"/>
                    </a:xfrm>
                  </p:grpSpPr>
                  <p:grpSp>
                    <p:nvGrpSpPr>
                      <p:cNvPr id="329" name="Group 328">
                        <a:extLst>
                          <a:ext uri="{FF2B5EF4-FFF2-40B4-BE49-F238E27FC236}">
                            <a16:creationId xmlns:a16="http://schemas.microsoft.com/office/drawing/2014/main" id="{E716AF92-FCD5-FBAF-36BF-D44D0C28648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5838" y="4071459"/>
                        <a:ext cx="484543" cy="388033"/>
                        <a:chOff x="55838" y="4071376"/>
                        <a:chExt cx="484543" cy="487163"/>
                      </a:xfrm>
                    </p:grpSpPr>
                    <p:sp>
                      <p:nvSpPr>
                        <p:cNvPr id="333" name="TextBox 255">
                          <a:extLst>
                            <a:ext uri="{FF2B5EF4-FFF2-40B4-BE49-F238E27FC236}">
                              <a16:creationId xmlns:a16="http://schemas.microsoft.com/office/drawing/2014/main" id="{6AFDDE47-625F-BFA1-C281-41BDB2DE7E5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5838" y="4071376"/>
                          <a:ext cx="482600" cy="26148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42kDa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34" name="TextBox 256">
                          <a:extLst>
                            <a:ext uri="{FF2B5EF4-FFF2-40B4-BE49-F238E27FC236}">
                              <a16:creationId xmlns:a16="http://schemas.microsoft.com/office/drawing/2014/main" id="{576016D8-F594-8782-5219-A95D0E1E976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5838" y="4185635"/>
                          <a:ext cx="482600" cy="26149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34kDa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335" name="TextBox 257">
                          <a:extLst>
                            <a:ext uri="{FF2B5EF4-FFF2-40B4-BE49-F238E27FC236}">
                              <a16:creationId xmlns:a16="http://schemas.microsoft.com/office/drawing/2014/main" id="{9F4F8747-E4A0-726A-7800-AFD29E1E65C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7781" y="4297049"/>
                          <a:ext cx="482600" cy="26149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26kDa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  <p:cxnSp>
                    <p:nvCxnSpPr>
                      <p:cNvPr id="330" name="Straight Connector 329">
                        <a:extLst>
                          <a:ext uri="{FF2B5EF4-FFF2-40B4-BE49-F238E27FC236}">
                            <a16:creationId xmlns:a16="http://schemas.microsoft.com/office/drawing/2014/main" id="{338FE2B0-91F9-1F37-DF5F-B5F26A930B36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733" y="4197687"/>
                        <a:ext cx="142875" cy="0"/>
                      </a:xfrm>
                      <a:prstGeom prst="line">
                        <a:avLst/>
                      </a:prstGeom>
                      <a:ln w="952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31" name="Straight Connector 330">
                        <a:extLst>
                          <a:ext uri="{FF2B5EF4-FFF2-40B4-BE49-F238E27FC236}">
                            <a16:creationId xmlns:a16="http://schemas.microsoft.com/office/drawing/2014/main" id="{AE55A257-75E8-E293-45C3-BC71D8567260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820" y="4258805"/>
                        <a:ext cx="142875" cy="0"/>
                      </a:xfrm>
                      <a:prstGeom prst="line">
                        <a:avLst/>
                      </a:prstGeom>
                      <a:ln w="952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32" name="Straight Connector 331">
                        <a:extLst>
                          <a:ext uri="{FF2B5EF4-FFF2-40B4-BE49-F238E27FC236}">
                            <a16:creationId xmlns:a16="http://schemas.microsoft.com/office/drawing/2014/main" id="{DB08B279-28C1-BF90-BCC3-2E4BFFF400A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0" y="4342792"/>
                        <a:ext cx="142875" cy="0"/>
                      </a:xfrm>
                      <a:prstGeom prst="line">
                        <a:avLst/>
                      </a:prstGeom>
                      <a:ln w="952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  <p:sp>
              <p:nvSpPr>
                <p:cNvPr id="322" name="TextBox 286">
                  <a:extLst>
                    <a:ext uri="{FF2B5EF4-FFF2-40B4-BE49-F238E27FC236}">
                      <a16:creationId xmlns:a16="http://schemas.microsoft.com/office/drawing/2014/main" id="{4D7D508B-A3C0-1218-D620-3A7A445B5491}"/>
                    </a:ext>
                  </a:extLst>
                </p:cNvPr>
                <p:cNvSpPr txBox="1"/>
                <p:nvPr/>
              </p:nvSpPr>
              <p:spPr>
                <a:xfrm>
                  <a:off x="75205" y="2710741"/>
                  <a:ext cx="347980" cy="2616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100" b="1" dirty="0">
                      <a:latin typeface="Arial" panose="020B0604020202020204" pitchFamily="34" charset="0"/>
                      <a:ea typeface="Calibri" panose="020F0502020204030204" pitchFamily="34" charset="0"/>
                    </a:rPr>
                    <a:t>A</a:t>
                  </a:r>
                  <a:r>
                    <a:rPr lang="en-US" sz="1100" b="1" dirty="0" smtClean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Calibri" panose="020F0502020204030204" pitchFamily="34" charset="0"/>
                    </a:rPr>
                    <a:t>.</a:t>
                  </a:r>
                  <a:endParaRPr lang="en-US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320" name="Text Box 2">
              <a:extLst>
                <a:ext uri="{FF2B5EF4-FFF2-40B4-BE49-F238E27FC236}">
                  <a16:creationId xmlns:a16="http://schemas.microsoft.com/office/drawing/2014/main" id="{5F4946D5-6CFB-F47E-9F12-089D85F034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9028" y="6980178"/>
              <a:ext cx="5175884" cy="65147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just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Supplementary Figure </a:t>
              </a:r>
              <a:r>
                <a:rPr lang="en-US" sz="1100" b="1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8: A-B</a:t>
              </a:r>
              <a:r>
                <a:rPr lang="en-US" sz="11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. </a:t>
              </a:r>
              <a:r>
                <a:rPr lang="en-IN" sz="1100" dirty="0" smtClean="0">
                  <a:solidFill>
                    <a:srgbClr val="111111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Western </a:t>
              </a:r>
              <a:r>
                <a:rPr lang="en-IN" sz="1100" dirty="0">
                  <a:solidFill>
                    <a:srgbClr val="111111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blot analysis of </a:t>
              </a:r>
              <a:r>
                <a:rPr lang="en-US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Cathepsin B and Cathepsin L.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900982" y="3778475"/>
              <a:ext cx="3971976" cy="2906591"/>
              <a:chOff x="1672271" y="3171870"/>
              <a:chExt cx="3971976" cy="2906591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70628" y="3171870"/>
                <a:ext cx="3473619" cy="2906591"/>
              </a:xfrm>
              <a:prstGeom prst="rect">
                <a:avLst/>
              </a:prstGeom>
            </p:spPr>
          </p:pic>
          <p:grpSp>
            <p:nvGrpSpPr>
              <p:cNvPr id="80" name="Group 79"/>
              <p:cNvGrpSpPr/>
              <p:nvPr/>
            </p:nvGrpSpPr>
            <p:grpSpPr>
              <a:xfrm>
                <a:off x="1672271" y="3433239"/>
                <a:ext cx="3806827" cy="1748637"/>
                <a:chOff x="0" y="2710741"/>
                <a:chExt cx="3807079" cy="1748751"/>
              </a:xfrm>
            </p:grpSpPr>
            <p:grpSp>
              <p:nvGrpSpPr>
                <p:cNvPr id="81" name="Group 80"/>
                <p:cNvGrpSpPr/>
                <p:nvPr/>
              </p:nvGrpSpPr>
              <p:grpSpPr>
                <a:xfrm>
                  <a:off x="0" y="2747097"/>
                  <a:ext cx="3807079" cy="1712395"/>
                  <a:chOff x="0" y="2747097"/>
                  <a:chExt cx="3807079" cy="1712395"/>
                </a:xfrm>
              </p:grpSpPr>
              <p:grpSp>
                <p:nvGrpSpPr>
                  <p:cNvPr id="83" name="Group 82"/>
                  <p:cNvGrpSpPr/>
                  <p:nvPr/>
                </p:nvGrpSpPr>
                <p:grpSpPr>
                  <a:xfrm>
                    <a:off x="404183" y="2747097"/>
                    <a:ext cx="2956052" cy="561142"/>
                    <a:chOff x="404183" y="2747097"/>
                    <a:chExt cx="2956052" cy="561142"/>
                  </a:xfrm>
                </p:grpSpPr>
                <p:grpSp>
                  <p:nvGrpSpPr>
                    <p:cNvPr id="103" name="Group 102">
                      <a:extLst>
                        <a:ext uri="{FF2B5EF4-FFF2-40B4-BE49-F238E27FC236}">
                          <a16:creationId xmlns:a16="http://schemas.microsoft.com/office/drawing/2014/main" id="{E8523453-DDDE-E2F7-226D-8DD0BFA014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3160" y="2946171"/>
                      <a:ext cx="1051782" cy="285270"/>
                      <a:chOff x="833125" y="2946172"/>
                      <a:chExt cx="1712514" cy="426616"/>
                    </a:xfrm>
                  </p:grpSpPr>
                  <p:sp>
                    <p:nvSpPr>
                      <p:cNvPr id="115" name="Right Brace 114">
                        <a:extLst>
                          <a:ext uri="{FF2B5EF4-FFF2-40B4-BE49-F238E27FC236}">
                            <a16:creationId xmlns:a16="http://schemas.microsoft.com/office/drawing/2014/main" id="{F5E27EE6-6779-F965-CB8D-8D3B59DC5571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1621546" y="2354339"/>
                        <a:ext cx="139938" cy="1323603"/>
                      </a:xfrm>
                      <a:prstGeom prst="rightBrace">
                        <a:avLst>
                          <a:gd name="adj1" fmla="val 90553"/>
                          <a:gd name="adj2" fmla="val 50000"/>
                        </a:avLst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16" name="Group 115">
                        <a:extLst>
                          <a:ext uri="{FF2B5EF4-FFF2-40B4-BE49-F238E27FC236}">
                            <a16:creationId xmlns:a16="http://schemas.microsoft.com/office/drawing/2014/main" id="{93E9D1AB-B9A9-6965-F5D2-EA079CB5C8D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33125" y="3090163"/>
                        <a:ext cx="1712514" cy="282625"/>
                        <a:chOff x="833125" y="3090163"/>
                        <a:chExt cx="1712514" cy="282625"/>
                      </a:xfrm>
                    </p:grpSpPr>
                    <p:sp>
                      <p:nvSpPr>
                        <p:cNvPr id="117" name="Rectangle 116">
                          <a:extLst>
                            <a:ext uri="{FF2B5EF4-FFF2-40B4-BE49-F238E27FC236}">
                              <a16:creationId xmlns:a16="http://schemas.microsoft.com/office/drawing/2014/main" id="{A692E871-A675-535E-1F6A-10791BDC8F7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833125" y="3104992"/>
                          <a:ext cx="581056" cy="267796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18" name="Rectangle 117">
                          <a:extLst>
                            <a:ext uri="{FF2B5EF4-FFF2-40B4-BE49-F238E27FC236}">
                              <a16:creationId xmlns:a16="http://schemas.microsoft.com/office/drawing/2014/main" id="{0D8A204D-131E-35AD-3A3A-B8CD8BF738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117191" y="3090163"/>
                          <a:ext cx="650329" cy="267795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50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19" name="Rectangle 118">
                          <a:extLst>
                            <a:ext uri="{FF2B5EF4-FFF2-40B4-BE49-F238E27FC236}">
                              <a16:creationId xmlns:a16="http://schemas.microsoft.com/office/drawing/2014/main" id="{1E3D022C-0C72-C8E4-B975-F4F9C613A04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431275" y="3090163"/>
                          <a:ext cx="718566" cy="267795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100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20" name="Rectangle 119">
                          <a:extLst>
                            <a:ext uri="{FF2B5EF4-FFF2-40B4-BE49-F238E27FC236}">
                              <a16:creationId xmlns:a16="http://schemas.microsoft.com/office/drawing/2014/main" id="{32505973-524D-A8E3-D472-AC61CD2DA9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827073" y="3098397"/>
                          <a:ext cx="718566" cy="267795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150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  <p:cxnSp>
                  <p:nvCxnSpPr>
                    <p:cNvPr id="104" name="Straight Connector 103">
                      <a:extLst>
                        <a:ext uri="{FF2B5EF4-FFF2-40B4-BE49-F238E27FC236}">
                          <a16:creationId xmlns:a16="http://schemas.microsoft.com/office/drawing/2014/main" id="{A7D29699-38FD-A83B-850D-1917373DEEE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49415" y="3165258"/>
                      <a:ext cx="142875" cy="0"/>
                    </a:xfrm>
                    <a:prstGeom prst="line">
                      <a:avLst/>
                    </a:prstGeom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5" name="TextBox 221">
                      <a:extLst>
                        <a:ext uri="{FF2B5EF4-FFF2-40B4-BE49-F238E27FC236}">
                          <a16:creationId xmlns:a16="http://schemas.microsoft.com/office/drawing/2014/main" id="{851F4D5A-5827-DD44-9121-54AB1DDDCF0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4183" y="3071904"/>
                      <a:ext cx="549275" cy="17907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CoCl2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06" name="TextBox 222">
                      <a:extLst>
                        <a:ext uri="{FF2B5EF4-FFF2-40B4-BE49-F238E27FC236}">
                          <a16:creationId xmlns:a16="http://schemas.microsoft.com/office/drawing/2014/main" id="{77A7581D-0EF6-E2FC-92C1-277FC195E1C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3225" y="2747097"/>
                      <a:ext cx="2747010" cy="1936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Mo Macrophages treated with  CoCl</a:t>
                      </a:r>
                      <a:r>
                        <a:rPr lang="en-US" sz="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2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107" name="Group 106">
                      <a:extLst>
                        <a:ext uri="{FF2B5EF4-FFF2-40B4-BE49-F238E27FC236}">
                          <a16:creationId xmlns:a16="http://schemas.microsoft.com/office/drawing/2014/main" id="{E8523453-DDDE-E2F7-226D-8DD0BFA014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73517" y="2951453"/>
                      <a:ext cx="1051781" cy="285271"/>
                      <a:chOff x="1973435" y="2951446"/>
                      <a:chExt cx="1712512" cy="426615"/>
                    </a:xfrm>
                  </p:grpSpPr>
                  <p:sp>
                    <p:nvSpPr>
                      <p:cNvPr id="109" name="Right Brace 108">
                        <a:extLst>
                          <a:ext uri="{FF2B5EF4-FFF2-40B4-BE49-F238E27FC236}">
                            <a16:creationId xmlns:a16="http://schemas.microsoft.com/office/drawing/2014/main" id="{F5E27EE6-6779-F965-CB8D-8D3B59DC5571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2767246" y="2346845"/>
                        <a:ext cx="121902" cy="1331104"/>
                      </a:xfrm>
                      <a:prstGeom prst="rightBrace">
                        <a:avLst>
                          <a:gd name="adj1" fmla="val 90553"/>
                          <a:gd name="adj2" fmla="val 50000"/>
                        </a:avLst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10" name="Group 109">
                        <a:extLst>
                          <a:ext uri="{FF2B5EF4-FFF2-40B4-BE49-F238E27FC236}">
                            <a16:creationId xmlns:a16="http://schemas.microsoft.com/office/drawing/2014/main" id="{93E9D1AB-B9A9-6965-F5D2-EA079CB5C8D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973435" y="3095438"/>
                        <a:ext cx="1712512" cy="282623"/>
                        <a:chOff x="1973435" y="3095438"/>
                        <a:chExt cx="1712512" cy="282623"/>
                      </a:xfrm>
                    </p:grpSpPr>
                    <p:sp>
                      <p:nvSpPr>
                        <p:cNvPr id="111" name="Rectangle 110">
                          <a:extLst>
                            <a:ext uri="{FF2B5EF4-FFF2-40B4-BE49-F238E27FC236}">
                              <a16:creationId xmlns:a16="http://schemas.microsoft.com/office/drawing/2014/main" id="{A692E871-A675-535E-1F6A-10791BDC8F7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1973435" y="3110267"/>
                          <a:ext cx="581056" cy="26779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12" name="Rectangle 111">
                          <a:extLst>
                            <a:ext uri="{FF2B5EF4-FFF2-40B4-BE49-F238E27FC236}">
                              <a16:creationId xmlns:a16="http://schemas.microsoft.com/office/drawing/2014/main" id="{0D8A204D-131E-35AD-3A3A-B8CD8BF738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257501" y="3095438"/>
                          <a:ext cx="650328" cy="26779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50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13" name="Rectangle 112">
                          <a:extLst>
                            <a:ext uri="{FF2B5EF4-FFF2-40B4-BE49-F238E27FC236}">
                              <a16:creationId xmlns:a16="http://schemas.microsoft.com/office/drawing/2014/main" id="{1E3D022C-0C72-C8E4-B975-F4F9C613A04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571583" y="3095438"/>
                          <a:ext cx="718566" cy="26779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100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14" name="Rectangle 113">
                          <a:extLst>
                            <a:ext uri="{FF2B5EF4-FFF2-40B4-BE49-F238E27FC236}">
                              <a16:creationId xmlns:a16="http://schemas.microsoft.com/office/drawing/2014/main" id="{32505973-524D-A8E3-D472-AC61CD2DA9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9963652">
                          <a:off x="2967381" y="3103671"/>
                          <a:ext cx="718566" cy="267794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150 </a:t>
                          </a:r>
                          <a:r>
                            <a:rPr lang="el-GR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μ</a:t>
                          </a:r>
                          <a:r>
                            <a:rPr lang="en-US" sz="6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M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108" name="Rectangle 107">
                      <a:extLst>
                        <a:ext uri="{FF2B5EF4-FFF2-40B4-BE49-F238E27FC236}">
                          <a16:creationId xmlns:a16="http://schemas.microsoft.com/office/drawing/2014/main" id="{A692E871-A675-535E-1F6A-10791BDC8F76}"/>
                        </a:ext>
                      </a:extLst>
                    </p:cNvPr>
                    <p:cNvSpPr/>
                    <p:nvPr/>
                  </p:nvSpPr>
                  <p:spPr>
                    <a:xfrm rot="18826203">
                      <a:off x="1727377" y="2999947"/>
                      <a:ext cx="437515" cy="17907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Ladder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84" name="Group 83"/>
                  <p:cNvGrpSpPr/>
                  <p:nvPr/>
                </p:nvGrpSpPr>
                <p:grpSpPr>
                  <a:xfrm>
                    <a:off x="2961259" y="3934610"/>
                    <a:ext cx="845820" cy="428543"/>
                    <a:chOff x="2961293" y="3934610"/>
                    <a:chExt cx="707580" cy="428543"/>
                  </a:xfrm>
                </p:grpSpPr>
                <p:sp>
                  <p:nvSpPr>
                    <p:cNvPr id="95" name="Rectangle 94">
                      <a:extLst>
                        <a:ext uri="{FF2B5EF4-FFF2-40B4-BE49-F238E27FC236}">
                          <a16:creationId xmlns:a16="http://schemas.microsoft.com/office/drawing/2014/main" id="{17AAD850-1166-A9A2-002D-321B22C505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61293" y="3934610"/>
                      <a:ext cx="707580" cy="20828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Cathepsin</a:t>
                      </a: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 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96" name="Group 95">
                      <a:extLst>
                        <a:ext uri="{FF2B5EF4-FFF2-40B4-BE49-F238E27FC236}">
                          <a16:creationId xmlns:a16="http://schemas.microsoft.com/office/drawing/2014/main" id="{69C056EF-9B88-9973-BBA3-92DC6E16F38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53672" y="4059907"/>
                      <a:ext cx="461843" cy="303246"/>
                      <a:chOff x="3053672" y="4059907"/>
                      <a:chExt cx="461843" cy="303246"/>
                    </a:xfrm>
                  </p:grpSpPr>
                  <p:grpSp>
                    <p:nvGrpSpPr>
                      <p:cNvPr id="97" name="Group 96">
                        <a:extLst>
                          <a:ext uri="{FF2B5EF4-FFF2-40B4-BE49-F238E27FC236}">
                            <a16:creationId xmlns:a16="http://schemas.microsoft.com/office/drawing/2014/main" id="{64D814FE-EF23-5A29-92CE-C126D9544C6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111791" y="4059907"/>
                        <a:ext cx="403724" cy="303246"/>
                        <a:chOff x="3111791" y="4059841"/>
                        <a:chExt cx="403724" cy="380723"/>
                      </a:xfrm>
                    </p:grpSpPr>
                    <p:sp>
                      <p:nvSpPr>
                        <p:cNvPr id="100" name="TextBox 246">
                          <a:extLst>
                            <a:ext uri="{FF2B5EF4-FFF2-40B4-BE49-F238E27FC236}">
                              <a16:creationId xmlns:a16="http://schemas.microsoft.com/office/drawing/2014/main" id="{7546901F-44E0-96DF-873F-449FCCDA103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111791" y="4059841"/>
                          <a:ext cx="403724" cy="26149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42kDa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01" name="TextBox 247">
                          <a:extLst>
                            <a:ext uri="{FF2B5EF4-FFF2-40B4-BE49-F238E27FC236}">
                              <a16:creationId xmlns:a16="http://schemas.microsoft.com/office/drawing/2014/main" id="{BB8AB788-3F17-857F-5B49-8AC3BC14454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111791" y="4179070"/>
                          <a:ext cx="403724" cy="26149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37kDa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  <p:cxnSp>
                    <p:nvCxnSpPr>
                      <p:cNvPr id="98" name="Straight Connector 97">
                        <a:extLst>
                          <a:ext uri="{FF2B5EF4-FFF2-40B4-BE49-F238E27FC236}">
                            <a16:creationId xmlns:a16="http://schemas.microsoft.com/office/drawing/2014/main" id="{F10C79FD-4AB3-EB08-86FD-012C3677C69B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053672" y="4186187"/>
                        <a:ext cx="142875" cy="0"/>
                      </a:xfrm>
                      <a:prstGeom prst="line">
                        <a:avLst/>
                      </a:prstGeom>
                      <a:ln w="952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Straight Connector 98">
                        <a:extLst>
                          <a:ext uri="{FF2B5EF4-FFF2-40B4-BE49-F238E27FC236}">
                            <a16:creationId xmlns:a16="http://schemas.microsoft.com/office/drawing/2014/main" id="{E0EF4F1A-8180-B2AC-FC0A-DB2002D76870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053759" y="4235400"/>
                        <a:ext cx="142875" cy="0"/>
                      </a:xfrm>
                      <a:prstGeom prst="line">
                        <a:avLst/>
                      </a:prstGeom>
                      <a:ln w="952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85" name="Group 84"/>
                  <p:cNvGrpSpPr/>
                  <p:nvPr/>
                </p:nvGrpSpPr>
                <p:grpSpPr>
                  <a:xfrm flipH="1">
                    <a:off x="0" y="3936196"/>
                    <a:ext cx="778028" cy="523296"/>
                    <a:chOff x="0" y="3936196"/>
                    <a:chExt cx="778028" cy="523296"/>
                  </a:xfrm>
                </p:grpSpPr>
                <p:sp>
                  <p:nvSpPr>
                    <p:cNvPr id="86" name="Rectangle 85">
                      <a:extLst>
                        <a:ext uri="{FF2B5EF4-FFF2-40B4-BE49-F238E27FC236}">
                          <a16:creationId xmlns:a16="http://schemas.microsoft.com/office/drawing/2014/main" id="{15726E07-1D87-E018-F797-AD23B1B8AB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488" y="3936196"/>
                      <a:ext cx="764540" cy="20828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Cathepsin</a:t>
                      </a: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 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87" name="Group 86">
                      <a:extLst>
                        <a:ext uri="{FF2B5EF4-FFF2-40B4-BE49-F238E27FC236}">
                          <a16:creationId xmlns:a16="http://schemas.microsoft.com/office/drawing/2014/main" id="{CC43B13E-3012-5F17-1CEB-48C560ACE97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4071459"/>
                      <a:ext cx="540381" cy="388033"/>
                      <a:chOff x="0" y="4071459"/>
                      <a:chExt cx="540381" cy="388033"/>
                    </a:xfrm>
                  </p:grpSpPr>
                  <p:grpSp>
                    <p:nvGrpSpPr>
                      <p:cNvPr id="88" name="Group 87">
                        <a:extLst>
                          <a:ext uri="{FF2B5EF4-FFF2-40B4-BE49-F238E27FC236}">
                            <a16:creationId xmlns:a16="http://schemas.microsoft.com/office/drawing/2014/main" id="{E716AF92-FCD5-FBAF-36BF-D44D0C28648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5838" y="4071459"/>
                        <a:ext cx="484543" cy="388033"/>
                        <a:chOff x="55838" y="4071376"/>
                        <a:chExt cx="484543" cy="487163"/>
                      </a:xfrm>
                    </p:grpSpPr>
                    <p:sp>
                      <p:nvSpPr>
                        <p:cNvPr id="92" name="TextBox 255">
                          <a:extLst>
                            <a:ext uri="{FF2B5EF4-FFF2-40B4-BE49-F238E27FC236}">
                              <a16:creationId xmlns:a16="http://schemas.microsoft.com/office/drawing/2014/main" id="{6AFDDE47-625F-BFA1-C281-41BDB2DE7E5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5838" y="4071376"/>
                          <a:ext cx="482600" cy="26148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42kDa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93" name="TextBox 256">
                          <a:extLst>
                            <a:ext uri="{FF2B5EF4-FFF2-40B4-BE49-F238E27FC236}">
                              <a16:creationId xmlns:a16="http://schemas.microsoft.com/office/drawing/2014/main" id="{576016D8-F594-8782-5219-A95D0E1E976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5838" y="4185635"/>
                          <a:ext cx="482600" cy="26149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34kDa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94" name="TextBox 257">
                          <a:extLst>
                            <a:ext uri="{FF2B5EF4-FFF2-40B4-BE49-F238E27FC236}">
                              <a16:creationId xmlns:a16="http://schemas.microsoft.com/office/drawing/2014/main" id="{9F4F8747-E4A0-726A-7800-AFD29E1E65C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7781" y="4297049"/>
                          <a:ext cx="482600" cy="26149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26kDa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p:grpSp>
                  <p:cxnSp>
                    <p:nvCxnSpPr>
                      <p:cNvPr id="89" name="Straight Connector 88">
                        <a:extLst>
                          <a:ext uri="{FF2B5EF4-FFF2-40B4-BE49-F238E27FC236}">
                            <a16:creationId xmlns:a16="http://schemas.microsoft.com/office/drawing/2014/main" id="{338FE2B0-91F9-1F37-DF5F-B5F26A930B36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733" y="4197687"/>
                        <a:ext cx="142875" cy="0"/>
                      </a:xfrm>
                      <a:prstGeom prst="line">
                        <a:avLst/>
                      </a:prstGeom>
                      <a:ln w="952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Straight Connector 89">
                        <a:extLst>
                          <a:ext uri="{FF2B5EF4-FFF2-40B4-BE49-F238E27FC236}">
                            <a16:creationId xmlns:a16="http://schemas.microsoft.com/office/drawing/2014/main" id="{AE55A257-75E8-E293-45C3-BC71D8567260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820" y="4258805"/>
                        <a:ext cx="142875" cy="0"/>
                      </a:xfrm>
                      <a:prstGeom prst="line">
                        <a:avLst/>
                      </a:prstGeom>
                      <a:ln w="952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Straight Connector 90">
                        <a:extLst>
                          <a:ext uri="{FF2B5EF4-FFF2-40B4-BE49-F238E27FC236}">
                            <a16:creationId xmlns:a16="http://schemas.microsoft.com/office/drawing/2014/main" id="{DB08B279-28C1-BF90-BCC3-2E4BFFF400A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0" y="4342792"/>
                        <a:ext cx="142875" cy="0"/>
                      </a:xfrm>
                      <a:prstGeom prst="line">
                        <a:avLst/>
                      </a:prstGeom>
                      <a:ln w="952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  <p:sp>
              <p:nvSpPr>
                <p:cNvPr id="82" name="TextBox 286">
                  <a:extLst>
                    <a:ext uri="{FF2B5EF4-FFF2-40B4-BE49-F238E27FC236}">
                      <a16:creationId xmlns:a16="http://schemas.microsoft.com/office/drawing/2014/main" id="{4D7D508B-A3C0-1218-D620-3A7A445B5491}"/>
                    </a:ext>
                  </a:extLst>
                </p:cNvPr>
                <p:cNvSpPr txBox="1"/>
                <p:nvPr/>
              </p:nvSpPr>
              <p:spPr>
                <a:xfrm>
                  <a:off x="75205" y="2710741"/>
                  <a:ext cx="347980" cy="2616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100" b="1" dirty="0" smtClean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Calibri" panose="020F0502020204030204" pitchFamily="34" charset="0"/>
                    </a:rPr>
                    <a:t>B.</a:t>
                  </a:r>
                  <a:endParaRPr lang="en-US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7971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1621251" y="1320288"/>
            <a:ext cx="4446616" cy="6210027"/>
            <a:chOff x="1621251" y="2298188"/>
            <a:chExt cx="4446616" cy="6210027"/>
          </a:xfrm>
        </p:grpSpPr>
        <p:grpSp>
          <p:nvGrpSpPr>
            <p:cNvPr id="52" name="Group 51"/>
            <p:cNvGrpSpPr/>
            <p:nvPr/>
          </p:nvGrpSpPr>
          <p:grpSpPr>
            <a:xfrm>
              <a:off x="2072623" y="2298188"/>
              <a:ext cx="3543873" cy="5832168"/>
              <a:chOff x="2222968" y="2298188"/>
              <a:chExt cx="3543873" cy="5832168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250455" y="2298188"/>
                <a:ext cx="3188208" cy="2922022"/>
                <a:chOff x="1899729" y="2183888"/>
                <a:chExt cx="3188208" cy="2922022"/>
              </a:xfrm>
            </p:grpSpPr>
            <p:pic>
              <p:nvPicPr>
                <p:cNvPr id="28" name="Picture 27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561"/>
                <a:stretch/>
              </p:blipFill>
              <p:spPr>
                <a:xfrm>
                  <a:off x="1899729" y="2351541"/>
                  <a:ext cx="3188208" cy="2754369"/>
                </a:xfrm>
                <a:prstGeom prst="rect">
                  <a:avLst/>
                </a:prstGeom>
              </p:spPr>
            </p:pic>
            <p:grpSp>
              <p:nvGrpSpPr>
                <p:cNvPr id="7" name="Group 6"/>
                <p:cNvGrpSpPr/>
                <p:nvPr/>
              </p:nvGrpSpPr>
              <p:grpSpPr>
                <a:xfrm>
                  <a:off x="1991972" y="2183888"/>
                  <a:ext cx="2428761" cy="1960630"/>
                  <a:chOff x="3655542" y="0"/>
                  <a:chExt cx="2428922" cy="1960757"/>
                </a:xfrm>
              </p:grpSpPr>
              <p:grpSp>
                <p:nvGrpSpPr>
                  <p:cNvPr id="8" name="Group 7"/>
                  <p:cNvGrpSpPr/>
                  <p:nvPr/>
                </p:nvGrpSpPr>
                <p:grpSpPr>
                  <a:xfrm>
                    <a:off x="3655542" y="33902"/>
                    <a:ext cx="2428922" cy="1926855"/>
                    <a:chOff x="3655542" y="33902"/>
                    <a:chExt cx="2428922" cy="1926855"/>
                  </a:xfrm>
                </p:grpSpPr>
                <p:grpSp>
                  <p:nvGrpSpPr>
                    <p:cNvPr id="11" name="Group 10"/>
                    <p:cNvGrpSpPr/>
                    <p:nvPr/>
                  </p:nvGrpSpPr>
                  <p:grpSpPr>
                    <a:xfrm>
                      <a:off x="3655542" y="1594751"/>
                      <a:ext cx="571975" cy="366006"/>
                      <a:chOff x="3655542" y="1594751"/>
                      <a:chExt cx="571975" cy="366006"/>
                    </a:xfrm>
                  </p:grpSpPr>
                  <p:sp>
                    <p:nvSpPr>
                      <p:cNvPr id="24" name="Rectangle 23">
                        <a:extLst>
                          <a:ext uri="{FF2B5EF4-FFF2-40B4-BE49-F238E27FC236}">
                            <a16:creationId xmlns:a16="http://schemas.microsoft.com/office/drawing/2014/main" id="{018A99C0-65B3-F922-617C-1AE55A1E6DB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55542" y="1594751"/>
                        <a:ext cx="516255" cy="20828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l-GR" sz="800" b="1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β</a:t>
                        </a:r>
                        <a:r>
                          <a:rPr lang="en-US" sz="800" b="1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-actin</a:t>
                        </a:r>
                        <a:endPara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grpSp>
                    <p:nvGrpSpPr>
                      <p:cNvPr id="25" name="Group 24">
                        <a:extLst>
                          <a:ext uri="{FF2B5EF4-FFF2-40B4-BE49-F238E27FC236}">
                            <a16:creationId xmlns:a16="http://schemas.microsoft.com/office/drawing/2014/main" id="{2DA4B6A3-A0E7-4DDC-33F8-B475A3CF31F6}"/>
                          </a:ext>
                        </a:extLst>
                      </p:cNvPr>
                      <p:cNvGrpSpPr/>
                      <p:nvPr/>
                    </p:nvGrpSpPr>
                    <p:grpSpPr>
                      <a:xfrm flipH="1">
                        <a:off x="3659404" y="1752477"/>
                        <a:ext cx="568113" cy="208280"/>
                        <a:chOff x="3812001" y="1752477"/>
                        <a:chExt cx="568113" cy="208280"/>
                      </a:xfrm>
                    </p:grpSpPr>
                    <p:sp>
                      <p:nvSpPr>
                        <p:cNvPr id="26" name="TextBox 189">
                          <a:extLst>
                            <a:ext uri="{FF2B5EF4-FFF2-40B4-BE49-F238E27FC236}">
                              <a16:creationId xmlns:a16="http://schemas.microsoft.com/office/drawing/2014/main" id="{1E3AE1FD-662F-CDD4-F0D9-F094CE00A0D9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897514" y="1752477"/>
                          <a:ext cx="482600" cy="20828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42kDa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cxnSp>
                      <p:nvCxnSpPr>
                        <p:cNvPr id="27" name="Straight Connector 26">
                          <a:extLst>
                            <a:ext uri="{FF2B5EF4-FFF2-40B4-BE49-F238E27FC236}">
                              <a16:creationId xmlns:a16="http://schemas.microsoft.com/office/drawing/2014/main" id="{2636AAA8-B5AF-49D8-7CE0-3C2EDAF6012B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3812001" y="1791793"/>
                          <a:ext cx="142875" cy="0"/>
                        </a:xfrm>
                        <a:prstGeom prst="line">
                          <a:avLst/>
                        </a:prstGeom>
                        <a:ln w="9525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2"/>
                        </a:lnRef>
                        <a:fillRef idx="0">
                          <a:schemeClr val="accent2"/>
                        </a:fillRef>
                        <a:effectRef idx="1">
                          <a:schemeClr val="accent2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</p:grpSp>
                <p:grpSp>
                  <p:nvGrpSpPr>
                    <p:cNvPr id="12" name="Group 11"/>
                    <p:cNvGrpSpPr/>
                    <p:nvPr/>
                  </p:nvGrpSpPr>
                  <p:grpSpPr>
                    <a:xfrm>
                      <a:off x="4090941" y="33902"/>
                      <a:ext cx="1993523" cy="472963"/>
                      <a:chOff x="4090941" y="33902"/>
                      <a:chExt cx="1993523" cy="472963"/>
                    </a:xfrm>
                  </p:grpSpPr>
                  <p:grpSp>
                    <p:nvGrpSpPr>
                      <p:cNvPr id="14" name="Group 13">
                        <a:extLst>
                          <a:ext uri="{FF2B5EF4-FFF2-40B4-BE49-F238E27FC236}">
                            <a16:creationId xmlns:a16="http://schemas.microsoft.com/office/drawing/2014/main" id="{E8523453-DDDE-E2F7-226D-8DD0BFA0143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82669" y="217196"/>
                        <a:ext cx="1051781" cy="285448"/>
                        <a:chOff x="4482483" y="217196"/>
                        <a:chExt cx="1712512" cy="426882"/>
                      </a:xfrm>
                    </p:grpSpPr>
                    <p:sp>
                      <p:nvSpPr>
                        <p:cNvPr id="18" name="Right Brace 17">
                          <a:extLst>
                            <a:ext uri="{FF2B5EF4-FFF2-40B4-BE49-F238E27FC236}">
                              <a16:creationId xmlns:a16="http://schemas.microsoft.com/office/drawing/2014/main" id="{F5E27EE6-6779-F965-CB8D-8D3B59DC557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6200000">
                          <a:off x="5271296" y="-374637"/>
                          <a:ext cx="139938" cy="1323603"/>
                        </a:xfrm>
                        <a:prstGeom prst="rightBrace">
                          <a:avLst>
                            <a:gd name="adj1" fmla="val 90553"/>
                            <a:gd name="adj2" fmla="val 50000"/>
                          </a:avLst>
                        </a:prstGeom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19" name="Group 18">
                          <a:extLst>
                            <a:ext uri="{FF2B5EF4-FFF2-40B4-BE49-F238E27FC236}">
                              <a16:creationId xmlns:a16="http://schemas.microsoft.com/office/drawing/2014/main" id="{93E9D1AB-B9A9-6965-F5D2-EA079CB5C8D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482483" y="361453"/>
                          <a:ext cx="1712512" cy="282625"/>
                          <a:chOff x="4482483" y="361453"/>
                          <a:chExt cx="1712512" cy="282625"/>
                        </a:xfrm>
                      </p:grpSpPr>
                      <p:sp>
                        <p:nvSpPr>
                          <p:cNvPr id="20" name="Rectangle 19">
                            <a:extLst>
                              <a:ext uri="{FF2B5EF4-FFF2-40B4-BE49-F238E27FC236}">
                                <a16:creationId xmlns:a16="http://schemas.microsoft.com/office/drawing/2014/main" id="{A692E871-A675-535E-1F6A-10791BDC8F7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9963652">
                            <a:off x="4482483" y="376282"/>
                            <a:ext cx="581056" cy="267796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 marL="0" marR="0" algn="just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0 </a:t>
                            </a:r>
                            <a:r>
                              <a:rPr lang="el-GR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μ</a:t>
                            </a: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M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21" name="Rectangle 20">
                            <a:extLst>
                              <a:ext uri="{FF2B5EF4-FFF2-40B4-BE49-F238E27FC236}">
                                <a16:creationId xmlns:a16="http://schemas.microsoft.com/office/drawing/2014/main" id="{0D8A204D-131E-35AD-3A3A-B8CD8BF738F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9963652">
                            <a:off x="4766549" y="361453"/>
                            <a:ext cx="650328" cy="267795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 marL="0" marR="0" algn="just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50 </a:t>
                            </a:r>
                            <a:r>
                              <a:rPr lang="el-GR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μ</a:t>
                            </a: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M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22" name="Rectangle 21">
                            <a:extLst>
                              <a:ext uri="{FF2B5EF4-FFF2-40B4-BE49-F238E27FC236}">
                                <a16:creationId xmlns:a16="http://schemas.microsoft.com/office/drawing/2014/main" id="{1E3D022C-0C72-C8E4-B975-F4F9C613A04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9963652">
                            <a:off x="5080631" y="361453"/>
                            <a:ext cx="718566" cy="267795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 marL="0" marR="0" algn="just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100 </a:t>
                            </a:r>
                            <a:r>
                              <a:rPr lang="el-GR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μ</a:t>
                            </a: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M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23" name="Rectangle 22">
                            <a:extLst>
                              <a:ext uri="{FF2B5EF4-FFF2-40B4-BE49-F238E27FC236}">
                                <a16:creationId xmlns:a16="http://schemas.microsoft.com/office/drawing/2014/main" id="{32505973-524D-A8E3-D472-AC61CD2DA92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9963652">
                            <a:off x="5476429" y="369686"/>
                            <a:ext cx="718566" cy="267795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 marL="0" marR="0" algn="just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150 </a:t>
                            </a:r>
                            <a:r>
                              <a:rPr lang="el-GR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μ</a:t>
                            </a: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M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cxnSp>
                    <p:nvCxnSpPr>
                      <p:cNvPr id="15" name="Straight Connector 14">
                        <a:extLst>
                          <a:ext uri="{FF2B5EF4-FFF2-40B4-BE49-F238E27FC236}">
                            <a16:creationId xmlns:a16="http://schemas.microsoft.com/office/drawing/2014/main" id="{A7D29699-38FD-A83B-850D-1917373DEEE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449213" y="427769"/>
                        <a:ext cx="142875" cy="0"/>
                      </a:xfrm>
                      <a:prstGeom prst="line">
                        <a:avLst/>
                      </a:prstGeom>
                      <a:ln w="952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6" name="TextBox 262">
                        <a:extLst>
                          <a:ext uri="{FF2B5EF4-FFF2-40B4-BE49-F238E27FC236}">
                            <a16:creationId xmlns:a16="http://schemas.microsoft.com/office/drawing/2014/main" id="{851F4D5A-5827-DD44-9121-54AB1DDDCF0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535189" y="327795"/>
                        <a:ext cx="549275" cy="17907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CoCl2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7" name="TextBox 263">
                        <a:extLst>
                          <a:ext uri="{FF2B5EF4-FFF2-40B4-BE49-F238E27FC236}">
                            <a16:creationId xmlns:a16="http://schemas.microsoft.com/office/drawing/2014/main" id="{77A7581D-0EF6-E2FC-92C1-277FC195E1C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90941" y="33902"/>
                        <a:ext cx="1735455" cy="1936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7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Mo Macrophages treated with  CoCl</a:t>
                        </a:r>
                        <a:r>
                          <a:rPr lang="en-US" sz="5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2 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A692E871-A675-535E-1F6A-10791BDC8F76}"/>
                        </a:ext>
                      </a:extLst>
                    </p:cNvPr>
                    <p:cNvSpPr/>
                    <p:nvPr/>
                  </p:nvSpPr>
                  <p:spPr>
                    <a:xfrm rot="18826203">
                      <a:off x="4267295" y="271722"/>
                      <a:ext cx="437515" cy="17907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Ladder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9" name="TextBox 283">
                    <a:extLst>
                      <a:ext uri="{FF2B5EF4-FFF2-40B4-BE49-F238E27FC236}">
                        <a16:creationId xmlns:a16="http://schemas.microsoft.com/office/drawing/2014/main" id="{4D7D508B-A3C0-1218-D620-3A7A445B5491}"/>
                      </a:ext>
                    </a:extLst>
                  </p:cNvPr>
                  <p:cNvSpPr txBox="1"/>
                  <p:nvPr/>
                </p:nvSpPr>
                <p:spPr>
                  <a:xfrm>
                    <a:off x="3693643" y="0"/>
                    <a:ext cx="347345" cy="26162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100" b="1" dirty="0">
                        <a:latin typeface="Arial" panose="020B0604020202020204" pitchFamily="34" charset="0"/>
                        <a:ea typeface="Calibri" panose="020F0502020204030204" pitchFamily="34" charset="0"/>
                      </a:rPr>
                      <a:t>A</a:t>
                    </a:r>
                    <a:r>
                      <a:rPr lang="en-US" sz="11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rPr>
                      <a:t>.</a:t>
                    </a:r>
                    <a:endParaRPr lang="en-US" sz="12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2" name="Group 1"/>
              <p:cNvGrpSpPr/>
              <p:nvPr/>
            </p:nvGrpSpPr>
            <p:grpSpPr>
              <a:xfrm>
                <a:off x="2222968" y="5220210"/>
                <a:ext cx="3543873" cy="2910146"/>
                <a:chOff x="1679541" y="5157948"/>
                <a:chExt cx="3543873" cy="2910146"/>
              </a:xfrm>
            </p:grpSpPr>
            <p:pic>
              <p:nvPicPr>
                <p:cNvPr id="10" name="Picture 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64251" y="5329371"/>
                  <a:ext cx="3459163" cy="2738723"/>
                </a:xfrm>
                <a:prstGeom prst="rect">
                  <a:avLst/>
                </a:prstGeom>
              </p:spPr>
            </p:pic>
            <p:grpSp>
              <p:nvGrpSpPr>
                <p:cNvPr id="29" name="Group 28"/>
                <p:cNvGrpSpPr/>
                <p:nvPr/>
              </p:nvGrpSpPr>
              <p:grpSpPr>
                <a:xfrm>
                  <a:off x="1679541" y="5157948"/>
                  <a:ext cx="2428761" cy="1960630"/>
                  <a:chOff x="3655542" y="0"/>
                  <a:chExt cx="2428922" cy="1960757"/>
                </a:xfrm>
              </p:grpSpPr>
              <p:grpSp>
                <p:nvGrpSpPr>
                  <p:cNvPr id="30" name="Group 29"/>
                  <p:cNvGrpSpPr/>
                  <p:nvPr/>
                </p:nvGrpSpPr>
                <p:grpSpPr>
                  <a:xfrm>
                    <a:off x="3655542" y="33902"/>
                    <a:ext cx="2428922" cy="1926855"/>
                    <a:chOff x="3655542" y="33902"/>
                    <a:chExt cx="2428922" cy="1926855"/>
                  </a:xfrm>
                </p:grpSpPr>
                <p:grpSp>
                  <p:nvGrpSpPr>
                    <p:cNvPr id="32" name="Group 31"/>
                    <p:cNvGrpSpPr/>
                    <p:nvPr/>
                  </p:nvGrpSpPr>
                  <p:grpSpPr>
                    <a:xfrm>
                      <a:off x="3655542" y="1594751"/>
                      <a:ext cx="571975" cy="366006"/>
                      <a:chOff x="3655542" y="1594751"/>
                      <a:chExt cx="571975" cy="366006"/>
                    </a:xfrm>
                  </p:grpSpPr>
                  <p:sp>
                    <p:nvSpPr>
                      <p:cNvPr id="45" name="Rectangle 44">
                        <a:extLst>
                          <a:ext uri="{FF2B5EF4-FFF2-40B4-BE49-F238E27FC236}">
                            <a16:creationId xmlns:a16="http://schemas.microsoft.com/office/drawing/2014/main" id="{018A99C0-65B3-F922-617C-1AE55A1E6DB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55542" y="1594751"/>
                        <a:ext cx="516255" cy="20828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 marL="0" marR="0" algn="just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l-GR" sz="800" b="1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β</a:t>
                        </a:r>
                        <a:r>
                          <a:rPr lang="en-US" sz="800" b="1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-actin</a:t>
                        </a:r>
                        <a:endPara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grpSp>
                    <p:nvGrpSpPr>
                      <p:cNvPr id="46" name="Group 45">
                        <a:extLst>
                          <a:ext uri="{FF2B5EF4-FFF2-40B4-BE49-F238E27FC236}">
                            <a16:creationId xmlns:a16="http://schemas.microsoft.com/office/drawing/2014/main" id="{2DA4B6A3-A0E7-4DDC-33F8-B475A3CF31F6}"/>
                          </a:ext>
                        </a:extLst>
                      </p:cNvPr>
                      <p:cNvGrpSpPr/>
                      <p:nvPr/>
                    </p:nvGrpSpPr>
                    <p:grpSpPr>
                      <a:xfrm flipH="1">
                        <a:off x="3659404" y="1752477"/>
                        <a:ext cx="568113" cy="208280"/>
                        <a:chOff x="3812001" y="1752477"/>
                        <a:chExt cx="568113" cy="208280"/>
                      </a:xfrm>
                    </p:grpSpPr>
                    <p:sp>
                      <p:nvSpPr>
                        <p:cNvPr id="47" name="TextBox 189">
                          <a:extLst>
                            <a:ext uri="{FF2B5EF4-FFF2-40B4-BE49-F238E27FC236}">
                              <a16:creationId xmlns:a16="http://schemas.microsoft.com/office/drawing/2014/main" id="{1E3AE1FD-662F-CDD4-F0D9-F094CE00A0D9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897514" y="1752477"/>
                          <a:ext cx="482600" cy="20828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</a:rPr>
                            <a:t>42kDa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  <p:cxnSp>
                      <p:nvCxnSpPr>
                        <p:cNvPr id="48" name="Straight Connector 47">
                          <a:extLst>
                            <a:ext uri="{FF2B5EF4-FFF2-40B4-BE49-F238E27FC236}">
                              <a16:creationId xmlns:a16="http://schemas.microsoft.com/office/drawing/2014/main" id="{2636AAA8-B5AF-49D8-7CE0-3C2EDAF6012B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3812001" y="1791793"/>
                          <a:ext cx="142875" cy="0"/>
                        </a:xfrm>
                        <a:prstGeom prst="line">
                          <a:avLst/>
                        </a:prstGeom>
                        <a:ln w="9525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2"/>
                        </a:lnRef>
                        <a:fillRef idx="0">
                          <a:schemeClr val="accent2"/>
                        </a:fillRef>
                        <a:effectRef idx="1">
                          <a:schemeClr val="accent2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</p:grpSp>
                <p:grpSp>
                  <p:nvGrpSpPr>
                    <p:cNvPr id="33" name="Group 32"/>
                    <p:cNvGrpSpPr/>
                    <p:nvPr/>
                  </p:nvGrpSpPr>
                  <p:grpSpPr>
                    <a:xfrm>
                      <a:off x="4090941" y="33902"/>
                      <a:ext cx="1993523" cy="472963"/>
                      <a:chOff x="4090941" y="33902"/>
                      <a:chExt cx="1993523" cy="472963"/>
                    </a:xfrm>
                  </p:grpSpPr>
                  <p:grpSp>
                    <p:nvGrpSpPr>
                      <p:cNvPr id="35" name="Group 34">
                        <a:extLst>
                          <a:ext uri="{FF2B5EF4-FFF2-40B4-BE49-F238E27FC236}">
                            <a16:creationId xmlns:a16="http://schemas.microsoft.com/office/drawing/2014/main" id="{E8523453-DDDE-E2F7-226D-8DD0BFA0143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482669" y="217196"/>
                        <a:ext cx="1051781" cy="285448"/>
                        <a:chOff x="4482483" y="217196"/>
                        <a:chExt cx="1712512" cy="426882"/>
                      </a:xfrm>
                    </p:grpSpPr>
                    <p:sp>
                      <p:nvSpPr>
                        <p:cNvPr id="39" name="Right Brace 38">
                          <a:extLst>
                            <a:ext uri="{FF2B5EF4-FFF2-40B4-BE49-F238E27FC236}">
                              <a16:creationId xmlns:a16="http://schemas.microsoft.com/office/drawing/2014/main" id="{F5E27EE6-6779-F965-CB8D-8D3B59DC557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6200000">
                          <a:off x="5271296" y="-374637"/>
                          <a:ext cx="139938" cy="1323603"/>
                        </a:xfrm>
                        <a:prstGeom prst="rightBrace">
                          <a:avLst>
                            <a:gd name="adj1" fmla="val 90553"/>
                            <a:gd name="adj2" fmla="val 50000"/>
                          </a:avLst>
                        </a:prstGeom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40" name="Group 39">
                          <a:extLst>
                            <a:ext uri="{FF2B5EF4-FFF2-40B4-BE49-F238E27FC236}">
                              <a16:creationId xmlns:a16="http://schemas.microsoft.com/office/drawing/2014/main" id="{93E9D1AB-B9A9-6965-F5D2-EA079CB5C8D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482483" y="361453"/>
                          <a:ext cx="1712512" cy="282625"/>
                          <a:chOff x="4482483" y="361453"/>
                          <a:chExt cx="1712512" cy="282625"/>
                        </a:xfrm>
                      </p:grpSpPr>
                      <p:sp>
                        <p:nvSpPr>
                          <p:cNvPr id="41" name="Rectangle 40">
                            <a:extLst>
                              <a:ext uri="{FF2B5EF4-FFF2-40B4-BE49-F238E27FC236}">
                                <a16:creationId xmlns:a16="http://schemas.microsoft.com/office/drawing/2014/main" id="{A692E871-A675-535E-1F6A-10791BDC8F7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9963652">
                            <a:off x="4482483" y="376282"/>
                            <a:ext cx="581056" cy="267796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 marL="0" marR="0" algn="just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0 </a:t>
                            </a:r>
                            <a:r>
                              <a:rPr lang="el-GR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μ</a:t>
                            </a: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M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42" name="Rectangle 41">
                            <a:extLst>
                              <a:ext uri="{FF2B5EF4-FFF2-40B4-BE49-F238E27FC236}">
                                <a16:creationId xmlns:a16="http://schemas.microsoft.com/office/drawing/2014/main" id="{0D8A204D-131E-35AD-3A3A-B8CD8BF738F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9963652">
                            <a:off x="4766549" y="361453"/>
                            <a:ext cx="650328" cy="267795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 marL="0" marR="0" algn="just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50 </a:t>
                            </a:r>
                            <a:r>
                              <a:rPr lang="el-GR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μ</a:t>
                            </a: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M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43" name="Rectangle 42">
                            <a:extLst>
                              <a:ext uri="{FF2B5EF4-FFF2-40B4-BE49-F238E27FC236}">
                                <a16:creationId xmlns:a16="http://schemas.microsoft.com/office/drawing/2014/main" id="{1E3D022C-0C72-C8E4-B975-F4F9C613A04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9963652">
                            <a:off x="5080631" y="361453"/>
                            <a:ext cx="718566" cy="267795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 marL="0" marR="0" algn="just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100 </a:t>
                            </a:r>
                            <a:r>
                              <a:rPr lang="el-GR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μ</a:t>
                            </a: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M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44" name="Rectangle 43">
                            <a:extLst>
                              <a:ext uri="{FF2B5EF4-FFF2-40B4-BE49-F238E27FC236}">
                                <a16:creationId xmlns:a16="http://schemas.microsoft.com/office/drawing/2014/main" id="{32505973-524D-A8E3-D472-AC61CD2DA92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9963652">
                            <a:off x="5476429" y="369686"/>
                            <a:ext cx="718566" cy="267795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 marL="0" marR="0" algn="just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</a:pP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150 </a:t>
                            </a:r>
                            <a:r>
                              <a:rPr lang="el-GR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μ</a:t>
                            </a:r>
                            <a:r>
                              <a:rPr lang="en-US" sz="6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</a:rPr>
                              <a:t>M</a:t>
                            </a:r>
                            <a:endParaRPr lang="en-US" sz="12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cxnSp>
                    <p:nvCxnSpPr>
                      <p:cNvPr id="36" name="Straight Connector 35">
                        <a:extLst>
                          <a:ext uri="{FF2B5EF4-FFF2-40B4-BE49-F238E27FC236}">
                            <a16:creationId xmlns:a16="http://schemas.microsoft.com/office/drawing/2014/main" id="{A7D29699-38FD-A83B-850D-1917373DEEE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449213" y="427769"/>
                        <a:ext cx="142875" cy="0"/>
                      </a:xfrm>
                      <a:prstGeom prst="line">
                        <a:avLst/>
                      </a:prstGeom>
                      <a:ln w="952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7" name="TextBox 262">
                        <a:extLst>
                          <a:ext uri="{FF2B5EF4-FFF2-40B4-BE49-F238E27FC236}">
                            <a16:creationId xmlns:a16="http://schemas.microsoft.com/office/drawing/2014/main" id="{851F4D5A-5827-DD44-9121-54AB1DDDCF0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535189" y="327795"/>
                        <a:ext cx="549275" cy="17907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6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CoCl2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38" name="TextBox 263">
                        <a:extLst>
                          <a:ext uri="{FF2B5EF4-FFF2-40B4-BE49-F238E27FC236}">
                            <a16:creationId xmlns:a16="http://schemas.microsoft.com/office/drawing/2014/main" id="{77A7581D-0EF6-E2FC-92C1-277FC195E1C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090941" y="33902"/>
                        <a:ext cx="1735455" cy="1936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7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Mo Macrophages treated with  CoCl</a:t>
                        </a:r>
                        <a:r>
                          <a:rPr lang="en-US" sz="500" b="1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Arial" panose="020B0604020202020204" pitchFamily="34" charset="0"/>
                          </a:rPr>
                          <a:t>2 </a:t>
                        </a:r>
                        <a:endPara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A692E871-A675-535E-1F6A-10791BDC8F76}"/>
                        </a:ext>
                      </a:extLst>
                    </p:cNvPr>
                    <p:cNvSpPr/>
                    <p:nvPr/>
                  </p:nvSpPr>
                  <p:spPr>
                    <a:xfrm rot="18826203">
                      <a:off x="4267295" y="271722"/>
                      <a:ext cx="437515" cy="17907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Ladder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31" name="TextBox 283">
                    <a:extLst>
                      <a:ext uri="{FF2B5EF4-FFF2-40B4-BE49-F238E27FC236}">
                        <a16:creationId xmlns:a16="http://schemas.microsoft.com/office/drawing/2014/main" id="{4D7D508B-A3C0-1218-D620-3A7A445B5491}"/>
                      </a:ext>
                    </a:extLst>
                  </p:cNvPr>
                  <p:cNvSpPr txBox="1"/>
                  <p:nvPr/>
                </p:nvSpPr>
                <p:spPr>
                  <a:xfrm>
                    <a:off x="3693643" y="0"/>
                    <a:ext cx="347345" cy="25209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1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rPr>
                      <a:t>B.</a:t>
                    </a:r>
                    <a:endParaRPr lang="en-US" sz="120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endParaRPr>
                  </a:p>
                </p:txBody>
              </p:sp>
            </p:grpSp>
          </p:grpSp>
        </p:grpSp>
        <p:sp>
          <p:nvSpPr>
            <p:cNvPr id="50" name="Text Box 2">
              <a:extLst>
                <a:ext uri="{FF2B5EF4-FFF2-40B4-BE49-F238E27FC236}">
                  <a16:creationId xmlns:a16="http://schemas.microsoft.com/office/drawing/2014/main" id="{5F4946D5-6CFB-F47E-9F12-089D85F034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1251" y="7856742"/>
              <a:ext cx="4446616" cy="65147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06000"/>
                </a:lnSpc>
                <a:spcAft>
                  <a:spcPts val="800"/>
                </a:spcAft>
              </a:pPr>
              <a:r>
                <a:rPr lang="en-US" sz="11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Supplementary Figure </a:t>
              </a:r>
              <a:r>
                <a:rPr lang="en-US" sz="1100" b="1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8: A-B</a:t>
              </a:r>
              <a:r>
                <a:rPr lang="en-US" sz="11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. </a:t>
              </a:r>
              <a:r>
                <a:rPr lang="en-IN" sz="1100" dirty="0" smtClean="0">
                  <a:solidFill>
                    <a:srgbClr val="111111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Western </a:t>
              </a:r>
              <a:r>
                <a:rPr lang="en-IN" sz="1100" dirty="0">
                  <a:solidFill>
                    <a:srgbClr val="111111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blot analysis </a:t>
              </a:r>
              <a:r>
                <a:rPr lang="en-IN" sz="1100" dirty="0" smtClean="0">
                  <a:solidFill>
                    <a:srgbClr val="111111"/>
                  </a:solidFill>
                  <a:effectLst/>
                  <a:latin typeface="Times New Roman" panose="02020603050405020304" pitchFamily="18" charset="0"/>
                  <a:ea typeface="Tahoma" panose="020B0604030504040204" pitchFamily="34" charset="0"/>
                </a:rPr>
                <a:t>of </a:t>
              </a:r>
              <a:r>
                <a:rPr lang="el-GR" sz="1100" dirty="0" smtClea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β</a:t>
              </a:r>
              <a:r>
                <a:rPr lang="en-US" sz="1100" dirty="0" smtClea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-actin</a:t>
              </a:r>
              <a:endParaRPr lang="en-US" sz="2400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3181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2390</TotalTime>
  <Words>720</Words>
  <Application>Microsoft Office PowerPoint</Application>
  <PresentationFormat>Custom</PresentationFormat>
  <Paragraphs>249</Paragraphs>
  <Slides>10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KHUSH</dc:creator>
  <cp:lastModifiedBy>3040</cp:lastModifiedBy>
  <cp:revision>206</cp:revision>
  <dcterms:created xsi:type="dcterms:W3CDTF">2023-06-20T14:53:26Z</dcterms:created>
  <dcterms:modified xsi:type="dcterms:W3CDTF">2023-11-02T08:59:33Z</dcterms:modified>
</cp:coreProperties>
</file>