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623" r:id="rId5"/>
    <p:sldId id="627" r:id="rId6"/>
    <p:sldId id="614" r:id="rId7"/>
  </p:sldIdLst>
  <p:sldSz cx="6858000" cy="9906000" type="A4"/>
  <p:notesSz cx="9320213" cy="618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410E0A-57D3-7518-CB58-56760E4A636A}" name="安藤有佳里" initials="安" userId="S::s2130347@u.tsukuba.ac.jp::937399e3-fe6c-42a5-a363-4aa0910999ca" providerId="AD"/>
  <p188:author id="{5E188BA9-8D7B-9A22-7A5D-A3B1EE563A11}" name="宮寺浩子" initials="宮" userId="S::miyadera.hiroko.gf@u.tsukuba.ac.jp::497ed7a7-f607-4456-89b0-5884d6de0ba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5050"/>
    <a:srgbClr val="FF6600"/>
    <a:srgbClr val="FF7C80"/>
    <a:srgbClr val="4BD0FF"/>
    <a:srgbClr val="2FC9FF"/>
    <a:srgbClr val="009900"/>
    <a:srgbClr val="0000CC"/>
    <a:srgbClr val="008000"/>
    <a:srgbClr val="FD5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C1FF7C-762E-4252-84FB-3FBEC96CA2C7}" v="11" dt="2025-03-19T21:23:49.2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4" d="100"/>
          <a:sy n="124" d="100"/>
        </p:scale>
        <p:origin x="504" y="-3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安藤有佳里" userId="937399e3-fe6c-42a5-a363-4aa0910999ca" providerId="ADAL" clId="{5963F349-D70C-4310-A24E-4A33C49708ED}"/>
    <pc:docChg chg="delSld">
      <pc:chgData name="安藤有佳里" userId="937399e3-fe6c-42a5-a363-4aa0910999ca" providerId="ADAL" clId="{5963F349-D70C-4310-A24E-4A33C49708ED}" dt="2025-03-20T01:02:58.576" v="8" actId="47"/>
      <pc:docMkLst>
        <pc:docMk/>
      </pc:docMkLst>
      <pc:sldChg chg="del">
        <pc:chgData name="安藤有佳里" userId="937399e3-fe6c-42a5-a363-4aa0910999ca" providerId="ADAL" clId="{5963F349-D70C-4310-A24E-4A33C49708ED}" dt="2025-03-20T01:02:43.434" v="2" actId="47"/>
        <pc:sldMkLst>
          <pc:docMk/>
          <pc:sldMk cId="1506214804" sldId="277"/>
        </pc:sldMkLst>
      </pc:sldChg>
      <pc:sldChg chg="del">
        <pc:chgData name="安藤有佳里" userId="937399e3-fe6c-42a5-a363-4aa0910999ca" providerId="ADAL" clId="{5963F349-D70C-4310-A24E-4A33C49708ED}" dt="2025-03-20T01:02:58.576" v="8" actId="47"/>
        <pc:sldMkLst>
          <pc:docMk/>
          <pc:sldMk cId="4140305189" sldId="278"/>
        </pc:sldMkLst>
      </pc:sldChg>
      <pc:sldChg chg="del">
        <pc:chgData name="安藤有佳里" userId="937399e3-fe6c-42a5-a363-4aa0910999ca" providerId="ADAL" clId="{5963F349-D70C-4310-A24E-4A33C49708ED}" dt="2025-03-20T01:02:34.059" v="0" actId="47"/>
        <pc:sldMkLst>
          <pc:docMk/>
          <pc:sldMk cId="2016124090" sldId="566"/>
        </pc:sldMkLst>
      </pc:sldChg>
      <pc:sldChg chg="del">
        <pc:chgData name="安藤有佳里" userId="937399e3-fe6c-42a5-a363-4aa0910999ca" providerId="ADAL" clId="{5963F349-D70C-4310-A24E-4A33C49708ED}" dt="2025-03-20T01:02:49.902" v="5" actId="47"/>
        <pc:sldMkLst>
          <pc:docMk/>
          <pc:sldMk cId="3409828309" sldId="601"/>
        </pc:sldMkLst>
      </pc:sldChg>
      <pc:sldChg chg="del">
        <pc:chgData name="安藤有佳里" userId="937399e3-fe6c-42a5-a363-4aa0910999ca" providerId="ADAL" clId="{5963F349-D70C-4310-A24E-4A33C49708ED}" dt="2025-03-20T01:02:48.384" v="4" actId="47"/>
        <pc:sldMkLst>
          <pc:docMk/>
          <pc:sldMk cId="553265653" sldId="608"/>
        </pc:sldMkLst>
      </pc:sldChg>
      <pc:sldChg chg="del">
        <pc:chgData name="安藤有佳里" userId="937399e3-fe6c-42a5-a363-4aa0910999ca" providerId="ADAL" clId="{5963F349-D70C-4310-A24E-4A33C49708ED}" dt="2025-03-20T01:02:35.475" v="1" actId="47"/>
        <pc:sldMkLst>
          <pc:docMk/>
          <pc:sldMk cId="529563538" sldId="612"/>
        </pc:sldMkLst>
      </pc:sldChg>
      <pc:sldChg chg="del">
        <pc:chgData name="安藤有佳里" userId="937399e3-fe6c-42a5-a363-4aa0910999ca" providerId="ADAL" clId="{5963F349-D70C-4310-A24E-4A33C49708ED}" dt="2025-03-20T01:02:46.467" v="3" actId="47"/>
        <pc:sldMkLst>
          <pc:docMk/>
          <pc:sldMk cId="2562054962" sldId="621"/>
        </pc:sldMkLst>
      </pc:sldChg>
      <pc:sldChg chg="del">
        <pc:chgData name="安藤有佳里" userId="937399e3-fe6c-42a5-a363-4aa0910999ca" providerId="ADAL" clId="{5963F349-D70C-4310-A24E-4A33C49708ED}" dt="2025-03-20T01:02:55.462" v="7" actId="47"/>
        <pc:sldMkLst>
          <pc:docMk/>
          <pc:sldMk cId="1509492077" sldId="626"/>
        </pc:sldMkLst>
      </pc:sldChg>
      <pc:sldChg chg="del">
        <pc:chgData name="安藤有佳里" userId="937399e3-fe6c-42a5-a363-4aa0910999ca" providerId="ADAL" clId="{5963F349-D70C-4310-A24E-4A33C49708ED}" dt="2025-03-20T01:02:52.815" v="6" actId="47"/>
        <pc:sldMkLst>
          <pc:docMk/>
          <pc:sldMk cId="2481907478" sldId="62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&#20462;&#27491;(&#20877;&#25237;&#31295;)\&#36861;&#21152;&#23455;&#39443;&#24460;\&#21476;&#12356;&#12501;&#12449;&#12452;&#12523;\Figure4(0125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Figure4D!$B$1</c:f>
              <c:strCache>
                <c:ptCount val="1"/>
                <c:pt idx="0">
                  <c:v>g15 ratio</c:v>
                </c:pt>
              </c:strCache>
            </c:strRef>
          </c:tx>
          <c:spPr>
            <a:ln w="3175" cap="rnd">
              <a:solidFill>
                <a:srgbClr val="FF0000"/>
              </a:solidFill>
              <a:prstDash val="lgDashDotDot"/>
              <a:round/>
            </a:ln>
            <a:effectLst/>
          </c:spPr>
          <c:marker>
            <c:symbol val="circle"/>
            <c:size val="8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cat>
            <c:strRef>
              <c:f>Figure4D!$A$21:$A$24</c:f>
              <c:strCache>
                <c:ptCount val="4"/>
                <c:pt idx="0">
                  <c:v>ES#5–7_wt</c:v>
                </c:pt>
                <c:pt idx="1">
                  <c:v>ES#5_Y537S</c:v>
                </c:pt>
                <c:pt idx="2">
                  <c:v>ES#6_Y537N</c:v>
                </c:pt>
                <c:pt idx="3">
                  <c:v>ES#7_D538G</c:v>
                </c:pt>
              </c:strCache>
            </c:strRef>
          </c:cat>
          <c:val>
            <c:numRef>
              <c:f>Figure4D!$B$21:$B$24</c:f>
              <c:numCache>
                <c:formatCode>General</c:formatCode>
                <c:ptCount val="4"/>
                <c:pt idx="0">
                  <c:v>2.4193604761292575</c:v>
                </c:pt>
                <c:pt idx="1">
                  <c:v>2.6875505637946477</c:v>
                </c:pt>
                <c:pt idx="2">
                  <c:v>2.9311260789282403</c:v>
                </c:pt>
                <c:pt idx="3">
                  <c:v>1.6940424877965414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9F-44AD-8C10-AD4824C2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82127"/>
        <c:axId val="404488367"/>
      </c:lineChart>
      <c:lineChart>
        <c:grouping val="standard"/>
        <c:varyColors val="0"/>
        <c:ser>
          <c:idx val="1"/>
          <c:order val="1"/>
          <c:tx>
            <c:strRef>
              <c:f>Figure4D!$C$1</c:f>
              <c:strCache>
                <c:ptCount val="1"/>
                <c:pt idx="0">
                  <c:v>% Rank</c:v>
                </c:pt>
              </c:strCache>
            </c:strRef>
          </c:tx>
          <c:spPr>
            <a:ln w="3175" cap="rnd">
              <a:solidFill>
                <a:schemeClr val="tx1"/>
              </a:solidFill>
              <a:prstDash val="lgDashDotDot"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cat>
            <c:strRef>
              <c:f>Figure4D!$A$21:$A$24</c:f>
              <c:strCache>
                <c:ptCount val="4"/>
                <c:pt idx="0">
                  <c:v>ES#5–7_wt</c:v>
                </c:pt>
                <c:pt idx="1">
                  <c:v>ES#5_Y537S</c:v>
                </c:pt>
                <c:pt idx="2">
                  <c:v>ES#6_Y537N</c:v>
                </c:pt>
                <c:pt idx="3">
                  <c:v>ES#7_D538G</c:v>
                </c:pt>
              </c:strCache>
            </c:strRef>
          </c:cat>
          <c:val>
            <c:numRef>
              <c:f>Figure4D!$C$21:$C$24</c:f>
              <c:numCache>
                <c:formatCode>General</c:formatCode>
                <c:ptCount val="4"/>
                <c:pt idx="0">
                  <c:v>9.41</c:v>
                </c:pt>
                <c:pt idx="1">
                  <c:v>5.87</c:v>
                </c:pt>
                <c:pt idx="2">
                  <c:v>4.63</c:v>
                </c:pt>
                <c:pt idx="3">
                  <c:v>10.99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9F-44AD-8C10-AD4824C29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91727"/>
        <c:axId val="404487407"/>
      </c:lineChart>
      <c:catAx>
        <c:axId val="40448212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lang="ja-JP"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04488367"/>
        <c:crosses val="autoZero"/>
        <c:auto val="1"/>
        <c:lblAlgn val="ctr"/>
        <c:lblOffset val="100"/>
        <c:noMultiLvlLbl val="0"/>
      </c:catAx>
      <c:valAx>
        <c:axId val="404488367"/>
        <c:scaling>
          <c:orientation val="minMax"/>
          <c:max val="5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04482127"/>
        <c:crosses val="autoZero"/>
        <c:crossBetween val="between"/>
        <c:majorUnit val="2"/>
      </c:valAx>
      <c:valAx>
        <c:axId val="404487407"/>
        <c:scaling>
          <c:orientation val="maxMin"/>
          <c:max val="70"/>
          <c:min val="0"/>
        </c:scaling>
        <c:delete val="0"/>
        <c:axPos val="r"/>
        <c:numFmt formatCode="General" sourceLinked="1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04491727"/>
        <c:crosses val="max"/>
        <c:crossBetween val="between"/>
        <c:majorUnit val="30"/>
        <c:minorUnit val="10"/>
      </c:valAx>
      <c:catAx>
        <c:axId val="404491727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04487407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Figure4D!$B$1</c:f>
              <c:strCache>
                <c:ptCount val="1"/>
                <c:pt idx="0">
                  <c:v>g15 ratio</c:v>
                </c:pt>
              </c:strCache>
            </c:strRef>
          </c:tx>
          <c:spPr>
            <a:ln w="3175" cap="rnd">
              <a:solidFill>
                <a:srgbClr val="FF0000"/>
              </a:solidFill>
              <a:prstDash val="lgDashDotDot"/>
              <a:round/>
            </a:ln>
            <a:effectLst/>
          </c:spPr>
          <c:marker>
            <c:symbol val="circle"/>
            <c:size val="8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cat>
            <c:strRef>
              <c:f>Figure4D!$A$3:$A$6</c:f>
              <c:strCache>
                <c:ptCount val="4"/>
                <c:pt idx="0">
                  <c:v>ES#5-7_wt</c:v>
                </c:pt>
                <c:pt idx="1">
                  <c:v>ES#5_Y537S</c:v>
                </c:pt>
                <c:pt idx="2">
                  <c:v>ES#6_Y537N</c:v>
                </c:pt>
                <c:pt idx="3">
                  <c:v>ES#7_D538G</c:v>
                </c:pt>
              </c:strCache>
            </c:strRef>
          </c:cat>
          <c:val>
            <c:numRef>
              <c:f>Figure4D!$B$3:$B$6</c:f>
              <c:numCache>
                <c:formatCode>General</c:formatCode>
                <c:ptCount val="4"/>
                <c:pt idx="0">
                  <c:v>4.5321999999999996</c:v>
                </c:pt>
                <c:pt idx="1">
                  <c:v>3.3854000000000002</c:v>
                </c:pt>
                <c:pt idx="2">
                  <c:v>3.6568999999999998</c:v>
                </c:pt>
                <c:pt idx="3">
                  <c:v>2.0966999999999998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BD-4E37-9DB5-D14E6CE21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82127"/>
        <c:axId val="404488367"/>
      </c:lineChart>
      <c:lineChart>
        <c:grouping val="standard"/>
        <c:varyColors val="0"/>
        <c:ser>
          <c:idx val="1"/>
          <c:order val="1"/>
          <c:tx>
            <c:strRef>
              <c:f>Figure4D!$C$1</c:f>
              <c:strCache>
                <c:ptCount val="1"/>
                <c:pt idx="0">
                  <c:v>% Rank</c:v>
                </c:pt>
              </c:strCache>
            </c:strRef>
          </c:tx>
          <c:spPr>
            <a:ln w="3175" cap="rnd">
              <a:solidFill>
                <a:schemeClr val="tx1"/>
              </a:solidFill>
              <a:prstDash val="lgDashDotDot"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cat>
            <c:strRef>
              <c:f>Figure4D!$A$3:$A$6</c:f>
              <c:strCache>
                <c:ptCount val="4"/>
                <c:pt idx="0">
                  <c:v>ES#5-7_wt</c:v>
                </c:pt>
                <c:pt idx="1">
                  <c:v>ES#5_Y537S</c:v>
                </c:pt>
                <c:pt idx="2">
                  <c:v>ES#6_Y537N</c:v>
                </c:pt>
                <c:pt idx="3">
                  <c:v>ES#7_D538G</c:v>
                </c:pt>
              </c:strCache>
            </c:strRef>
          </c:cat>
          <c:val>
            <c:numRef>
              <c:f>Figure4D!$C$3:$C$6</c:f>
              <c:numCache>
                <c:formatCode>General</c:formatCode>
                <c:ptCount val="4"/>
                <c:pt idx="0">
                  <c:v>66.48</c:v>
                </c:pt>
                <c:pt idx="1">
                  <c:v>54.96</c:v>
                </c:pt>
                <c:pt idx="2">
                  <c:v>49.17</c:v>
                </c:pt>
                <c:pt idx="3">
                  <c:v>48.69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BD-4E37-9DB5-D14E6CE21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91727"/>
        <c:axId val="404487407"/>
      </c:lineChart>
      <c:catAx>
        <c:axId val="40448212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04488367"/>
        <c:crosses val="autoZero"/>
        <c:auto val="1"/>
        <c:lblAlgn val="ctr"/>
        <c:lblOffset val="100"/>
        <c:noMultiLvlLbl val="0"/>
      </c:catAx>
      <c:valAx>
        <c:axId val="404488367"/>
        <c:scaling>
          <c:orientation val="minMax"/>
          <c:max val="5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04482127"/>
        <c:crosses val="autoZero"/>
        <c:crossBetween val="between"/>
        <c:majorUnit val="2"/>
      </c:valAx>
      <c:valAx>
        <c:axId val="404487407"/>
        <c:scaling>
          <c:orientation val="maxMin"/>
          <c:max val="70"/>
          <c:min val="0"/>
        </c:scaling>
        <c:delete val="0"/>
        <c:axPos val="r"/>
        <c:numFmt formatCode="General" sourceLinked="1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04491727"/>
        <c:crosses val="max"/>
        <c:crossBetween val="between"/>
        <c:majorUnit val="30"/>
        <c:minorUnit val="10"/>
      </c:valAx>
      <c:catAx>
        <c:axId val="404491727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04487407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Figure4D!$B$1</c:f>
              <c:strCache>
                <c:ptCount val="1"/>
                <c:pt idx="0">
                  <c:v>g15 ratio</c:v>
                </c:pt>
              </c:strCache>
            </c:strRef>
          </c:tx>
          <c:spPr>
            <a:ln w="3175" cap="rnd">
              <a:solidFill>
                <a:srgbClr val="FF0000"/>
              </a:solidFill>
              <a:prstDash val="lgDashDotDot"/>
              <a:round/>
            </a:ln>
            <a:effectLst/>
          </c:spPr>
          <c:marker>
            <c:symbol val="circle"/>
            <c:size val="8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cat>
            <c:strRef>
              <c:f>Figure4D!$A$9:$A$12</c:f>
              <c:strCache>
                <c:ptCount val="4"/>
                <c:pt idx="0">
                  <c:v>ES#5-7_wt</c:v>
                </c:pt>
                <c:pt idx="1">
                  <c:v>ES#5_Y537S</c:v>
                </c:pt>
                <c:pt idx="2">
                  <c:v>ES#6_Y537N</c:v>
                </c:pt>
                <c:pt idx="3">
                  <c:v>ES#7_D538G</c:v>
                </c:pt>
              </c:strCache>
            </c:strRef>
          </c:cat>
          <c:val>
            <c:numRef>
              <c:f>Figure4D!$B$9:$B$12</c:f>
              <c:numCache>
                <c:formatCode>General</c:formatCode>
                <c:ptCount val="4"/>
                <c:pt idx="1">
                  <c:v>1.1941076881793735</c:v>
                </c:pt>
                <c:pt idx="2">
                  <c:v>1.3140883588311669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F9-49D1-868C-D7600C5E6A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82127"/>
        <c:axId val="404488367"/>
      </c:lineChart>
      <c:lineChart>
        <c:grouping val="standard"/>
        <c:varyColors val="0"/>
        <c:ser>
          <c:idx val="1"/>
          <c:order val="1"/>
          <c:tx>
            <c:strRef>
              <c:f>Figure4D!$C$1</c:f>
              <c:strCache>
                <c:ptCount val="1"/>
                <c:pt idx="0">
                  <c:v>% Rank</c:v>
                </c:pt>
              </c:strCache>
            </c:strRef>
          </c:tx>
          <c:spPr>
            <a:ln w="3175" cap="rnd">
              <a:solidFill>
                <a:schemeClr val="tx1"/>
              </a:solidFill>
              <a:prstDash val="lgDashDotDot"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cat>
            <c:strRef>
              <c:f>Figure4D!$A$9:$A$12</c:f>
              <c:strCache>
                <c:ptCount val="4"/>
                <c:pt idx="0">
                  <c:v>ES#5-7_wt</c:v>
                </c:pt>
                <c:pt idx="1">
                  <c:v>ES#5_Y537S</c:v>
                </c:pt>
                <c:pt idx="2">
                  <c:v>ES#6_Y537N</c:v>
                </c:pt>
                <c:pt idx="3">
                  <c:v>ES#7_D538G</c:v>
                </c:pt>
              </c:strCache>
            </c:strRef>
          </c:cat>
          <c:val>
            <c:numRef>
              <c:f>Figure4D!$C$9:$C$12</c:f>
              <c:numCache>
                <c:formatCode>General</c:formatCode>
                <c:ptCount val="4"/>
                <c:pt idx="0">
                  <c:v>40.44</c:v>
                </c:pt>
                <c:pt idx="1">
                  <c:v>27.94</c:v>
                </c:pt>
                <c:pt idx="2">
                  <c:v>25.36</c:v>
                </c:pt>
                <c:pt idx="3">
                  <c:v>67.94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F9-49D1-868C-D7600C5E6A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91727"/>
        <c:axId val="404487407"/>
      </c:lineChart>
      <c:catAx>
        <c:axId val="40448212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04488367"/>
        <c:crosses val="autoZero"/>
        <c:auto val="1"/>
        <c:lblAlgn val="ctr"/>
        <c:lblOffset val="100"/>
        <c:noMultiLvlLbl val="0"/>
      </c:catAx>
      <c:valAx>
        <c:axId val="404488367"/>
        <c:scaling>
          <c:orientation val="minMax"/>
          <c:max val="5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04482127"/>
        <c:crosses val="autoZero"/>
        <c:crossBetween val="between"/>
        <c:majorUnit val="2"/>
      </c:valAx>
      <c:valAx>
        <c:axId val="404487407"/>
        <c:scaling>
          <c:orientation val="maxMin"/>
          <c:max val="70"/>
          <c:min val="0"/>
        </c:scaling>
        <c:delete val="0"/>
        <c:axPos val="r"/>
        <c:numFmt formatCode="General" sourceLinked="1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04491727"/>
        <c:crosses val="max"/>
        <c:crossBetween val="between"/>
        <c:majorUnit val="30"/>
        <c:minorUnit val="10"/>
      </c:valAx>
      <c:catAx>
        <c:axId val="404491727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04487407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Figure4D!$B$1</c:f>
              <c:strCache>
                <c:ptCount val="1"/>
                <c:pt idx="0">
                  <c:v>g15 ratio</c:v>
                </c:pt>
              </c:strCache>
            </c:strRef>
          </c:tx>
          <c:spPr>
            <a:ln w="3175" cap="rnd">
              <a:solidFill>
                <a:srgbClr val="FF0000"/>
              </a:solidFill>
              <a:prstDash val="lgDashDotDot"/>
              <a:round/>
            </a:ln>
            <a:effectLst/>
          </c:spPr>
          <c:marker>
            <c:symbol val="circle"/>
            <c:size val="8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cat>
            <c:strRef>
              <c:f>Figure4D!$A$15:$A$18</c:f>
              <c:strCache>
                <c:ptCount val="4"/>
                <c:pt idx="0">
                  <c:v>ES#5-7_wt</c:v>
                </c:pt>
                <c:pt idx="1">
                  <c:v>ES#5_Y537S</c:v>
                </c:pt>
                <c:pt idx="2">
                  <c:v>ES#6_Y537N</c:v>
                </c:pt>
                <c:pt idx="3">
                  <c:v>ES#7_D538G</c:v>
                </c:pt>
              </c:strCache>
            </c:strRef>
          </c:cat>
          <c:val>
            <c:numRef>
              <c:f>Figure4D!$B$15:$B$18</c:f>
              <c:numCache>
                <c:formatCode>General</c:formatCode>
                <c:ptCount val="4"/>
                <c:pt idx="1">
                  <c:v>0.99137754687708757</c:v>
                </c:pt>
                <c:pt idx="2">
                  <c:v>1.0276372313233493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24-4CCF-B396-E26649B1C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82127"/>
        <c:axId val="404488367"/>
      </c:lineChart>
      <c:lineChart>
        <c:grouping val="standard"/>
        <c:varyColors val="0"/>
        <c:ser>
          <c:idx val="1"/>
          <c:order val="1"/>
          <c:tx>
            <c:strRef>
              <c:f>Figure4D!$C$1</c:f>
              <c:strCache>
                <c:ptCount val="1"/>
                <c:pt idx="0">
                  <c:v>% Rank</c:v>
                </c:pt>
              </c:strCache>
            </c:strRef>
          </c:tx>
          <c:spPr>
            <a:ln w="3175" cap="rnd">
              <a:solidFill>
                <a:schemeClr val="tx1"/>
              </a:solidFill>
              <a:prstDash val="lgDashDotDot"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cat>
            <c:strRef>
              <c:f>Figure4D!$A$15:$A$18</c:f>
              <c:strCache>
                <c:ptCount val="4"/>
                <c:pt idx="0">
                  <c:v>ES#5-7_wt</c:v>
                </c:pt>
                <c:pt idx="1">
                  <c:v>ES#5_Y537S</c:v>
                </c:pt>
                <c:pt idx="2">
                  <c:v>ES#6_Y537N</c:v>
                </c:pt>
                <c:pt idx="3">
                  <c:v>ES#7_D538G</c:v>
                </c:pt>
              </c:strCache>
            </c:strRef>
          </c:cat>
          <c:val>
            <c:numRef>
              <c:f>Figure4D!$C$15:$C$18</c:f>
              <c:numCache>
                <c:formatCode>General</c:formatCode>
                <c:ptCount val="4"/>
                <c:pt idx="0">
                  <c:v>9.5299999999999994</c:v>
                </c:pt>
                <c:pt idx="1">
                  <c:v>4.29</c:v>
                </c:pt>
                <c:pt idx="2">
                  <c:v>3.48</c:v>
                </c:pt>
                <c:pt idx="3">
                  <c:v>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24-4CCF-B396-E26649B1CF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91727"/>
        <c:axId val="404487407"/>
      </c:lineChart>
      <c:catAx>
        <c:axId val="40448212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04488367"/>
        <c:crosses val="autoZero"/>
        <c:auto val="1"/>
        <c:lblAlgn val="ctr"/>
        <c:lblOffset val="100"/>
        <c:noMultiLvlLbl val="0"/>
      </c:catAx>
      <c:valAx>
        <c:axId val="404488367"/>
        <c:scaling>
          <c:orientation val="minMax"/>
          <c:max val="5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04482127"/>
        <c:crosses val="autoZero"/>
        <c:crossBetween val="between"/>
        <c:majorUnit val="2"/>
      </c:valAx>
      <c:valAx>
        <c:axId val="404487407"/>
        <c:scaling>
          <c:orientation val="maxMin"/>
          <c:max val="70"/>
          <c:min val="0"/>
        </c:scaling>
        <c:delete val="0"/>
        <c:axPos val="r"/>
        <c:numFmt formatCode="General" sourceLinked="1"/>
        <c:majorTickMark val="out"/>
        <c:minorTickMark val="out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ja-JP"/>
          </a:p>
        </c:txPr>
        <c:crossAx val="404491727"/>
        <c:crosses val="max"/>
        <c:crossBetween val="between"/>
        <c:majorUnit val="30"/>
        <c:minorUnit val="10"/>
      </c:valAx>
      <c:catAx>
        <c:axId val="404491727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04487407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39342" cy="310396"/>
          </a:xfrm>
          <a:prstGeom prst="rect">
            <a:avLst/>
          </a:prstGeom>
        </p:spPr>
        <p:txBody>
          <a:bodyPr vert="horz" lIns="85035" tIns="42518" rIns="85035" bIns="42518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278686" y="1"/>
            <a:ext cx="4039342" cy="310396"/>
          </a:xfrm>
          <a:prstGeom prst="rect">
            <a:avLst/>
          </a:prstGeom>
        </p:spPr>
        <p:txBody>
          <a:bodyPr vert="horz" lIns="85035" tIns="42518" rIns="85035" bIns="42518" rtlCol="0"/>
          <a:lstStyle>
            <a:lvl1pPr algn="r">
              <a:defRPr sz="1100"/>
            </a:lvl1pPr>
          </a:lstStyle>
          <a:p>
            <a:fld id="{7B78ED97-3041-4D64-B589-5FA7E5D604DA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937000" y="773113"/>
            <a:ext cx="1446213" cy="2089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035" tIns="42518" rIns="85035" bIns="425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31149" y="2978012"/>
            <a:ext cx="7457919" cy="2436554"/>
          </a:xfrm>
          <a:prstGeom prst="rect">
            <a:avLst/>
          </a:prstGeom>
        </p:spPr>
        <p:txBody>
          <a:bodyPr vert="horz" lIns="85035" tIns="42518" rIns="85035" bIns="425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5877682"/>
            <a:ext cx="4039342" cy="310395"/>
          </a:xfrm>
          <a:prstGeom prst="rect">
            <a:avLst/>
          </a:prstGeom>
        </p:spPr>
        <p:txBody>
          <a:bodyPr vert="horz" lIns="85035" tIns="42518" rIns="85035" bIns="42518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278686" y="5877682"/>
            <a:ext cx="4039342" cy="310395"/>
          </a:xfrm>
          <a:prstGeom prst="rect">
            <a:avLst/>
          </a:prstGeom>
        </p:spPr>
        <p:txBody>
          <a:bodyPr vert="horz" lIns="85035" tIns="42518" rIns="85035" bIns="42518" rtlCol="0" anchor="b"/>
          <a:lstStyle>
            <a:lvl1pPr algn="r">
              <a:defRPr sz="1100"/>
            </a:lvl1pPr>
          </a:lstStyle>
          <a:p>
            <a:fld id="{D651034C-4BED-49B4-8583-76EC56A196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526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279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2324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442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2379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62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013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998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451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9929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10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57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C2106-2116-475E-80A4-AC239DBBB4F2}" type="datetimeFigureOut">
              <a:rPr kumimoji="1" lang="ja-JP" altLang="en-US" smtClean="0"/>
              <a:t>2025/3/20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43F7B-B7C9-47B3-A6B3-F1FB2B2EE7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501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表 60">
            <a:extLst>
              <a:ext uri="{FF2B5EF4-FFF2-40B4-BE49-F238E27FC236}">
                <a16:creationId xmlns:a16="http://schemas.microsoft.com/office/drawing/2014/main" id="{41E28737-3310-A194-A039-55EFB2712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517390"/>
              </p:ext>
            </p:extLst>
          </p:nvPr>
        </p:nvGraphicFramePr>
        <p:xfrm>
          <a:off x="4048809" y="3115767"/>
          <a:ext cx="221538" cy="234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8">
                  <a:extLst>
                    <a:ext uri="{9D8B030D-6E8A-4147-A177-3AD203B41FA5}">
                      <a16:colId xmlns:a16="http://schemas.microsoft.com/office/drawing/2014/main" val="61390492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kumimoji="1" lang="ja-JP" altLang="en-US" sz="1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328945"/>
                  </a:ext>
                </a:extLst>
              </a:tr>
            </a:tbl>
          </a:graphicData>
        </a:graphic>
      </p:graphicFrame>
      <p:graphicFrame>
        <p:nvGraphicFramePr>
          <p:cNvPr id="62" name="表 61">
            <a:extLst>
              <a:ext uri="{FF2B5EF4-FFF2-40B4-BE49-F238E27FC236}">
                <a16:creationId xmlns:a16="http://schemas.microsoft.com/office/drawing/2014/main" id="{DFCC32E2-BE40-CC6C-754E-3364446E7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0225947"/>
              </p:ext>
            </p:extLst>
          </p:nvPr>
        </p:nvGraphicFramePr>
        <p:xfrm>
          <a:off x="4052389" y="3271347"/>
          <a:ext cx="221538" cy="234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8">
                  <a:extLst>
                    <a:ext uri="{9D8B030D-6E8A-4147-A177-3AD203B41FA5}">
                      <a16:colId xmlns:a16="http://schemas.microsoft.com/office/drawing/2014/main" val="61390492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kumimoji="1" lang="en-US" altLang="ja-JP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kumimoji="1" lang="ja-JP" altLang="en-US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328945"/>
                  </a:ext>
                </a:extLst>
              </a:tr>
            </a:tbl>
          </a:graphicData>
        </a:graphic>
      </p:graphicFrame>
      <p:graphicFrame>
        <p:nvGraphicFramePr>
          <p:cNvPr id="63" name="表 62">
            <a:extLst>
              <a:ext uri="{FF2B5EF4-FFF2-40B4-BE49-F238E27FC236}">
                <a16:creationId xmlns:a16="http://schemas.microsoft.com/office/drawing/2014/main" id="{F0C142D9-2E7B-2EA8-AE90-AB381A137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564597"/>
              </p:ext>
            </p:extLst>
          </p:nvPr>
        </p:nvGraphicFramePr>
        <p:xfrm>
          <a:off x="4036316" y="3429728"/>
          <a:ext cx="221538" cy="234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8">
                  <a:extLst>
                    <a:ext uri="{9D8B030D-6E8A-4147-A177-3AD203B41FA5}">
                      <a16:colId xmlns:a16="http://schemas.microsoft.com/office/drawing/2014/main" val="61390492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endParaRPr kumimoji="1" lang="ja-JP" altLang="en-US" sz="1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328945"/>
                  </a:ext>
                </a:extLst>
              </a:tr>
            </a:tbl>
          </a:graphicData>
        </a:graphic>
      </p:graphicFrame>
      <p:graphicFrame>
        <p:nvGraphicFramePr>
          <p:cNvPr id="64" name="表 63">
            <a:extLst>
              <a:ext uri="{FF2B5EF4-FFF2-40B4-BE49-F238E27FC236}">
                <a16:creationId xmlns:a16="http://schemas.microsoft.com/office/drawing/2014/main" id="{6CA95B13-BA27-7CF0-9B59-E0E51A8C3E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102606"/>
              </p:ext>
            </p:extLst>
          </p:nvPr>
        </p:nvGraphicFramePr>
        <p:xfrm>
          <a:off x="4049972" y="3582482"/>
          <a:ext cx="221538" cy="234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8">
                  <a:extLst>
                    <a:ext uri="{9D8B030D-6E8A-4147-A177-3AD203B41FA5}">
                      <a16:colId xmlns:a16="http://schemas.microsoft.com/office/drawing/2014/main" val="61390492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endParaRPr kumimoji="1" lang="ja-JP" altLang="en-US" sz="1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328945"/>
                  </a:ext>
                </a:extLst>
              </a:tr>
            </a:tbl>
          </a:graphicData>
        </a:graphic>
      </p:graphicFrame>
      <p:graphicFrame>
        <p:nvGraphicFramePr>
          <p:cNvPr id="65" name="表 64">
            <a:extLst>
              <a:ext uri="{FF2B5EF4-FFF2-40B4-BE49-F238E27FC236}">
                <a16:creationId xmlns:a16="http://schemas.microsoft.com/office/drawing/2014/main" id="{5B8F2BBF-96D0-496A-D4C2-519AF1633C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878570"/>
              </p:ext>
            </p:extLst>
          </p:nvPr>
        </p:nvGraphicFramePr>
        <p:xfrm>
          <a:off x="4953902" y="3591116"/>
          <a:ext cx="221538" cy="234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8">
                  <a:extLst>
                    <a:ext uri="{9D8B030D-6E8A-4147-A177-3AD203B41FA5}">
                      <a16:colId xmlns:a16="http://schemas.microsoft.com/office/drawing/2014/main" val="61390492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  <a:endParaRPr kumimoji="1" lang="ja-JP" altLang="en-US" sz="1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328945"/>
                  </a:ext>
                </a:extLst>
              </a:tr>
            </a:tbl>
          </a:graphicData>
        </a:graphic>
      </p:graphicFrame>
      <p:graphicFrame>
        <p:nvGraphicFramePr>
          <p:cNvPr id="66" name="表 65">
            <a:extLst>
              <a:ext uri="{FF2B5EF4-FFF2-40B4-BE49-F238E27FC236}">
                <a16:creationId xmlns:a16="http://schemas.microsoft.com/office/drawing/2014/main" id="{4E818CB1-A96C-3B52-57E5-AE3C23AD2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291534"/>
              </p:ext>
            </p:extLst>
          </p:nvPr>
        </p:nvGraphicFramePr>
        <p:xfrm>
          <a:off x="4960649" y="3438837"/>
          <a:ext cx="221538" cy="234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8">
                  <a:extLst>
                    <a:ext uri="{9D8B030D-6E8A-4147-A177-3AD203B41FA5}">
                      <a16:colId xmlns:a16="http://schemas.microsoft.com/office/drawing/2014/main" val="61390492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endParaRPr kumimoji="1" lang="ja-JP" altLang="en-US" sz="1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328945"/>
                  </a:ext>
                </a:extLst>
              </a:tr>
            </a:tbl>
          </a:graphicData>
        </a:graphic>
      </p:graphicFrame>
      <p:graphicFrame>
        <p:nvGraphicFramePr>
          <p:cNvPr id="69" name="表 68">
            <a:extLst>
              <a:ext uri="{FF2B5EF4-FFF2-40B4-BE49-F238E27FC236}">
                <a16:creationId xmlns:a16="http://schemas.microsoft.com/office/drawing/2014/main" id="{54FB1D94-BF94-D029-D5EF-3C2371D4B8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316656"/>
              </p:ext>
            </p:extLst>
          </p:nvPr>
        </p:nvGraphicFramePr>
        <p:xfrm>
          <a:off x="4960649" y="3266618"/>
          <a:ext cx="221538" cy="234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8">
                  <a:extLst>
                    <a:ext uri="{9D8B030D-6E8A-4147-A177-3AD203B41FA5}">
                      <a16:colId xmlns:a16="http://schemas.microsoft.com/office/drawing/2014/main" val="61390492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kumimoji="1" lang="en-US" altLang="ja-JP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kumimoji="1" lang="ja-JP" altLang="en-US" sz="12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328945"/>
                  </a:ext>
                </a:extLst>
              </a:tr>
            </a:tbl>
          </a:graphicData>
        </a:graphic>
      </p:graphicFrame>
      <p:graphicFrame>
        <p:nvGraphicFramePr>
          <p:cNvPr id="72" name="表 71">
            <a:extLst>
              <a:ext uri="{FF2B5EF4-FFF2-40B4-BE49-F238E27FC236}">
                <a16:creationId xmlns:a16="http://schemas.microsoft.com/office/drawing/2014/main" id="{B4238E72-6406-7AB8-B80C-37BA2B74B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584264"/>
              </p:ext>
            </p:extLst>
          </p:nvPr>
        </p:nvGraphicFramePr>
        <p:xfrm>
          <a:off x="3506078" y="3310244"/>
          <a:ext cx="221539" cy="295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539">
                  <a:extLst>
                    <a:ext uri="{9D8B030D-6E8A-4147-A177-3AD203B41FA5}">
                      <a16:colId xmlns:a16="http://schemas.microsoft.com/office/drawing/2014/main" val="61390492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kumimoji="1" lang="en-US" altLang="ja-JP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kumimoji="1" lang="ja-JP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328945"/>
                  </a:ext>
                </a:extLst>
              </a:tr>
            </a:tbl>
          </a:graphicData>
        </a:graphic>
      </p:graphicFrame>
      <p:graphicFrame>
        <p:nvGraphicFramePr>
          <p:cNvPr id="73" name="表 72">
            <a:extLst>
              <a:ext uri="{FF2B5EF4-FFF2-40B4-BE49-F238E27FC236}">
                <a16:creationId xmlns:a16="http://schemas.microsoft.com/office/drawing/2014/main" id="{FBFB7A90-A71E-1837-D325-720AB5B443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054592"/>
              </p:ext>
            </p:extLst>
          </p:nvPr>
        </p:nvGraphicFramePr>
        <p:xfrm>
          <a:off x="3511874" y="3516406"/>
          <a:ext cx="218282" cy="295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82">
                  <a:extLst>
                    <a:ext uri="{9D8B030D-6E8A-4147-A177-3AD203B41FA5}">
                      <a16:colId xmlns:a16="http://schemas.microsoft.com/office/drawing/2014/main" val="613904927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kumimoji="1" lang="en-US" altLang="ja-JP"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endParaRPr kumimoji="1" lang="ja-JP" altLang="en-US" sz="16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185378"/>
                  </a:ext>
                </a:extLst>
              </a:tr>
            </a:tbl>
          </a:graphicData>
        </a:graphic>
      </p:graphicFrame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AE2C5EBB-35DE-ED8D-0612-66E54E055840}"/>
              </a:ext>
            </a:extLst>
          </p:cNvPr>
          <p:cNvSpPr txBox="1"/>
          <p:nvPr/>
        </p:nvSpPr>
        <p:spPr>
          <a:xfrm>
            <a:off x="1434761" y="4770365"/>
            <a:ext cx="21618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>
                <a:effectLst/>
                <a:latin typeface="Arial" panose="020B0604020202020204" pitchFamily="34" charset="0"/>
                <a:ea typeface="游明朝" panose="02020400000000000000" pitchFamily="18" charset="-128"/>
              </a:rPr>
              <a:t>Fig. 8</a:t>
            </a:r>
            <a:endParaRPr lang="en-US" altLang="ja-JP">
              <a:latin typeface="Times New Roman" panose="02020603050405020304" pitchFamily="18" charset="0"/>
              <a:ea typeface="游明朝" panose="02020400000000000000" pitchFamily="18" charset="-128"/>
            </a:endParaRPr>
          </a:p>
        </p:txBody>
      </p:sp>
      <p:graphicFrame>
        <p:nvGraphicFramePr>
          <p:cNvPr id="94" name="表 93">
            <a:extLst>
              <a:ext uri="{FF2B5EF4-FFF2-40B4-BE49-F238E27FC236}">
                <a16:creationId xmlns:a16="http://schemas.microsoft.com/office/drawing/2014/main" id="{5F235C5F-FA11-BA17-B688-45B1CD2F2C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391200"/>
              </p:ext>
            </p:extLst>
          </p:nvPr>
        </p:nvGraphicFramePr>
        <p:xfrm>
          <a:off x="1092402" y="3451469"/>
          <a:ext cx="4968000" cy="512592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316473374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89040775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809331385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012721596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409227155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180676204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84273371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778268340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45239856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318490504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53104814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482775081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499202183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30949855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98964443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11601012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96899598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111295188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910233747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2233634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481" marR="2481" marT="2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altLang="ja-JP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altLang="ja-JP" sz="11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ja-JP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68037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en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2481" marR="2481" marT="2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altLang="ja-JP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17"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ja-JP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I, L, V</a:t>
                      </a:r>
                    </a:p>
                  </a:txBody>
                  <a:tcPr marL="5732" marR="5732" marT="57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5732" marR="5732" marT="57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" altLang="ja-JP" sz="9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ja-JP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699314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Peptide</a:t>
                      </a:r>
                    </a:p>
                  </a:txBody>
                  <a:tcPr marL="2481" marR="2481" marT="248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g15 ratio</a:t>
                      </a:r>
                      <a:r>
                        <a:rPr lang="en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3224" marR="3224" marT="3224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-4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-3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-2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-1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13</a:t>
                      </a:r>
                      <a:r>
                        <a:rPr lang="ja-JP" alt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14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24" marR="3224" marT="32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0808426"/>
                  </a:ext>
                </a:extLst>
              </a:tr>
            </a:tbl>
          </a:graphicData>
        </a:graphic>
      </p:graphicFrame>
      <p:graphicFrame>
        <p:nvGraphicFramePr>
          <p:cNvPr id="102" name="表 101">
            <a:extLst>
              <a:ext uri="{FF2B5EF4-FFF2-40B4-BE49-F238E27FC236}">
                <a16:creationId xmlns:a16="http://schemas.microsoft.com/office/drawing/2014/main" id="{AD1293BB-2C52-D188-57F3-7FD583220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526766"/>
              </p:ext>
            </p:extLst>
          </p:nvPr>
        </p:nvGraphicFramePr>
        <p:xfrm>
          <a:off x="1088922" y="4747357"/>
          <a:ext cx="4968000" cy="341838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316473374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89040775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809331385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012721596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409227155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180676204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84273371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778268340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45239856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318490504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53104814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482775081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499202183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30949855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98964443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11601012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96899598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111295188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910233747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938427117"/>
                    </a:ext>
                  </a:extLst>
                </a:gridCol>
              </a:tblGrid>
              <a:tr h="108228">
                <a:tc>
                  <a:txBody>
                    <a:bodyPr/>
                    <a:lstStyle/>
                    <a:p>
                      <a:pPr marL="36000" marR="0" lvl="0" indent="0" algn="l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ES#5–7_wt</a:t>
                      </a:r>
                    </a:p>
                  </a:txBody>
                  <a:tcPr marL="3279" marR="3279" marT="32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4.5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D</a:t>
                      </a:r>
                      <a:endParaRPr lang="ja-JP" altLang="en-US" sz="11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1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5843985"/>
                  </a:ext>
                </a:extLst>
              </a:tr>
              <a:tr h="108228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ES#7_D538G</a:t>
                      </a:r>
                    </a:p>
                  </a:txBody>
                  <a:tcPr marL="3279" marR="3279" marT="32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2.1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7B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7B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890645"/>
                  </a:ext>
                </a:extLst>
              </a:tr>
            </a:tbl>
          </a:graphicData>
        </a:graphic>
      </p:graphicFrame>
      <p:graphicFrame>
        <p:nvGraphicFramePr>
          <p:cNvPr id="103" name="表 102">
            <a:extLst>
              <a:ext uri="{FF2B5EF4-FFF2-40B4-BE49-F238E27FC236}">
                <a16:creationId xmlns:a16="http://schemas.microsoft.com/office/drawing/2014/main" id="{E02FBB96-85B6-99A8-6E47-F75333110E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620328"/>
              </p:ext>
            </p:extLst>
          </p:nvPr>
        </p:nvGraphicFramePr>
        <p:xfrm>
          <a:off x="1087901" y="4368148"/>
          <a:ext cx="4968000" cy="341838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316473374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89040775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809331385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012721596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409227155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180676204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84273371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778268340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45239856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318490504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53104814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482775081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499202183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30949855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98964443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11601012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96899598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111295188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910233747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938427117"/>
                    </a:ext>
                  </a:extLst>
                </a:gridCol>
              </a:tblGrid>
              <a:tr h="108228">
                <a:tc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ES#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5–7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_wt</a:t>
                      </a:r>
                    </a:p>
                  </a:txBody>
                  <a:tcPr marL="4410" marR="4410" marT="44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4.5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370534"/>
                  </a:ext>
                </a:extLst>
              </a:tr>
              <a:tr h="108228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ES#6_Y537N</a:t>
                      </a:r>
                    </a:p>
                  </a:txBody>
                  <a:tcPr marL="4410" marR="4410" marT="44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3.7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7B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7B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067713"/>
                  </a:ext>
                </a:extLst>
              </a:tr>
            </a:tbl>
          </a:graphicData>
        </a:graphic>
      </p:graphicFrame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292D9B02-9F4D-7CBF-8D26-B55BA654C45A}"/>
              </a:ext>
            </a:extLst>
          </p:cNvPr>
          <p:cNvSpPr/>
          <p:nvPr/>
        </p:nvSpPr>
        <p:spPr>
          <a:xfrm>
            <a:off x="4796247" y="4736610"/>
            <a:ext cx="174020" cy="3625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D4079382-39EF-E819-70C8-1E2C858EF4C8}"/>
              </a:ext>
            </a:extLst>
          </p:cNvPr>
          <p:cNvSpPr/>
          <p:nvPr/>
        </p:nvSpPr>
        <p:spPr>
          <a:xfrm>
            <a:off x="4618768" y="4354693"/>
            <a:ext cx="174020" cy="3684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aphicFrame>
        <p:nvGraphicFramePr>
          <p:cNvPr id="106" name="表 105">
            <a:extLst>
              <a:ext uri="{FF2B5EF4-FFF2-40B4-BE49-F238E27FC236}">
                <a16:creationId xmlns:a16="http://schemas.microsoft.com/office/drawing/2014/main" id="{89F40200-BDA2-C714-7D87-CC2A243A9B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2556"/>
              </p:ext>
            </p:extLst>
          </p:nvPr>
        </p:nvGraphicFramePr>
        <p:xfrm>
          <a:off x="1087901" y="3990779"/>
          <a:ext cx="4968000" cy="341838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3164733744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89040775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809331385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012721596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409227155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180676204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84273371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778268340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45239856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318490504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53104814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482775081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499202183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30949855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98964443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11601012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968995982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111295188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3910233747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938427117"/>
                    </a:ext>
                  </a:extLst>
                </a:gridCol>
              </a:tblGrid>
              <a:tr h="108228">
                <a:tc>
                  <a:txBody>
                    <a:bodyPr/>
                    <a:lstStyle/>
                    <a:p>
                      <a:pPr marL="3600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ES#5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–7</a:t>
                      </a:r>
                      <a:r>
                        <a:rPr lang="en-US" altLang="ja-JP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_wt</a:t>
                      </a:r>
                    </a:p>
                  </a:txBody>
                  <a:tcPr marL="4410" marR="4410" marT="44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4.5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370534"/>
                  </a:ext>
                </a:extLst>
              </a:tr>
              <a:tr h="108228">
                <a:tc>
                  <a:txBody>
                    <a:bodyPr/>
                    <a:lstStyle/>
                    <a:p>
                      <a:pPr marL="36000" algn="l" rtl="0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ES#5_Y537S</a:t>
                      </a:r>
                    </a:p>
                  </a:txBody>
                  <a:tcPr marL="4410" marR="4410" marT="44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3.4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7B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7B4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3279" marR="3279" marT="3279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067713"/>
                  </a:ext>
                </a:extLst>
              </a:tr>
            </a:tbl>
          </a:graphicData>
        </a:graphic>
      </p:graphicFrame>
      <p:sp>
        <p:nvSpPr>
          <p:cNvPr id="107" name="四角形: 角を丸くする 22">
            <a:extLst>
              <a:ext uri="{FF2B5EF4-FFF2-40B4-BE49-F238E27FC236}">
                <a16:creationId xmlns:a16="http://schemas.microsoft.com/office/drawing/2014/main" id="{4FCCF6FB-48ED-56CC-492A-52D44B00ECF1}"/>
              </a:ext>
            </a:extLst>
          </p:cNvPr>
          <p:cNvSpPr/>
          <p:nvPr/>
        </p:nvSpPr>
        <p:spPr>
          <a:xfrm>
            <a:off x="4623422" y="3978304"/>
            <a:ext cx="174020" cy="3684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8" name="四角形: 角を丸くする 146">
            <a:extLst>
              <a:ext uri="{FF2B5EF4-FFF2-40B4-BE49-F238E27FC236}">
                <a16:creationId xmlns:a16="http://schemas.microsoft.com/office/drawing/2014/main" id="{572A95FE-0A23-0E12-76CA-6C9488EB46A0}"/>
              </a:ext>
            </a:extLst>
          </p:cNvPr>
          <p:cNvSpPr/>
          <p:nvPr/>
        </p:nvSpPr>
        <p:spPr>
          <a:xfrm>
            <a:off x="3544949" y="4153537"/>
            <a:ext cx="180000" cy="185083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9" name="四角形: 角を丸くする 146">
            <a:extLst>
              <a:ext uri="{FF2B5EF4-FFF2-40B4-BE49-F238E27FC236}">
                <a16:creationId xmlns:a16="http://schemas.microsoft.com/office/drawing/2014/main" id="{D113037E-C23F-6E6E-6FD3-037917505D68}"/>
              </a:ext>
            </a:extLst>
          </p:cNvPr>
          <p:cNvSpPr/>
          <p:nvPr/>
        </p:nvSpPr>
        <p:spPr>
          <a:xfrm>
            <a:off x="3539267" y="4527179"/>
            <a:ext cx="180000" cy="185083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0" name="四角形: 角を丸くする 146">
            <a:extLst>
              <a:ext uri="{FF2B5EF4-FFF2-40B4-BE49-F238E27FC236}">
                <a16:creationId xmlns:a16="http://schemas.microsoft.com/office/drawing/2014/main" id="{46BD7A83-DD5F-2252-14E3-F8FAF2C40ADD}"/>
              </a:ext>
            </a:extLst>
          </p:cNvPr>
          <p:cNvSpPr/>
          <p:nvPr/>
        </p:nvSpPr>
        <p:spPr>
          <a:xfrm>
            <a:off x="3543601" y="4908270"/>
            <a:ext cx="180000" cy="185083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1" name="四角形: 角を丸くする 146">
            <a:extLst>
              <a:ext uri="{FF2B5EF4-FFF2-40B4-BE49-F238E27FC236}">
                <a16:creationId xmlns:a16="http://schemas.microsoft.com/office/drawing/2014/main" id="{57362C4A-F9F5-7AB6-1726-6117489B4927}"/>
              </a:ext>
            </a:extLst>
          </p:cNvPr>
          <p:cNvSpPr/>
          <p:nvPr/>
        </p:nvSpPr>
        <p:spPr>
          <a:xfrm>
            <a:off x="4069229" y="4151692"/>
            <a:ext cx="180000" cy="185083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2" name="四角形: 角を丸くする 146">
            <a:extLst>
              <a:ext uri="{FF2B5EF4-FFF2-40B4-BE49-F238E27FC236}">
                <a16:creationId xmlns:a16="http://schemas.microsoft.com/office/drawing/2014/main" id="{F257F149-97DC-6E97-1239-B71B3BE72520}"/>
              </a:ext>
            </a:extLst>
          </p:cNvPr>
          <p:cNvSpPr/>
          <p:nvPr/>
        </p:nvSpPr>
        <p:spPr>
          <a:xfrm>
            <a:off x="4076038" y="4529061"/>
            <a:ext cx="180000" cy="185083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3" name="四角形: 角を丸くする 146">
            <a:extLst>
              <a:ext uri="{FF2B5EF4-FFF2-40B4-BE49-F238E27FC236}">
                <a16:creationId xmlns:a16="http://schemas.microsoft.com/office/drawing/2014/main" id="{F56027CB-4025-499E-AA71-E1FAFF94E68C}"/>
              </a:ext>
            </a:extLst>
          </p:cNvPr>
          <p:cNvSpPr/>
          <p:nvPr/>
        </p:nvSpPr>
        <p:spPr>
          <a:xfrm>
            <a:off x="4078705" y="4907900"/>
            <a:ext cx="180000" cy="185083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3706A2AE-1339-54D6-B12F-010029EB053D}"/>
              </a:ext>
            </a:extLst>
          </p:cNvPr>
          <p:cNvSpPr txBox="1"/>
          <p:nvPr/>
        </p:nvSpPr>
        <p:spPr>
          <a:xfrm>
            <a:off x="1078411" y="3436340"/>
            <a:ext cx="1224000" cy="30777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>
                <a:latin typeface="Arial" panose="020B0604020202020204" pitchFamily="34" charset="0"/>
                <a:cs typeface="Arial" panose="020B0604020202020204" pitchFamily="34" charset="0"/>
              </a:rPr>
              <a:t>DP5</a:t>
            </a:r>
            <a:endParaRPr kumimoji="1" lang="ja-JP" alt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0" name="表 33">
            <a:extLst>
              <a:ext uri="{FF2B5EF4-FFF2-40B4-BE49-F238E27FC236}">
                <a16:creationId xmlns:a16="http://schemas.microsoft.com/office/drawing/2014/main" id="{80D38C15-2511-AD09-734F-AC430395E3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961508"/>
              </p:ext>
            </p:extLst>
          </p:nvPr>
        </p:nvGraphicFramePr>
        <p:xfrm>
          <a:off x="5330388" y="2501542"/>
          <a:ext cx="1081411" cy="8153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1365">
                  <a:extLst>
                    <a:ext uri="{9D8B030D-6E8A-4147-A177-3AD203B41FA5}">
                      <a16:colId xmlns:a16="http://schemas.microsoft.com/office/drawing/2014/main" val="3800374440"/>
                    </a:ext>
                  </a:extLst>
                </a:gridCol>
                <a:gridCol w="900046">
                  <a:extLst>
                    <a:ext uri="{9D8B030D-6E8A-4147-A177-3AD203B41FA5}">
                      <a16:colId xmlns:a16="http://schemas.microsoft.com/office/drawing/2014/main" val="3543075011"/>
                    </a:ext>
                  </a:extLst>
                </a:gridCol>
              </a:tblGrid>
              <a:tr h="166088">
                <a:tc>
                  <a:txBody>
                    <a:bodyPr/>
                    <a:lstStyle/>
                    <a:p>
                      <a:endParaRPr kumimoji="1" lang="ja-JP" altLang="en-US" sz="1000"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C1C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Acidic</a:t>
                      </a:r>
                      <a:endParaRPr kumimoji="1" lang="ja-JP" altLang="en-US" sz="1000" dirty="0"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723387903"/>
                  </a:ext>
                </a:extLst>
              </a:tr>
              <a:tr h="166088">
                <a:tc>
                  <a:txBody>
                    <a:bodyPr/>
                    <a:lstStyle/>
                    <a:p>
                      <a:endParaRPr kumimoji="1" lang="ja-JP" altLang="en-US" sz="1000"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Basic</a:t>
                      </a:r>
                      <a:endParaRPr kumimoji="1" lang="ja-JP" altLang="en-US" sz="1000"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022439058"/>
                  </a:ext>
                </a:extLst>
              </a:tr>
              <a:tr h="166088">
                <a:tc>
                  <a:txBody>
                    <a:bodyPr/>
                    <a:lstStyle/>
                    <a:p>
                      <a:endParaRPr kumimoji="1" lang="ja-JP" altLang="en-US" sz="1000"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Neutral</a:t>
                      </a:r>
                      <a:endParaRPr kumimoji="1" lang="ja-JP" altLang="en-US" sz="1000"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941363057"/>
                  </a:ext>
                </a:extLst>
              </a:tr>
              <a:tr h="166088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rgbClr val="AB7942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solidFill>
                      <a:srgbClr val="D87B41">
                        <a:alpha val="8431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Hydrophobic</a:t>
                      </a:r>
                      <a:endParaRPr kumimoji="1" lang="ja-JP" altLang="en-US" sz="1000" dirty="0"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4123611846"/>
                  </a:ext>
                </a:extLst>
              </a:tr>
            </a:tbl>
          </a:graphicData>
        </a:graphic>
      </p:graphicFrame>
      <p:sp>
        <p:nvSpPr>
          <p:cNvPr id="124" name="四角形: 角を丸くする 146">
            <a:extLst>
              <a:ext uri="{FF2B5EF4-FFF2-40B4-BE49-F238E27FC236}">
                <a16:creationId xmlns:a16="http://schemas.microsoft.com/office/drawing/2014/main" id="{F13371B0-98E4-468B-4CEC-488FC9C515E7}"/>
              </a:ext>
            </a:extLst>
          </p:cNvPr>
          <p:cNvSpPr/>
          <p:nvPr/>
        </p:nvSpPr>
        <p:spPr>
          <a:xfrm>
            <a:off x="4981341" y="4151692"/>
            <a:ext cx="180000" cy="185083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5" name="四角形: 角を丸くする 146">
            <a:extLst>
              <a:ext uri="{FF2B5EF4-FFF2-40B4-BE49-F238E27FC236}">
                <a16:creationId xmlns:a16="http://schemas.microsoft.com/office/drawing/2014/main" id="{97669B28-9460-8DAE-9AF7-4D3267A3E5D9}"/>
              </a:ext>
            </a:extLst>
          </p:cNvPr>
          <p:cNvSpPr/>
          <p:nvPr/>
        </p:nvSpPr>
        <p:spPr>
          <a:xfrm>
            <a:off x="4988150" y="4529061"/>
            <a:ext cx="180000" cy="185083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6" name="四角形: 角を丸くする 146">
            <a:extLst>
              <a:ext uri="{FF2B5EF4-FFF2-40B4-BE49-F238E27FC236}">
                <a16:creationId xmlns:a16="http://schemas.microsoft.com/office/drawing/2014/main" id="{F7F6D080-BFFC-736A-4F9B-22362A2FD12B}"/>
              </a:ext>
            </a:extLst>
          </p:cNvPr>
          <p:cNvSpPr/>
          <p:nvPr/>
        </p:nvSpPr>
        <p:spPr>
          <a:xfrm>
            <a:off x="4990817" y="4907900"/>
            <a:ext cx="180000" cy="185083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E67BFDD3-C8B2-E732-604C-F68BEC256B1B}"/>
              </a:ext>
            </a:extLst>
          </p:cNvPr>
          <p:cNvSpPr txBox="1"/>
          <p:nvPr/>
        </p:nvSpPr>
        <p:spPr>
          <a:xfrm>
            <a:off x="3567863" y="2888389"/>
            <a:ext cx="1518971" cy="30777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>
                <a:latin typeface="Arial" panose="020B0604020202020204" pitchFamily="34" charset="0"/>
                <a:cs typeface="Arial" panose="020B0604020202020204" pitchFamily="34" charset="0"/>
              </a:rPr>
              <a:t>anchor residue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946BC3C-DFF5-CC97-7EA8-EE42B514ADED}"/>
              </a:ext>
            </a:extLst>
          </p:cNvPr>
          <p:cNvSpPr txBox="1"/>
          <p:nvPr/>
        </p:nvSpPr>
        <p:spPr>
          <a:xfrm>
            <a:off x="1007005" y="5154504"/>
            <a:ext cx="99258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g15 ratio &gt; 2.0</a:t>
            </a:r>
          </a:p>
        </p:txBody>
      </p:sp>
      <p:sp>
        <p:nvSpPr>
          <p:cNvPr id="130" name="正方形/長方形 129">
            <a:extLst>
              <a:ext uri="{FF2B5EF4-FFF2-40B4-BE49-F238E27FC236}">
                <a16:creationId xmlns:a16="http://schemas.microsoft.com/office/drawing/2014/main" id="{F4785979-7B98-3523-01FF-7544783390BD}"/>
              </a:ext>
            </a:extLst>
          </p:cNvPr>
          <p:cNvSpPr/>
          <p:nvPr/>
        </p:nvSpPr>
        <p:spPr>
          <a:xfrm>
            <a:off x="1963516" y="5219002"/>
            <a:ext cx="252689" cy="101458"/>
          </a:xfrm>
          <a:prstGeom prst="rect">
            <a:avLst/>
          </a:prstGeom>
          <a:solidFill>
            <a:srgbClr val="CCFFFF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四角形: 角を丸くする 146">
            <a:extLst>
              <a:ext uri="{FF2B5EF4-FFF2-40B4-BE49-F238E27FC236}">
                <a16:creationId xmlns:a16="http://schemas.microsoft.com/office/drawing/2014/main" id="{4B81BD4C-1BA0-3DDE-D57F-9A47298C701C}"/>
              </a:ext>
            </a:extLst>
          </p:cNvPr>
          <p:cNvSpPr/>
          <p:nvPr/>
        </p:nvSpPr>
        <p:spPr>
          <a:xfrm>
            <a:off x="5343053" y="3528081"/>
            <a:ext cx="180000" cy="180000"/>
          </a:xfrm>
          <a:prstGeom prst="roundRect">
            <a:avLst>
              <a:gd name="adj" fmla="val 728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60" name="四角形: 角を丸くする 146">
            <a:extLst>
              <a:ext uri="{FF2B5EF4-FFF2-40B4-BE49-F238E27FC236}">
                <a16:creationId xmlns:a16="http://schemas.microsoft.com/office/drawing/2014/main" id="{8F816812-8AD4-6EE6-4B28-4C300DB2A333}"/>
              </a:ext>
            </a:extLst>
          </p:cNvPr>
          <p:cNvSpPr/>
          <p:nvPr/>
        </p:nvSpPr>
        <p:spPr>
          <a:xfrm>
            <a:off x="5343053" y="3322176"/>
            <a:ext cx="180000" cy="180000"/>
          </a:xfrm>
          <a:prstGeom prst="roundRect">
            <a:avLst>
              <a:gd name="adj" fmla="val 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aphicFrame>
        <p:nvGraphicFramePr>
          <p:cNvPr id="161" name="表 33">
            <a:extLst>
              <a:ext uri="{FF2B5EF4-FFF2-40B4-BE49-F238E27FC236}">
                <a16:creationId xmlns:a16="http://schemas.microsoft.com/office/drawing/2014/main" id="{FDB9895F-7BC0-B4FD-244C-237788FC9F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34589"/>
              </p:ext>
            </p:extLst>
          </p:nvPr>
        </p:nvGraphicFramePr>
        <p:xfrm>
          <a:off x="5542538" y="3298025"/>
          <a:ext cx="729928" cy="4076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9928">
                  <a:extLst>
                    <a:ext uri="{9D8B030D-6E8A-4147-A177-3AD203B41FA5}">
                      <a16:colId xmlns:a16="http://schemas.microsoft.com/office/drawing/2014/main" val="3543075011"/>
                    </a:ext>
                  </a:extLst>
                </a:gridCol>
              </a:tblGrid>
              <a:tr h="128588">
                <a:tc>
                  <a:txBody>
                    <a:bodyPr/>
                    <a:lstStyle/>
                    <a:p>
                      <a:r>
                        <a:rPr lang="en" altLang="ja-JP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Anchor </a:t>
                      </a:r>
                      <a:endParaRPr kumimoji="1" lang="ja-JP" altLang="en-US" sz="1000" b="1"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51435" marR="51435" marT="25718" marB="2571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187725880"/>
                  </a:ext>
                </a:extLst>
              </a:tr>
              <a:tr h="12858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Mutation</a:t>
                      </a:r>
                    </a:p>
                  </a:txBody>
                  <a:tcPr marL="51435" marR="51435" marT="25718" marB="25718">
                    <a:lnL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21437337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5308C4D-E509-1D0F-699D-D7EA34968E03}"/>
              </a:ext>
            </a:extLst>
          </p:cNvPr>
          <p:cNvSpPr txBox="1"/>
          <p:nvPr/>
        </p:nvSpPr>
        <p:spPr>
          <a:xfrm>
            <a:off x="720001" y="7457327"/>
            <a:ext cx="5418000" cy="11541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ja-JP" sz="1400" dirty="0">
                <a:latin typeface="Arial"/>
                <a:ea typeface="游ゴシック"/>
                <a:cs typeface="Arial"/>
              </a:rPr>
              <a:t>Figure S1 Possible binding registers of ESR1-peptides</a:t>
            </a:r>
          </a:p>
          <a:p>
            <a:pPr algn="just"/>
            <a:endParaRPr lang="en-US" sz="1100" dirty="0">
              <a:latin typeface="Arial"/>
              <a:ea typeface="+mn-lt"/>
              <a:cs typeface="+mn-lt"/>
            </a:endParaRPr>
          </a:p>
          <a:p>
            <a:pPr algn="just"/>
            <a:r>
              <a:rPr lang="en-US" sz="1100" dirty="0">
                <a:latin typeface="Arial"/>
                <a:ea typeface="+mn-lt"/>
                <a:cs typeface="+mn-lt"/>
              </a:rPr>
              <a:t>Binding registers of peptides inferred from known anchor residues for DP5. The peptides with a g15 ratio &gt;2.0 are highlighted in light blue. Anchor residues (boxed in black) and mutation sites (boxed in red). Amino acids were color-coded: acidic (pink), basic (green), neutral (yellow), or hydrophobic (brown). </a:t>
            </a:r>
            <a:endParaRPr lang="en-US" sz="1100" dirty="0">
              <a:latin typeface="Arial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8941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5AE8-E682-9355-E446-ED545A3D8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グラフ 90">
            <a:extLst>
              <a:ext uri="{FF2B5EF4-FFF2-40B4-BE49-F238E27FC236}">
                <a16:creationId xmlns:a16="http://schemas.microsoft.com/office/drawing/2014/main" id="{FB43208C-FB52-75BD-ECC4-297C82525B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9236884"/>
              </p:ext>
            </p:extLst>
          </p:nvPr>
        </p:nvGraphicFramePr>
        <p:xfrm>
          <a:off x="2401009" y="4701355"/>
          <a:ext cx="1800000" cy="1848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グラフ 28">
            <a:extLst>
              <a:ext uri="{FF2B5EF4-FFF2-40B4-BE49-F238E27FC236}">
                <a16:creationId xmlns:a16="http://schemas.microsoft.com/office/drawing/2014/main" id="{2C079DCD-C136-F999-D7A1-AA162B8BEB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2650043"/>
              </p:ext>
            </p:extLst>
          </p:nvPr>
        </p:nvGraphicFramePr>
        <p:xfrm>
          <a:off x="2417772" y="1561298"/>
          <a:ext cx="1800000" cy="9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グラフ 29">
            <a:extLst>
              <a:ext uri="{FF2B5EF4-FFF2-40B4-BE49-F238E27FC236}">
                <a16:creationId xmlns:a16="http://schemas.microsoft.com/office/drawing/2014/main" id="{6993A21E-A7D5-01D9-5F3F-0459BEA5D1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9758368"/>
              </p:ext>
            </p:extLst>
          </p:nvPr>
        </p:nvGraphicFramePr>
        <p:xfrm>
          <a:off x="2406856" y="2582550"/>
          <a:ext cx="1800000" cy="9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グラフ 30">
            <a:extLst>
              <a:ext uri="{FF2B5EF4-FFF2-40B4-BE49-F238E27FC236}">
                <a16:creationId xmlns:a16="http://schemas.microsoft.com/office/drawing/2014/main" id="{A1786B9E-0384-4444-FEEB-229C5C5364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6681135"/>
              </p:ext>
            </p:extLst>
          </p:nvPr>
        </p:nvGraphicFramePr>
        <p:xfrm>
          <a:off x="2394655" y="3643392"/>
          <a:ext cx="1800000" cy="9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A7B289E-6515-C927-77F6-87E06394335F}"/>
              </a:ext>
            </a:extLst>
          </p:cNvPr>
          <p:cNvGrpSpPr/>
          <p:nvPr/>
        </p:nvGrpSpPr>
        <p:grpSpPr>
          <a:xfrm>
            <a:off x="2237385" y="3119928"/>
            <a:ext cx="253182" cy="774198"/>
            <a:chOff x="105710" y="1791670"/>
            <a:chExt cx="253182" cy="774198"/>
          </a:xfrm>
        </p:grpSpPr>
        <p:sp>
          <p:nvSpPr>
            <p:cNvPr id="40" name="フローチャート: 結合子 39">
              <a:extLst>
                <a:ext uri="{FF2B5EF4-FFF2-40B4-BE49-F238E27FC236}">
                  <a16:creationId xmlns:a16="http://schemas.microsoft.com/office/drawing/2014/main" id="{ADD533B6-D14B-2CB0-EB98-E52478B0F0F4}"/>
                </a:ext>
              </a:extLst>
            </p:cNvPr>
            <p:cNvSpPr/>
            <p:nvPr/>
          </p:nvSpPr>
          <p:spPr>
            <a:xfrm>
              <a:off x="176628" y="2457868"/>
              <a:ext cx="108000" cy="108000"/>
            </a:xfrm>
            <a:prstGeom prst="flowChartConnector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00"/>
            </a:p>
          </p:txBody>
        </p:sp>
        <p:sp>
          <p:nvSpPr>
            <p:cNvPr id="44" name="タイトル 1">
              <a:extLst>
                <a:ext uri="{FF2B5EF4-FFF2-40B4-BE49-F238E27FC236}">
                  <a16:creationId xmlns:a16="http://schemas.microsoft.com/office/drawing/2014/main" id="{D74E2C8A-AD6F-1D85-8B26-6C307A5447E1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127798" y="2025178"/>
              <a:ext cx="720198" cy="253182"/>
            </a:xfrm>
            <a:prstGeom prst="rect">
              <a:avLst/>
            </a:prstGeom>
          </p:spPr>
          <p:txBody>
            <a:bodyPr/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90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g15 ratio </a:t>
              </a:r>
              <a:endParaRPr lang="ja-JP" altLang="en-US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A32A9E3C-E3BC-2E32-D4DD-22A55C5EF562}"/>
              </a:ext>
            </a:extLst>
          </p:cNvPr>
          <p:cNvGrpSpPr/>
          <p:nvPr/>
        </p:nvGrpSpPr>
        <p:grpSpPr>
          <a:xfrm>
            <a:off x="4048589" y="2842503"/>
            <a:ext cx="324105" cy="1964693"/>
            <a:chOff x="3124201" y="550285"/>
            <a:chExt cx="253182" cy="1779832"/>
          </a:xfrm>
        </p:grpSpPr>
        <p:sp>
          <p:nvSpPr>
            <p:cNvPr id="57" name="タイトル 1">
              <a:extLst>
                <a:ext uri="{FF2B5EF4-FFF2-40B4-BE49-F238E27FC236}">
                  <a16:creationId xmlns:a16="http://schemas.microsoft.com/office/drawing/2014/main" id="{FD157523-63FF-1691-CE75-D4F5DB70691C}"/>
                </a:ext>
              </a:extLst>
            </p:cNvPr>
            <p:cNvSpPr txBox="1">
              <a:spLocks/>
            </p:cNvSpPr>
            <p:nvPr/>
          </p:nvSpPr>
          <p:spPr>
            <a:xfrm rot="5400000">
              <a:off x="2395164" y="1347898"/>
              <a:ext cx="1711256" cy="253182"/>
            </a:xfrm>
            <a:prstGeom prst="rect">
              <a:avLst/>
            </a:prstGeom>
          </p:spPr>
          <p:txBody>
            <a:bodyPr/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900">
                  <a:latin typeface="Arial" panose="020B0604020202020204" pitchFamily="34" charset="0"/>
                  <a:cs typeface="Arial" panose="020B0604020202020204" pitchFamily="34" charset="0"/>
                </a:rPr>
                <a:t>%Rank (NetMHCIIpan-4.1) </a:t>
              </a:r>
              <a:endParaRPr lang="ja-JP" altLang="en-US" sz="9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ひし形 57">
              <a:extLst>
                <a:ext uri="{FF2B5EF4-FFF2-40B4-BE49-F238E27FC236}">
                  <a16:creationId xmlns:a16="http://schemas.microsoft.com/office/drawing/2014/main" id="{70A6BF09-7517-8AF2-D4B2-903516FB86AE}"/>
                </a:ext>
              </a:extLst>
            </p:cNvPr>
            <p:cNvSpPr/>
            <p:nvPr/>
          </p:nvSpPr>
          <p:spPr>
            <a:xfrm>
              <a:off x="3245571" y="550285"/>
              <a:ext cx="93502" cy="111556"/>
            </a:xfrm>
            <a:prstGeom prst="diamond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00"/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BEA4ECD-6CF5-68EE-7BC3-81942AF13985}"/>
              </a:ext>
            </a:extLst>
          </p:cNvPr>
          <p:cNvSpPr txBox="1"/>
          <p:nvPr/>
        </p:nvSpPr>
        <p:spPr>
          <a:xfrm>
            <a:off x="3041840" y="1497177"/>
            <a:ext cx="489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DP5</a:t>
            </a:r>
            <a:endParaRPr kumimoji="1"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9CD4489-17B9-B1F1-8204-7AD16C3BADE8}"/>
              </a:ext>
            </a:extLst>
          </p:cNvPr>
          <p:cNvSpPr txBox="1"/>
          <p:nvPr/>
        </p:nvSpPr>
        <p:spPr>
          <a:xfrm>
            <a:off x="2743217" y="2526765"/>
            <a:ext cx="10873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>
                <a:latin typeface="Arial" panose="020B0604020202020204" pitchFamily="34" charset="0"/>
                <a:cs typeface="Arial" panose="020B0604020202020204" pitchFamily="34" charset="0"/>
              </a:rPr>
              <a:t>DRB1*04:05</a:t>
            </a:r>
            <a:endParaRPr kumimoji="1" lang="ja-JP" alt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91D5394-B5CA-87A9-D85D-96D5C3B55D9E}"/>
              </a:ext>
            </a:extLst>
          </p:cNvPr>
          <p:cNvSpPr txBox="1"/>
          <p:nvPr/>
        </p:nvSpPr>
        <p:spPr>
          <a:xfrm>
            <a:off x="2727272" y="3575876"/>
            <a:ext cx="1066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DRB1*12:01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7C7ED11-533B-73C0-1EC0-288A1DD04419}"/>
              </a:ext>
            </a:extLst>
          </p:cNvPr>
          <p:cNvSpPr txBox="1"/>
          <p:nvPr/>
        </p:nvSpPr>
        <p:spPr>
          <a:xfrm>
            <a:off x="2727272" y="4625536"/>
            <a:ext cx="10664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DRB1*15:01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096084EA-F2C0-C9B3-3503-726D6AE47001}"/>
              </a:ext>
            </a:extLst>
          </p:cNvPr>
          <p:cNvSpPr/>
          <p:nvPr/>
        </p:nvSpPr>
        <p:spPr>
          <a:xfrm>
            <a:off x="3953821" y="1753490"/>
            <a:ext cx="180000" cy="144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7" name="タイトル 1">
            <a:extLst>
              <a:ext uri="{FF2B5EF4-FFF2-40B4-BE49-F238E27FC236}">
                <a16:creationId xmlns:a16="http://schemas.microsoft.com/office/drawing/2014/main" id="{A2AB7173-ED75-D792-F207-41C99717B72D}"/>
              </a:ext>
            </a:extLst>
          </p:cNvPr>
          <p:cNvSpPr txBox="1">
            <a:spLocks/>
          </p:cNvSpPr>
          <p:nvPr/>
        </p:nvSpPr>
        <p:spPr>
          <a:xfrm>
            <a:off x="3873883" y="1717641"/>
            <a:ext cx="359597" cy="216000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10 </a:t>
            </a:r>
            <a:endParaRPr lang="ja-JP" altLang="en-US" sz="10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888F9089-30D7-BF60-0965-7CEBEC7206CB}"/>
              </a:ext>
            </a:extLst>
          </p:cNvPr>
          <p:cNvCxnSpPr>
            <a:cxnSpLocks/>
          </p:cNvCxnSpPr>
          <p:nvPr/>
        </p:nvCxnSpPr>
        <p:spPr>
          <a:xfrm>
            <a:off x="2664605" y="1795033"/>
            <a:ext cx="12240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8A4B4945-B0EF-5597-FFF7-7B83AD2BB98D}"/>
              </a:ext>
            </a:extLst>
          </p:cNvPr>
          <p:cNvCxnSpPr>
            <a:cxnSpLocks/>
          </p:cNvCxnSpPr>
          <p:nvPr/>
        </p:nvCxnSpPr>
        <p:spPr>
          <a:xfrm>
            <a:off x="2627954" y="2112406"/>
            <a:ext cx="1296000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円/楕円 30">
            <a:extLst>
              <a:ext uri="{FF2B5EF4-FFF2-40B4-BE49-F238E27FC236}">
                <a16:creationId xmlns:a16="http://schemas.microsoft.com/office/drawing/2014/main" id="{30D5285F-2396-DCAC-D525-BE0AA245D550}"/>
              </a:ext>
            </a:extLst>
          </p:cNvPr>
          <p:cNvSpPr>
            <a:spLocks noChangeAspect="1"/>
          </p:cNvSpPr>
          <p:nvPr/>
        </p:nvSpPr>
        <p:spPr>
          <a:xfrm>
            <a:off x="2437915" y="2015705"/>
            <a:ext cx="180000" cy="190007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E94E854F-6A98-0501-736A-B90C9E9A56A4}"/>
              </a:ext>
            </a:extLst>
          </p:cNvPr>
          <p:cNvSpPr/>
          <p:nvPr/>
        </p:nvSpPr>
        <p:spPr>
          <a:xfrm>
            <a:off x="3949688" y="2772571"/>
            <a:ext cx="180000" cy="144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タイトル 1">
            <a:extLst>
              <a:ext uri="{FF2B5EF4-FFF2-40B4-BE49-F238E27FC236}">
                <a16:creationId xmlns:a16="http://schemas.microsoft.com/office/drawing/2014/main" id="{3797CA4C-5E8F-7CBE-BD47-675752A1F158}"/>
              </a:ext>
            </a:extLst>
          </p:cNvPr>
          <p:cNvSpPr txBox="1">
            <a:spLocks/>
          </p:cNvSpPr>
          <p:nvPr/>
        </p:nvSpPr>
        <p:spPr>
          <a:xfrm>
            <a:off x="3869750" y="2732127"/>
            <a:ext cx="359597" cy="216000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10 </a:t>
            </a:r>
            <a:endParaRPr lang="ja-JP" altLang="en-US" sz="10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A8D2AD43-DFBE-1F98-7C7B-306237BC184F}"/>
              </a:ext>
            </a:extLst>
          </p:cNvPr>
          <p:cNvCxnSpPr>
            <a:cxnSpLocks/>
          </p:cNvCxnSpPr>
          <p:nvPr/>
        </p:nvCxnSpPr>
        <p:spPr>
          <a:xfrm>
            <a:off x="2650365" y="2817948"/>
            <a:ext cx="12240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コネクタ 73">
            <a:extLst>
              <a:ext uri="{FF2B5EF4-FFF2-40B4-BE49-F238E27FC236}">
                <a16:creationId xmlns:a16="http://schemas.microsoft.com/office/drawing/2014/main" id="{4DA6D589-46CB-979A-B81B-4318D3D8029F}"/>
              </a:ext>
            </a:extLst>
          </p:cNvPr>
          <p:cNvCxnSpPr>
            <a:cxnSpLocks/>
          </p:cNvCxnSpPr>
          <p:nvPr/>
        </p:nvCxnSpPr>
        <p:spPr>
          <a:xfrm>
            <a:off x="2613654" y="3137062"/>
            <a:ext cx="1296000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52620040-5703-1C82-7F35-3262082EC983}"/>
              </a:ext>
            </a:extLst>
          </p:cNvPr>
          <p:cNvSpPr/>
          <p:nvPr/>
        </p:nvSpPr>
        <p:spPr>
          <a:xfrm>
            <a:off x="3937503" y="3833322"/>
            <a:ext cx="180000" cy="144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タイトル 1">
            <a:extLst>
              <a:ext uri="{FF2B5EF4-FFF2-40B4-BE49-F238E27FC236}">
                <a16:creationId xmlns:a16="http://schemas.microsoft.com/office/drawing/2014/main" id="{7BD42815-170B-90A8-FFB9-740B697D7780}"/>
              </a:ext>
            </a:extLst>
          </p:cNvPr>
          <p:cNvSpPr txBox="1">
            <a:spLocks/>
          </p:cNvSpPr>
          <p:nvPr/>
        </p:nvSpPr>
        <p:spPr>
          <a:xfrm>
            <a:off x="3857565" y="3797473"/>
            <a:ext cx="359597" cy="216000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10 </a:t>
            </a:r>
            <a:endParaRPr lang="ja-JP" altLang="en-US" sz="10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FD1C93EB-E2AB-B0BC-36B4-A09CFD902A83}"/>
              </a:ext>
            </a:extLst>
          </p:cNvPr>
          <p:cNvCxnSpPr>
            <a:cxnSpLocks/>
          </p:cNvCxnSpPr>
          <p:nvPr/>
        </p:nvCxnSpPr>
        <p:spPr>
          <a:xfrm>
            <a:off x="2639145" y="3880587"/>
            <a:ext cx="12240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9867F5FA-BC3C-5F99-F64C-B18E3FC48686}"/>
              </a:ext>
            </a:extLst>
          </p:cNvPr>
          <p:cNvCxnSpPr>
            <a:cxnSpLocks/>
          </p:cNvCxnSpPr>
          <p:nvPr/>
        </p:nvCxnSpPr>
        <p:spPr>
          <a:xfrm>
            <a:off x="2598762" y="4196993"/>
            <a:ext cx="1296000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4619AE79-1CA8-5074-8185-0B49DCB387FB}"/>
              </a:ext>
            </a:extLst>
          </p:cNvPr>
          <p:cNvSpPr/>
          <p:nvPr/>
        </p:nvSpPr>
        <p:spPr>
          <a:xfrm>
            <a:off x="3948967" y="4887569"/>
            <a:ext cx="180000" cy="1440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タイトル 1">
            <a:extLst>
              <a:ext uri="{FF2B5EF4-FFF2-40B4-BE49-F238E27FC236}">
                <a16:creationId xmlns:a16="http://schemas.microsoft.com/office/drawing/2014/main" id="{7FC36853-466B-964A-D6A4-17EA49B427EC}"/>
              </a:ext>
            </a:extLst>
          </p:cNvPr>
          <p:cNvSpPr txBox="1">
            <a:spLocks/>
          </p:cNvSpPr>
          <p:nvPr/>
        </p:nvSpPr>
        <p:spPr>
          <a:xfrm>
            <a:off x="3869029" y="4851720"/>
            <a:ext cx="359597" cy="216000"/>
          </a:xfrm>
          <a:prstGeom prst="rect">
            <a:avLst/>
          </a:prstGeom>
          <a:ln>
            <a:noFill/>
          </a:ln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100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10 </a:t>
            </a:r>
            <a:endParaRPr lang="ja-JP" altLang="en-US" sz="1000">
              <a:latin typeface="Arial" panose="020B0604020202020204" pitchFamily="34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E2B77DCD-D311-3C82-141C-9E033684D4E3}"/>
              </a:ext>
            </a:extLst>
          </p:cNvPr>
          <p:cNvCxnSpPr>
            <a:cxnSpLocks/>
          </p:cNvCxnSpPr>
          <p:nvPr/>
        </p:nvCxnSpPr>
        <p:spPr>
          <a:xfrm>
            <a:off x="2657141" y="4936762"/>
            <a:ext cx="1224000" cy="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3295102A-54E0-6D04-6654-33971E8A6F98}"/>
              </a:ext>
            </a:extLst>
          </p:cNvPr>
          <p:cNvCxnSpPr>
            <a:cxnSpLocks/>
          </p:cNvCxnSpPr>
          <p:nvPr/>
        </p:nvCxnSpPr>
        <p:spPr>
          <a:xfrm>
            <a:off x="2611415" y="5304084"/>
            <a:ext cx="1296000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20E3EF91-035E-894A-1D6E-3C041A843CC8}"/>
              </a:ext>
            </a:extLst>
          </p:cNvPr>
          <p:cNvSpPr txBox="1"/>
          <p:nvPr/>
        </p:nvSpPr>
        <p:spPr>
          <a:xfrm>
            <a:off x="2683806" y="3167814"/>
            <a:ext cx="520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&lt;1</a:t>
            </a:r>
            <a:endParaRPr kumimoji="1" lang="ja-JP" altLang="en-US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1905675C-3D11-07A8-DBA6-A48CD5CD7189}"/>
              </a:ext>
            </a:extLst>
          </p:cNvPr>
          <p:cNvSpPr txBox="1"/>
          <p:nvPr/>
        </p:nvSpPr>
        <p:spPr>
          <a:xfrm>
            <a:off x="3487493" y="3175846"/>
            <a:ext cx="520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&lt;1</a:t>
            </a:r>
            <a:endParaRPr kumimoji="1" lang="ja-JP" altLang="en-US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0FA3A687-1C1C-9B4B-03F4-602A78921569}"/>
              </a:ext>
            </a:extLst>
          </p:cNvPr>
          <p:cNvSpPr txBox="1"/>
          <p:nvPr/>
        </p:nvSpPr>
        <p:spPr>
          <a:xfrm>
            <a:off x="2638967" y="4221921"/>
            <a:ext cx="520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&lt;1</a:t>
            </a:r>
            <a:endParaRPr kumimoji="1" lang="ja-JP" altLang="en-US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380F2409-4364-4FD6-68D3-7C8ECAA98C06}"/>
              </a:ext>
            </a:extLst>
          </p:cNvPr>
          <p:cNvSpPr txBox="1"/>
          <p:nvPr/>
        </p:nvSpPr>
        <p:spPr>
          <a:xfrm>
            <a:off x="3545683" y="4236392"/>
            <a:ext cx="5205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&lt;1</a:t>
            </a:r>
            <a:endParaRPr kumimoji="1" lang="ja-JP" altLang="en-US" sz="9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円/楕円 30">
            <a:extLst>
              <a:ext uri="{FF2B5EF4-FFF2-40B4-BE49-F238E27FC236}">
                <a16:creationId xmlns:a16="http://schemas.microsoft.com/office/drawing/2014/main" id="{869B1515-B270-F39A-7D68-F2AE5D71F786}"/>
              </a:ext>
            </a:extLst>
          </p:cNvPr>
          <p:cNvSpPr>
            <a:spLocks noChangeAspect="1"/>
          </p:cNvSpPr>
          <p:nvPr/>
        </p:nvSpPr>
        <p:spPr>
          <a:xfrm>
            <a:off x="2429321" y="3041819"/>
            <a:ext cx="180000" cy="190007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30">
            <a:extLst>
              <a:ext uri="{FF2B5EF4-FFF2-40B4-BE49-F238E27FC236}">
                <a16:creationId xmlns:a16="http://schemas.microsoft.com/office/drawing/2014/main" id="{D37BADE9-9713-9E85-2469-33BF853860B7}"/>
              </a:ext>
            </a:extLst>
          </p:cNvPr>
          <p:cNvSpPr>
            <a:spLocks noChangeAspect="1"/>
          </p:cNvSpPr>
          <p:nvPr/>
        </p:nvSpPr>
        <p:spPr>
          <a:xfrm>
            <a:off x="2415134" y="4099891"/>
            <a:ext cx="180000" cy="190007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円/楕円 30">
            <a:extLst>
              <a:ext uri="{FF2B5EF4-FFF2-40B4-BE49-F238E27FC236}">
                <a16:creationId xmlns:a16="http://schemas.microsoft.com/office/drawing/2014/main" id="{85922811-C730-87D1-5B99-10E308F59906}"/>
              </a:ext>
            </a:extLst>
          </p:cNvPr>
          <p:cNvSpPr>
            <a:spLocks noChangeAspect="1"/>
          </p:cNvSpPr>
          <p:nvPr/>
        </p:nvSpPr>
        <p:spPr>
          <a:xfrm>
            <a:off x="2420003" y="5203516"/>
            <a:ext cx="180000" cy="190007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11B804F3-FB83-61ED-032F-EE212DF0A3AE}"/>
              </a:ext>
            </a:extLst>
          </p:cNvPr>
          <p:cNvCxnSpPr>
            <a:cxnSpLocks/>
          </p:cNvCxnSpPr>
          <p:nvPr/>
        </p:nvCxnSpPr>
        <p:spPr>
          <a:xfrm flipV="1">
            <a:off x="2378471" y="1795033"/>
            <a:ext cx="0" cy="2520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F5FA6426-8F04-41BE-8868-132D7154A95E}"/>
              </a:ext>
            </a:extLst>
          </p:cNvPr>
          <p:cNvCxnSpPr>
            <a:cxnSpLocks/>
          </p:cNvCxnSpPr>
          <p:nvPr/>
        </p:nvCxnSpPr>
        <p:spPr>
          <a:xfrm flipV="1">
            <a:off x="4224613" y="1561298"/>
            <a:ext cx="0" cy="25200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0AA2F3D-7904-9564-5F23-53832E951A5B}"/>
              </a:ext>
            </a:extLst>
          </p:cNvPr>
          <p:cNvSpPr txBox="1"/>
          <p:nvPr/>
        </p:nvSpPr>
        <p:spPr>
          <a:xfrm>
            <a:off x="1991614" y="1461848"/>
            <a:ext cx="619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Strong </a:t>
            </a:r>
          </a:p>
          <a:p>
            <a:r>
              <a:rPr kumimoji="1" lang="en-US" altLang="ja-JP" sz="9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binding</a:t>
            </a:r>
            <a:endParaRPr kumimoji="1" lang="ja-JP" altLang="en-US" sz="900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67DD68D-33D3-0680-76AF-6C94E34C0ACA}"/>
              </a:ext>
            </a:extLst>
          </p:cNvPr>
          <p:cNvSpPr txBox="1"/>
          <p:nvPr/>
        </p:nvSpPr>
        <p:spPr>
          <a:xfrm>
            <a:off x="4245330" y="1366371"/>
            <a:ext cx="6190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Strong/weak</a:t>
            </a:r>
          </a:p>
          <a:p>
            <a:r>
              <a:rPr kumimoji="1" lang="en-US" altLang="ja-JP" sz="900" dirty="0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binders</a:t>
            </a:r>
            <a:endParaRPr kumimoji="1" lang="ja-JP" altLang="en-US" sz="900" dirty="0"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E8F9DAE-AF99-D863-9206-674A61E72D74}"/>
              </a:ext>
            </a:extLst>
          </p:cNvPr>
          <p:cNvSpPr txBox="1"/>
          <p:nvPr/>
        </p:nvSpPr>
        <p:spPr>
          <a:xfrm>
            <a:off x="662851" y="7457327"/>
            <a:ext cx="5575163" cy="14927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ja-JP" sz="1400" dirty="0">
                <a:latin typeface="Arial"/>
                <a:ea typeface="游ゴシック"/>
                <a:cs typeface="Arial"/>
              </a:rPr>
              <a:t>Figure S2 Comparison of measured and predicted binding patterns</a:t>
            </a:r>
          </a:p>
          <a:p>
            <a:endParaRPr lang="en-US" sz="1100" dirty="0">
              <a:latin typeface="Arial"/>
              <a:ea typeface="游ゴシック"/>
              <a:cs typeface="Times New Roman"/>
            </a:endParaRPr>
          </a:p>
          <a:p>
            <a:pPr algn="just"/>
            <a:r>
              <a:rPr lang="en-US" sz="1100" dirty="0">
                <a:latin typeface="Arial"/>
                <a:ea typeface="游ゴシック"/>
                <a:cs typeface="Times New Roman"/>
              </a:rPr>
              <a:t>Comparison of measured and predicted binding patterns of DP5, DRB1*04:05, DRB1*12:01, and DRB1*15:01, for ES#5–7_Y537S/N, D538G. %Rank (</a:t>
            </a:r>
            <a:r>
              <a:rPr lang="en-US" sz="1100" dirty="0" err="1">
                <a:latin typeface="Arial"/>
                <a:ea typeface="游ゴシック"/>
                <a:cs typeface="Times New Roman"/>
              </a:rPr>
              <a:t>NetMHCIIpan</a:t>
            </a:r>
            <a:r>
              <a:rPr lang="en-US" sz="1100" dirty="0">
                <a:latin typeface="Arial"/>
                <a:ea typeface="游ゴシック"/>
                <a:cs typeface="Times New Roman"/>
              </a:rPr>
              <a:t>) (black) and g15 ratio (red). The data for g15 ratio &lt;1.0 are not displayed. The horizontal dotted line (black) denotes the threshold (%Rank = 10) for a weak binder predicted by NetMHCIIpan-4.1. The horizontal dotted line (red) denotes the threshold for a strong binder (g15 ratio = 2.0) obtained by the MHC-density assay. </a:t>
            </a:r>
            <a:endParaRPr lang="en-US" altLang="ja-JP" sz="1100" dirty="0">
              <a:latin typeface="Arial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025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コンテンツ プレースホルダー 2">
            <a:extLst>
              <a:ext uri="{FF2B5EF4-FFF2-40B4-BE49-F238E27FC236}">
                <a16:creationId xmlns:a16="http://schemas.microsoft.com/office/drawing/2014/main" id="{7F087220-FE3A-CF54-733B-B1DF62E76F1B}"/>
              </a:ext>
            </a:extLst>
          </p:cNvPr>
          <p:cNvSpPr txBox="1">
            <a:spLocks/>
          </p:cNvSpPr>
          <p:nvPr/>
        </p:nvSpPr>
        <p:spPr>
          <a:xfrm>
            <a:off x="1662872" y="6889825"/>
            <a:ext cx="1165086" cy="290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CD4 (PE)</a:t>
            </a: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4D0C25DF-037E-B4DE-4745-B8383C7C0145}"/>
              </a:ext>
            </a:extLst>
          </p:cNvPr>
          <p:cNvSpPr txBox="1">
            <a:spLocks/>
          </p:cNvSpPr>
          <p:nvPr/>
        </p:nvSpPr>
        <p:spPr>
          <a:xfrm rot="16200000">
            <a:off x="-60260" y="5351130"/>
            <a:ext cx="1533349" cy="290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CD8 (FITC)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4545508-C69B-8666-7775-660BA6CB5B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42" t="10159" b="9197"/>
          <a:stretch/>
        </p:blipFill>
        <p:spPr>
          <a:xfrm>
            <a:off x="750659" y="1365983"/>
            <a:ext cx="2596563" cy="224293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33E1660B-B6B4-B6F7-487E-CC7D0DDB71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42" t="9678" b="9678"/>
          <a:stretch/>
        </p:blipFill>
        <p:spPr>
          <a:xfrm>
            <a:off x="3834452" y="1336976"/>
            <a:ext cx="2596564" cy="224293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35CBCDAB-3E8B-05F4-20EC-6887002670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68" t="9903" b="9453"/>
          <a:stretch/>
        </p:blipFill>
        <p:spPr>
          <a:xfrm>
            <a:off x="825691" y="4586985"/>
            <a:ext cx="2529105" cy="2242939"/>
          </a:xfrm>
          <a:prstGeom prst="rect">
            <a:avLst/>
          </a:prstGeom>
        </p:spPr>
      </p:pic>
      <p:sp>
        <p:nvSpPr>
          <p:cNvPr id="32" name="コンテンツ プレースホルダー 2">
            <a:extLst>
              <a:ext uri="{FF2B5EF4-FFF2-40B4-BE49-F238E27FC236}">
                <a16:creationId xmlns:a16="http://schemas.microsoft.com/office/drawing/2014/main" id="{1C3F075F-F620-F143-76B2-B09D4CF1D000}"/>
              </a:ext>
            </a:extLst>
          </p:cNvPr>
          <p:cNvSpPr txBox="1">
            <a:spLocks/>
          </p:cNvSpPr>
          <p:nvPr/>
        </p:nvSpPr>
        <p:spPr>
          <a:xfrm>
            <a:off x="1658862" y="3625238"/>
            <a:ext cx="1165086" cy="290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CD4 (PE)</a:t>
            </a:r>
          </a:p>
        </p:txBody>
      </p:sp>
      <p:sp>
        <p:nvSpPr>
          <p:cNvPr id="33" name="コンテンツ プレースホルダー 2">
            <a:extLst>
              <a:ext uri="{FF2B5EF4-FFF2-40B4-BE49-F238E27FC236}">
                <a16:creationId xmlns:a16="http://schemas.microsoft.com/office/drawing/2014/main" id="{1ED99704-7AA6-E497-3C37-940456A422A5}"/>
              </a:ext>
            </a:extLst>
          </p:cNvPr>
          <p:cNvSpPr txBox="1">
            <a:spLocks/>
          </p:cNvSpPr>
          <p:nvPr/>
        </p:nvSpPr>
        <p:spPr>
          <a:xfrm rot="16200000">
            <a:off x="-64270" y="2086543"/>
            <a:ext cx="1533349" cy="290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CD8 (FITC)</a:t>
            </a:r>
          </a:p>
        </p:txBody>
      </p:sp>
      <p:sp>
        <p:nvSpPr>
          <p:cNvPr id="34" name="コンテンツ プレースホルダー 2">
            <a:extLst>
              <a:ext uri="{FF2B5EF4-FFF2-40B4-BE49-F238E27FC236}">
                <a16:creationId xmlns:a16="http://schemas.microsoft.com/office/drawing/2014/main" id="{089C8372-0779-4C8D-8DAB-644B4B6F2BC7}"/>
              </a:ext>
            </a:extLst>
          </p:cNvPr>
          <p:cNvSpPr txBox="1">
            <a:spLocks/>
          </p:cNvSpPr>
          <p:nvPr/>
        </p:nvSpPr>
        <p:spPr>
          <a:xfrm>
            <a:off x="4746975" y="3621222"/>
            <a:ext cx="1165086" cy="290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CD4 (PE)</a:t>
            </a:r>
          </a:p>
        </p:txBody>
      </p:sp>
      <p:sp>
        <p:nvSpPr>
          <p:cNvPr id="35" name="コンテンツ プレースホルダー 2">
            <a:extLst>
              <a:ext uri="{FF2B5EF4-FFF2-40B4-BE49-F238E27FC236}">
                <a16:creationId xmlns:a16="http://schemas.microsoft.com/office/drawing/2014/main" id="{49B1C0AD-DF10-00A8-322D-BD8E08439D64}"/>
              </a:ext>
            </a:extLst>
          </p:cNvPr>
          <p:cNvSpPr txBox="1">
            <a:spLocks/>
          </p:cNvSpPr>
          <p:nvPr/>
        </p:nvSpPr>
        <p:spPr>
          <a:xfrm rot="16200000">
            <a:off x="3023843" y="2082527"/>
            <a:ext cx="1533349" cy="290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1600">
                <a:latin typeface="Arial" panose="020B0604020202020204" pitchFamily="34" charset="0"/>
                <a:cs typeface="Arial" panose="020B0604020202020204" pitchFamily="34" charset="0"/>
              </a:rPr>
              <a:t>CD8 (FITC)</a:t>
            </a: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678497BB-880E-D53E-26EA-83AF85CE81CC}"/>
              </a:ext>
            </a:extLst>
          </p:cNvPr>
          <p:cNvSpPr txBox="1">
            <a:spLocks/>
          </p:cNvSpPr>
          <p:nvPr/>
        </p:nvSpPr>
        <p:spPr>
          <a:xfrm>
            <a:off x="1216983" y="1030023"/>
            <a:ext cx="1944000" cy="252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 lIns="72000" tIns="36000" rIns="72000" bIns="36000" anchor="ctr" anchorCtr="1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1400">
                <a:latin typeface="Arial" panose="020B0604020202020204" pitchFamily="34" charset="0"/>
                <a:cs typeface="Arial" panose="020B0604020202020204" pitchFamily="34" charset="0"/>
              </a:rPr>
              <a:t>ES#5_Y537S (donor 2)</a:t>
            </a:r>
            <a:endParaRPr lang="ja-JP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B332097-C593-CC11-7557-00F7EEF766D8}"/>
              </a:ext>
            </a:extLst>
          </p:cNvPr>
          <p:cNvSpPr txBox="1">
            <a:spLocks/>
          </p:cNvSpPr>
          <p:nvPr/>
        </p:nvSpPr>
        <p:spPr>
          <a:xfrm>
            <a:off x="1227499" y="4268823"/>
            <a:ext cx="1944000" cy="252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none" lIns="72000" tIns="36000" rIns="72000" bIns="36000" rtlCol="0" anchor="ctr" anchorCtr="1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1400">
                <a:latin typeface="Arial" panose="020B0604020202020204" pitchFamily="34" charset="0"/>
                <a:cs typeface="Arial" panose="020B0604020202020204" pitchFamily="34" charset="0"/>
              </a:rPr>
              <a:t>ES#7_D538G (donor 3)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F215843C-26C4-1381-58E4-8EBD3793D420}"/>
              </a:ext>
            </a:extLst>
          </p:cNvPr>
          <p:cNvSpPr txBox="1">
            <a:spLocks/>
          </p:cNvSpPr>
          <p:nvPr/>
        </p:nvSpPr>
        <p:spPr>
          <a:xfrm>
            <a:off x="4248802" y="1028850"/>
            <a:ext cx="2052000" cy="252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72000" tIns="36000" rIns="72000" bIns="36000" rtlCol="0" anchor="ctr" anchorCtr="1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altLang="ja-JP" sz="1400">
                <a:latin typeface="Arial" panose="020B0604020202020204" pitchFamily="34" charset="0"/>
                <a:cs typeface="Arial" panose="020B0604020202020204" pitchFamily="34" charset="0"/>
              </a:rPr>
              <a:t>ES#6_Y537N (donor 3)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8BFF9526-CF0F-0F2C-25D3-ACEBF7793A27}"/>
              </a:ext>
            </a:extLst>
          </p:cNvPr>
          <p:cNvSpPr txBox="1">
            <a:spLocks/>
          </p:cNvSpPr>
          <p:nvPr/>
        </p:nvSpPr>
        <p:spPr>
          <a:xfrm>
            <a:off x="804368" y="462020"/>
            <a:ext cx="1285875" cy="93821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9BFF1891-DAD0-CB09-52B8-E9C10DAAD6C9}"/>
              </a:ext>
            </a:extLst>
          </p:cNvPr>
          <p:cNvSpPr txBox="1">
            <a:spLocks/>
          </p:cNvSpPr>
          <p:nvPr/>
        </p:nvSpPr>
        <p:spPr>
          <a:xfrm>
            <a:off x="3846859" y="522845"/>
            <a:ext cx="1285875" cy="93821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EA017715-F4E6-DA36-A70A-4D0C0AAAD6BE}"/>
              </a:ext>
            </a:extLst>
          </p:cNvPr>
          <p:cNvSpPr txBox="1">
            <a:spLocks/>
          </p:cNvSpPr>
          <p:nvPr/>
        </p:nvSpPr>
        <p:spPr>
          <a:xfrm>
            <a:off x="763065" y="3799716"/>
            <a:ext cx="1285875" cy="93821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2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ja-JP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296BE1E-EC6D-8F90-240D-5BCEA0D8FC67}"/>
              </a:ext>
            </a:extLst>
          </p:cNvPr>
          <p:cNvSpPr txBox="1"/>
          <p:nvPr/>
        </p:nvSpPr>
        <p:spPr>
          <a:xfrm>
            <a:off x="720001" y="7457327"/>
            <a:ext cx="5418000" cy="11541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ja-JP" sz="1400" dirty="0">
                <a:latin typeface="Arial"/>
                <a:ea typeface="游ゴシック"/>
                <a:cs typeface="Arial"/>
              </a:rPr>
              <a:t>Figure S3 Compositions of antigen-specific T cells</a:t>
            </a:r>
          </a:p>
          <a:p>
            <a:endParaRPr lang="en-US" altLang="ja-JP" sz="1100" dirty="0">
              <a:latin typeface="Arial" panose="020B0604020202020204" pitchFamily="34" charset="0"/>
              <a:ea typeface="游ゴシック"/>
              <a:cs typeface="Arial" panose="020B0604020202020204" pitchFamily="34" charset="0"/>
            </a:endParaRPr>
          </a:p>
          <a:p>
            <a:pPr algn="just"/>
            <a:r>
              <a:rPr lang="en-US" altLang="ja-JP" sz="1100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(A</a:t>
            </a:r>
            <a:r>
              <a:rPr lang="en-US" altLang="ja-JP" sz="1100" dirty="0">
                <a:solidFill>
                  <a:srgbClr val="000000"/>
                </a:solidFill>
                <a:latin typeface="Times New Roman"/>
                <a:ea typeface="+mn-lt"/>
                <a:cs typeface="Times New Roman"/>
              </a:rPr>
              <a:t>–</a:t>
            </a:r>
            <a:r>
              <a:rPr lang="en-US" altLang="ja-JP" sz="1100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C) Flow cytometry analysis of T cells stimulated by ES#5_Y537S (donor 2) (A), ES#6_Y537N (donor 3) (B) and ES#7_D538G (donor 3) and (C) stained with anti-CD4 </a:t>
            </a:r>
            <a:r>
              <a:rPr lang="en-US" altLang="ja-JP" sz="1100" dirty="0" err="1">
                <a:solidFill>
                  <a:srgbClr val="000000"/>
                </a:solidFill>
                <a:latin typeface="Arial"/>
                <a:ea typeface="+mn-lt"/>
                <a:cs typeface="+mn-lt"/>
              </a:rPr>
              <a:t>mAb</a:t>
            </a:r>
            <a:r>
              <a:rPr lang="en-US" altLang="ja-JP" sz="1100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 (PE) and anti-CD8 </a:t>
            </a:r>
            <a:r>
              <a:rPr lang="en-US" altLang="ja-JP" sz="1100" dirty="0" err="1">
                <a:solidFill>
                  <a:srgbClr val="000000"/>
                </a:solidFill>
                <a:latin typeface="Arial"/>
                <a:ea typeface="+mn-lt"/>
                <a:cs typeface="+mn-lt"/>
              </a:rPr>
              <a:t>mAb</a:t>
            </a:r>
            <a:r>
              <a:rPr lang="en-US" altLang="ja-JP" sz="1100" dirty="0">
                <a:solidFill>
                  <a:srgbClr val="000000"/>
                </a:solidFill>
                <a:latin typeface="Arial"/>
                <a:ea typeface="+mn-lt"/>
                <a:cs typeface="+mn-lt"/>
              </a:rPr>
              <a:t> (FITC).</a:t>
            </a:r>
          </a:p>
          <a:p>
            <a:pPr algn="just"/>
            <a:endParaRPr lang="en-US" altLang="ja-JP" sz="1100" dirty="0">
              <a:latin typeface="Arial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981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e590c0-a2ad-4349-8d16-132f3b180f5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A7846E9C58D60489FF7147AA9E5B00E" ma:contentTypeVersion="10" ma:contentTypeDescription="新しいドキュメントを作成します。" ma:contentTypeScope="" ma:versionID="a968b1a1c7a4ad18cea7ad47adf7c09f">
  <xsd:schema xmlns:xsd="http://www.w3.org/2001/XMLSchema" xmlns:xs="http://www.w3.org/2001/XMLSchema" xmlns:p="http://schemas.microsoft.com/office/2006/metadata/properties" xmlns:ns2="41e590c0-a2ad-4349-8d16-132f3b180f57" targetNamespace="http://schemas.microsoft.com/office/2006/metadata/properties" ma:root="true" ma:fieldsID="8b5a1844d0b0296b29846a09fb33c782" ns2:_="">
    <xsd:import namespace="41e590c0-a2ad-4349-8d16-132f3b180f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e590c0-a2ad-4349-8d16-132f3b180f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2f566ec5-32a6-4ec1-8c14-5dab5ced45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3021FF-6286-456D-87E0-165F2D1CB1CD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41e590c0-a2ad-4349-8d16-132f3b180f5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0F81F5B-55AD-41B6-8BD3-435F97706D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67D90E-DF08-4DE0-8758-4E8477B00285}">
  <ds:schemaRefs>
    <ds:schemaRef ds:uri="41e590c0-a2ad-4349-8d16-132f3b180f5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469</Words>
  <Application>Microsoft Office PowerPoint</Application>
  <PresentationFormat>A4 210 x 297 mm</PresentationFormat>
  <Paragraphs>138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ユーザー</dc:creator>
  <cp:lastModifiedBy>安藤有佳里</cp:lastModifiedBy>
  <cp:revision>20</cp:revision>
  <cp:lastPrinted>2025-03-19T07:25:19Z</cp:lastPrinted>
  <dcterms:created xsi:type="dcterms:W3CDTF">2022-01-09T08:10:55Z</dcterms:created>
  <dcterms:modified xsi:type="dcterms:W3CDTF">2025-03-20T02:11:51Z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0x0101009A7846E9C58D60489FF7147AA9E5B00E</vt:lpwstr>
  </property>
  <property fmtid="{D5CDD505-2E9C-101B-9397-08002B2CF9AE}" pid="3" name="MediaServiceImageTags">
    <vt:lpwstr/>
  </property>
</Properties>
</file>