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7" r:id="rId2"/>
    <p:sldId id="258" r:id="rId3"/>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47" autoAdjust="0"/>
    <p:restoredTop sz="79651" autoAdjust="0"/>
  </p:normalViewPr>
  <p:slideViewPr>
    <p:cSldViewPr snapToGrid="0">
      <p:cViewPr>
        <p:scale>
          <a:sx n="66" d="100"/>
          <a:sy n="66" d="100"/>
        </p:scale>
        <p:origin x="788"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070B45-56E4-414F-AAC4-31A6DADEC3AE}" type="datetimeFigureOut">
              <a:rPr lang="zh-TW" altLang="en-US" smtClean="0"/>
              <a:pPr/>
              <a:t>2025/8/14</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4C0A6D-A681-44D6-9CCC-88E482098E2A}" type="slidenum">
              <a:rPr lang="zh-TW" altLang="en-US" smtClean="0"/>
              <a:pPr/>
              <a:t>‹#›</a:t>
            </a:fld>
            <a:endParaRPr lang="zh-TW" altLang="en-US"/>
          </a:p>
        </p:txBody>
      </p:sp>
    </p:spTree>
    <p:extLst>
      <p:ext uri="{BB962C8B-B14F-4D97-AF65-F5344CB8AC3E}">
        <p14:creationId xmlns:p14="http://schemas.microsoft.com/office/powerpoint/2010/main" val="1041772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1" dirty="0"/>
              <a:t>Supplementary Figure 1. Receiver operating characteristic (ROC) curves for MIUC/NMIUC discrimination.</a:t>
            </a:r>
            <a:br>
              <a:rPr lang="en-US" altLang="zh-TW" dirty="0"/>
            </a:br>
            <a:r>
              <a:rPr lang="en-US" altLang="zh-TW" dirty="0"/>
              <a:t>The left panel shows the ROC curve of a logistic regression model including only clinical variables (</a:t>
            </a:r>
            <a:r>
              <a:rPr lang="en-US" altLang="zh-TW" b="1" dirty="0"/>
              <a:t>herbal medicine use</a:t>
            </a:r>
            <a:r>
              <a:rPr lang="en-US" altLang="zh-TW" dirty="0"/>
              <a:t> and </a:t>
            </a:r>
            <a:r>
              <a:rPr lang="en-US" altLang="zh-TW" b="1" dirty="0"/>
              <a:t>hemoglobin level</a:t>
            </a:r>
            <a:r>
              <a:rPr lang="en-US" altLang="zh-TW" dirty="0"/>
              <a:t>), with an area under the curve (AUC) of </a:t>
            </a:r>
            <a:r>
              <a:rPr lang="en-US" altLang="zh-TW" b="1" dirty="0"/>
              <a:t>0.83</a:t>
            </a:r>
            <a:r>
              <a:rPr lang="en-US" altLang="zh-TW" dirty="0"/>
              <a:t>.</a:t>
            </a:r>
            <a:br>
              <a:rPr lang="en-US" altLang="zh-TW" dirty="0"/>
            </a:br>
            <a:r>
              <a:rPr lang="en-US" altLang="zh-TW" dirty="0"/>
              <a:t>The right panel shows the ROC curve of the model including both clinical variables and a significant urinary </a:t>
            </a:r>
            <a:r>
              <a:rPr lang="en-US" altLang="zh-TW" dirty="0" err="1"/>
              <a:t>DEmiRNA</a:t>
            </a:r>
            <a:r>
              <a:rPr lang="en-US" altLang="zh-TW" dirty="0"/>
              <a:t> (</a:t>
            </a:r>
            <a:r>
              <a:rPr lang="en-US" altLang="zh-TW" b="1" dirty="0"/>
              <a:t>hsa-miR-3180.3p</a:t>
            </a:r>
            <a:r>
              <a:rPr lang="en-US" altLang="zh-TW" dirty="0"/>
              <a:t>), achieving an improved AUC of </a:t>
            </a:r>
            <a:r>
              <a:rPr lang="en-US" altLang="zh-TW" b="1" dirty="0"/>
              <a:t>0.89</a:t>
            </a:r>
            <a:r>
              <a:rPr lang="en-US" altLang="zh-TW" dirty="0"/>
              <a:t>.</a:t>
            </a:r>
            <a:endParaRPr lang="zh-TW" altLang="en-US" dirty="0"/>
          </a:p>
        </p:txBody>
      </p:sp>
      <p:sp>
        <p:nvSpPr>
          <p:cNvPr id="4" name="投影片編號版面配置區 3"/>
          <p:cNvSpPr>
            <a:spLocks noGrp="1"/>
          </p:cNvSpPr>
          <p:nvPr>
            <p:ph type="sldNum" sz="quarter" idx="5"/>
          </p:nvPr>
        </p:nvSpPr>
        <p:spPr/>
        <p:txBody>
          <a:bodyPr/>
          <a:lstStyle/>
          <a:p>
            <a:fld id="{684C0A6D-A681-44D6-9CCC-88E482098E2A}" type="slidenum">
              <a:rPr lang="zh-TW" altLang="en-US" smtClean="0"/>
              <a:pPr/>
              <a:t>1</a:t>
            </a:fld>
            <a:endParaRPr lang="zh-TW" altLang="en-US"/>
          </a:p>
        </p:txBody>
      </p:sp>
    </p:spTree>
    <p:extLst>
      <p:ext uri="{BB962C8B-B14F-4D97-AF65-F5344CB8AC3E}">
        <p14:creationId xmlns:p14="http://schemas.microsoft.com/office/powerpoint/2010/main" val="1879538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AA42E5-0A0C-4ACB-8D58-1C2FE1807EBA}"/>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6A134A3B-0C1D-4181-8343-C6DD64EA4D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683180FA-412D-426E-9E67-E6D18D765530}"/>
              </a:ext>
            </a:extLst>
          </p:cNvPr>
          <p:cNvSpPr>
            <a:spLocks noGrp="1"/>
          </p:cNvSpPr>
          <p:nvPr>
            <p:ph type="dt" sz="half" idx="10"/>
          </p:nvPr>
        </p:nvSpPr>
        <p:spPr/>
        <p:txBody>
          <a:bodyPr/>
          <a:lstStyle/>
          <a:p>
            <a:fld id="{6CDB9626-5D39-4C74-880E-0F1132E2EEAE}" type="datetimeFigureOut">
              <a:rPr lang="zh-TW" altLang="en-US" smtClean="0"/>
              <a:pPr/>
              <a:t>2025/8/14</a:t>
            </a:fld>
            <a:endParaRPr lang="zh-TW" altLang="en-US"/>
          </a:p>
        </p:txBody>
      </p:sp>
      <p:sp>
        <p:nvSpPr>
          <p:cNvPr id="5" name="頁尾版面配置區 4">
            <a:extLst>
              <a:ext uri="{FF2B5EF4-FFF2-40B4-BE49-F238E27FC236}">
                <a16:creationId xmlns:a16="http://schemas.microsoft.com/office/drawing/2014/main" id="{64913A19-6E32-4DAC-93DD-D7BD8F25418B}"/>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680878D8-99C3-43A9-BCFA-136AD2510A73}"/>
              </a:ext>
            </a:extLst>
          </p:cNvPr>
          <p:cNvSpPr>
            <a:spLocks noGrp="1"/>
          </p:cNvSpPr>
          <p:nvPr>
            <p:ph type="sldNum" sz="quarter" idx="12"/>
          </p:nvPr>
        </p:nvSpPr>
        <p:spPr/>
        <p:txBody>
          <a:bodyPr/>
          <a:lstStyle/>
          <a:p>
            <a:fld id="{0B1D1EB9-5AF2-41F0-9797-6D67482DBDED}" type="slidenum">
              <a:rPr lang="zh-TW" altLang="en-US" smtClean="0"/>
              <a:pPr/>
              <a:t>‹#›</a:t>
            </a:fld>
            <a:endParaRPr lang="zh-TW" altLang="en-US"/>
          </a:p>
        </p:txBody>
      </p:sp>
    </p:spTree>
    <p:extLst>
      <p:ext uri="{BB962C8B-B14F-4D97-AF65-F5344CB8AC3E}">
        <p14:creationId xmlns:p14="http://schemas.microsoft.com/office/powerpoint/2010/main" val="2957158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33AFD3F-CC1D-4CDD-B398-3B15BCDD5C28}"/>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B139F13F-5AD3-4BDA-A3C0-30D76349C486}"/>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F4C7A81D-5A2F-45A0-B581-A0A301B3E309}"/>
              </a:ext>
            </a:extLst>
          </p:cNvPr>
          <p:cNvSpPr>
            <a:spLocks noGrp="1"/>
          </p:cNvSpPr>
          <p:nvPr>
            <p:ph type="dt" sz="half" idx="10"/>
          </p:nvPr>
        </p:nvSpPr>
        <p:spPr/>
        <p:txBody>
          <a:bodyPr/>
          <a:lstStyle/>
          <a:p>
            <a:fld id="{6CDB9626-5D39-4C74-880E-0F1132E2EEAE}" type="datetimeFigureOut">
              <a:rPr lang="zh-TW" altLang="en-US" smtClean="0"/>
              <a:pPr/>
              <a:t>2025/8/14</a:t>
            </a:fld>
            <a:endParaRPr lang="zh-TW" altLang="en-US"/>
          </a:p>
        </p:txBody>
      </p:sp>
      <p:sp>
        <p:nvSpPr>
          <p:cNvPr id="5" name="頁尾版面配置區 4">
            <a:extLst>
              <a:ext uri="{FF2B5EF4-FFF2-40B4-BE49-F238E27FC236}">
                <a16:creationId xmlns:a16="http://schemas.microsoft.com/office/drawing/2014/main" id="{80DE0A83-DEE1-4919-B931-FD9CD0E6DC05}"/>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C2146970-297F-40DC-ABEE-0C276FF8D061}"/>
              </a:ext>
            </a:extLst>
          </p:cNvPr>
          <p:cNvSpPr>
            <a:spLocks noGrp="1"/>
          </p:cNvSpPr>
          <p:nvPr>
            <p:ph type="sldNum" sz="quarter" idx="12"/>
          </p:nvPr>
        </p:nvSpPr>
        <p:spPr/>
        <p:txBody>
          <a:bodyPr/>
          <a:lstStyle/>
          <a:p>
            <a:fld id="{0B1D1EB9-5AF2-41F0-9797-6D67482DBDED}" type="slidenum">
              <a:rPr lang="zh-TW" altLang="en-US" smtClean="0"/>
              <a:pPr/>
              <a:t>‹#›</a:t>
            </a:fld>
            <a:endParaRPr lang="zh-TW" altLang="en-US"/>
          </a:p>
        </p:txBody>
      </p:sp>
    </p:spTree>
    <p:extLst>
      <p:ext uri="{BB962C8B-B14F-4D97-AF65-F5344CB8AC3E}">
        <p14:creationId xmlns:p14="http://schemas.microsoft.com/office/powerpoint/2010/main" val="2144088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B2F9BA2-CF4A-4BD6-8CD2-8C4CDBBE2E9D}"/>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98DF2847-C3DF-4E8E-897A-5880A74A52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id="{73D08B2A-C1A8-4E4A-A5DC-A41F2F6D56F9}"/>
              </a:ext>
            </a:extLst>
          </p:cNvPr>
          <p:cNvSpPr>
            <a:spLocks noGrp="1"/>
          </p:cNvSpPr>
          <p:nvPr>
            <p:ph type="dt" sz="half" idx="10"/>
          </p:nvPr>
        </p:nvSpPr>
        <p:spPr/>
        <p:txBody>
          <a:bodyPr/>
          <a:lstStyle/>
          <a:p>
            <a:fld id="{6CDB9626-5D39-4C74-880E-0F1132E2EEAE}" type="datetimeFigureOut">
              <a:rPr lang="zh-TW" altLang="en-US" smtClean="0"/>
              <a:pPr/>
              <a:t>2025/8/14</a:t>
            </a:fld>
            <a:endParaRPr lang="zh-TW" altLang="en-US"/>
          </a:p>
        </p:txBody>
      </p:sp>
      <p:sp>
        <p:nvSpPr>
          <p:cNvPr id="5" name="頁尾版面配置區 4">
            <a:extLst>
              <a:ext uri="{FF2B5EF4-FFF2-40B4-BE49-F238E27FC236}">
                <a16:creationId xmlns:a16="http://schemas.microsoft.com/office/drawing/2014/main" id="{BB60D822-97A0-4AF4-A277-6AF7AAB7D178}"/>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632BB64-2D15-4983-94A0-1EAB74184CFE}"/>
              </a:ext>
            </a:extLst>
          </p:cNvPr>
          <p:cNvSpPr>
            <a:spLocks noGrp="1"/>
          </p:cNvSpPr>
          <p:nvPr>
            <p:ph type="sldNum" sz="quarter" idx="12"/>
          </p:nvPr>
        </p:nvSpPr>
        <p:spPr/>
        <p:txBody>
          <a:bodyPr/>
          <a:lstStyle/>
          <a:p>
            <a:fld id="{0B1D1EB9-5AF2-41F0-9797-6D67482DBDED}" type="slidenum">
              <a:rPr lang="zh-TW" altLang="en-US" smtClean="0"/>
              <a:pPr/>
              <a:t>‹#›</a:t>
            </a:fld>
            <a:endParaRPr lang="zh-TW" altLang="en-US"/>
          </a:p>
        </p:txBody>
      </p:sp>
    </p:spTree>
    <p:extLst>
      <p:ext uri="{BB962C8B-B14F-4D97-AF65-F5344CB8AC3E}">
        <p14:creationId xmlns:p14="http://schemas.microsoft.com/office/powerpoint/2010/main" val="2771744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1539C8B-944A-4DF9-A746-46C27E5C06C1}"/>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39E5ED1D-3893-4789-BAF7-84C501A9EC51}"/>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5005213A-8673-4936-AA12-F04FE0725B25}"/>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5122994E-B4C8-4F97-AF9B-FB55CC65F8E3}"/>
              </a:ext>
            </a:extLst>
          </p:cNvPr>
          <p:cNvSpPr>
            <a:spLocks noGrp="1"/>
          </p:cNvSpPr>
          <p:nvPr>
            <p:ph type="dt" sz="half" idx="10"/>
          </p:nvPr>
        </p:nvSpPr>
        <p:spPr/>
        <p:txBody>
          <a:bodyPr/>
          <a:lstStyle/>
          <a:p>
            <a:fld id="{6CDB9626-5D39-4C74-880E-0F1132E2EEAE}" type="datetimeFigureOut">
              <a:rPr lang="zh-TW" altLang="en-US" smtClean="0"/>
              <a:pPr/>
              <a:t>2025/8/14</a:t>
            </a:fld>
            <a:endParaRPr lang="zh-TW" altLang="en-US"/>
          </a:p>
        </p:txBody>
      </p:sp>
      <p:sp>
        <p:nvSpPr>
          <p:cNvPr id="6" name="頁尾版面配置區 5">
            <a:extLst>
              <a:ext uri="{FF2B5EF4-FFF2-40B4-BE49-F238E27FC236}">
                <a16:creationId xmlns:a16="http://schemas.microsoft.com/office/drawing/2014/main" id="{64BC4F6D-630C-4F21-8109-AE9318DAF7C1}"/>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D3DF2BC8-DF58-4704-A6C1-0202B5606BEE}"/>
              </a:ext>
            </a:extLst>
          </p:cNvPr>
          <p:cNvSpPr>
            <a:spLocks noGrp="1"/>
          </p:cNvSpPr>
          <p:nvPr>
            <p:ph type="sldNum" sz="quarter" idx="12"/>
          </p:nvPr>
        </p:nvSpPr>
        <p:spPr/>
        <p:txBody>
          <a:bodyPr/>
          <a:lstStyle/>
          <a:p>
            <a:fld id="{0B1D1EB9-5AF2-41F0-9797-6D67482DBDED}" type="slidenum">
              <a:rPr lang="zh-TW" altLang="en-US" smtClean="0"/>
              <a:pPr/>
              <a:t>‹#›</a:t>
            </a:fld>
            <a:endParaRPr lang="zh-TW" altLang="en-US"/>
          </a:p>
        </p:txBody>
      </p:sp>
    </p:spTree>
    <p:extLst>
      <p:ext uri="{BB962C8B-B14F-4D97-AF65-F5344CB8AC3E}">
        <p14:creationId xmlns:p14="http://schemas.microsoft.com/office/powerpoint/2010/main" val="740187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F96FC46-FDCB-46DB-A2B3-601EFAA7764D}"/>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5DCC89E5-7876-4DB7-9A57-96F5D0F687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id="{FAD0112E-348A-4358-BE88-E1085D42322C}"/>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702BB4F3-9520-414A-8612-4BBB3EC178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id="{66DD5F31-48D9-49D1-A46F-69F297B36ECF}"/>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078F37E5-40ED-45A7-A333-FC7FF4FECC56}"/>
              </a:ext>
            </a:extLst>
          </p:cNvPr>
          <p:cNvSpPr>
            <a:spLocks noGrp="1"/>
          </p:cNvSpPr>
          <p:nvPr>
            <p:ph type="dt" sz="half" idx="10"/>
          </p:nvPr>
        </p:nvSpPr>
        <p:spPr/>
        <p:txBody>
          <a:bodyPr/>
          <a:lstStyle/>
          <a:p>
            <a:fld id="{6CDB9626-5D39-4C74-880E-0F1132E2EEAE}" type="datetimeFigureOut">
              <a:rPr lang="zh-TW" altLang="en-US" smtClean="0"/>
              <a:pPr/>
              <a:t>2025/8/14</a:t>
            </a:fld>
            <a:endParaRPr lang="zh-TW" altLang="en-US"/>
          </a:p>
        </p:txBody>
      </p:sp>
      <p:sp>
        <p:nvSpPr>
          <p:cNvPr id="8" name="頁尾版面配置區 7">
            <a:extLst>
              <a:ext uri="{FF2B5EF4-FFF2-40B4-BE49-F238E27FC236}">
                <a16:creationId xmlns:a16="http://schemas.microsoft.com/office/drawing/2014/main" id="{C4A6B082-F017-4EEF-AA79-67A4D1D2F422}"/>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74DA735E-4A7F-49B7-9E82-C74F01A36BB1}"/>
              </a:ext>
            </a:extLst>
          </p:cNvPr>
          <p:cNvSpPr>
            <a:spLocks noGrp="1"/>
          </p:cNvSpPr>
          <p:nvPr>
            <p:ph type="sldNum" sz="quarter" idx="12"/>
          </p:nvPr>
        </p:nvSpPr>
        <p:spPr/>
        <p:txBody>
          <a:bodyPr/>
          <a:lstStyle/>
          <a:p>
            <a:fld id="{0B1D1EB9-5AF2-41F0-9797-6D67482DBDED}" type="slidenum">
              <a:rPr lang="zh-TW" altLang="en-US" smtClean="0"/>
              <a:pPr/>
              <a:t>‹#›</a:t>
            </a:fld>
            <a:endParaRPr lang="zh-TW" altLang="en-US"/>
          </a:p>
        </p:txBody>
      </p:sp>
    </p:spTree>
    <p:extLst>
      <p:ext uri="{BB962C8B-B14F-4D97-AF65-F5344CB8AC3E}">
        <p14:creationId xmlns:p14="http://schemas.microsoft.com/office/powerpoint/2010/main" val="1939682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5932F58-939B-4F54-81DF-164253687935}"/>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465C5852-AF9A-41C6-BA36-2A2BE3E42B79}"/>
              </a:ext>
            </a:extLst>
          </p:cNvPr>
          <p:cNvSpPr>
            <a:spLocks noGrp="1"/>
          </p:cNvSpPr>
          <p:nvPr>
            <p:ph type="dt" sz="half" idx="10"/>
          </p:nvPr>
        </p:nvSpPr>
        <p:spPr/>
        <p:txBody>
          <a:bodyPr/>
          <a:lstStyle/>
          <a:p>
            <a:fld id="{6CDB9626-5D39-4C74-880E-0F1132E2EEAE}" type="datetimeFigureOut">
              <a:rPr lang="zh-TW" altLang="en-US" smtClean="0"/>
              <a:pPr/>
              <a:t>2025/8/14</a:t>
            </a:fld>
            <a:endParaRPr lang="zh-TW" altLang="en-US"/>
          </a:p>
        </p:txBody>
      </p:sp>
      <p:sp>
        <p:nvSpPr>
          <p:cNvPr id="4" name="頁尾版面配置區 3">
            <a:extLst>
              <a:ext uri="{FF2B5EF4-FFF2-40B4-BE49-F238E27FC236}">
                <a16:creationId xmlns:a16="http://schemas.microsoft.com/office/drawing/2014/main" id="{61CB6360-3C7C-4599-8A85-7CB16D49263D}"/>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149D477D-B6AA-450B-B885-CE14161DC55B}"/>
              </a:ext>
            </a:extLst>
          </p:cNvPr>
          <p:cNvSpPr>
            <a:spLocks noGrp="1"/>
          </p:cNvSpPr>
          <p:nvPr>
            <p:ph type="sldNum" sz="quarter" idx="12"/>
          </p:nvPr>
        </p:nvSpPr>
        <p:spPr/>
        <p:txBody>
          <a:bodyPr/>
          <a:lstStyle/>
          <a:p>
            <a:fld id="{0B1D1EB9-5AF2-41F0-9797-6D67482DBDED}" type="slidenum">
              <a:rPr lang="zh-TW" altLang="en-US" smtClean="0"/>
              <a:pPr/>
              <a:t>‹#›</a:t>
            </a:fld>
            <a:endParaRPr lang="zh-TW" altLang="en-US"/>
          </a:p>
        </p:txBody>
      </p:sp>
    </p:spTree>
    <p:extLst>
      <p:ext uri="{BB962C8B-B14F-4D97-AF65-F5344CB8AC3E}">
        <p14:creationId xmlns:p14="http://schemas.microsoft.com/office/powerpoint/2010/main" val="814568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C0C1BA02-11E2-4E96-A214-C28B66198998}"/>
              </a:ext>
            </a:extLst>
          </p:cNvPr>
          <p:cNvSpPr>
            <a:spLocks noGrp="1"/>
          </p:cNvSpPr>
          <p:nvPr>
            <p:ph type="dt" sz="half" idx="10"/>
          </p:nvPr>
        </p:nvSpPr>
        <p:spPr/>
        <p:txBody>
          <a:bodyPr/>
          <a:lstStyle/>
          <a:p>
            <a:fld id="{6CDB9626-5D39-4C74-880E-0F1132E2EEAE}" type="datetimeFigureOut">
              <a:rPr lang="zh-TW" altLang="en-US" smtClean="0"/>
              <a:pPr/>
              <a:t>2025/8/14</a:t>
            </a:fld>
            <a:endParaRPr lang="zh-TW" altLang="en-US"/>
          </a:p>
        </p:txBody>
      </p:sp>
      <p:sp>
        <p:nvSpPr>
          <p:cNvPr id="3" name="頁尾版面配置區 2">
            <a:extLst>
              <a:ext uri="{FF2B5EF4-FFF2-40B4-BE49-F238E27FC236}">
                <a16:creationId xmlns:a16="http://schemas.microsoft.com/office/drawing/2014/main" id="{C310CBFA-2556-4AD0-9EC9-1BDC5362A6E1}"/>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C4B41E09-7185-412E-B03A-3F0853BB583F}"/>
              </a:ext>
            </a:extLst>
          </p:cNvPr>
          <p:cNvSpPr>
            <a:spLocks noGrp="1"/>
          </p:cNvSpPr>
          <p:nvPr>
            <p:ph type="sldNum" sz="quarter" idx="12"/>
          </p:nvPr>
        </p:nvSpPr>
        <p:spPr/>
        <p:txBody>
          <a:bodyPr/>
          <a:lstStyle/>
          <a:p>
            <a:fld id="{0B1D1EB9-5AF2-41F0-9797-6D67482DBDED}" type="slidenum">
              <a:rPr lang="zh-TW" altLang="en-US" smtClean="0"/>
              <a:pPr/>
              <a:t>‹#›</a:t>
            </a:fld>
            <a:endParaRPr lang="zh-TW" altLang="en-US"/>
          </a:p>
        </p:txBody>
      </p:sp>
    </p:spTree>
    <p:extLst>
      <p:ext uri="{BB962C8B-B14F-4D97-AF65-F5344CB8AC3E}">
        <p14:creationId xmlns:p14="http://schemas.microsoft.com/office/powerpoint/2010/main" val="246499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D78E36B-0C97-486A-87BF-B7BCBC1CCA49}"/>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B0F29ED2-CB79-4E56-A261-C1AB6B811C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7A7F28A9-445D-4B29-AD78-02A4DFA484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942B0D13-6CDE-4196-9C44-99EB4CB9D6AB}"/>
              </a:ext>
            </a:extLst>
          </p:cNvPr>
          <p:cNvSpPr>
            <a:spLocks noGrp="1"/>
          </p:cNvSpPr>
          <p:nvPr>
            <p:ph type="dt" sz="half" idx="10"/>
          </p:nvPr>
        </p:nvSpPr>
        <p:spPr/>
        <p:txBody>
          <a:bodyPr/>
          <a:lstStyle/>
          <a:p>
            <a:fld id="{6CDB9626-5D39-4C74-880E-0F1132E2EEAE}" type="datetimeFigureOut">
              <a:rPr lang="zh-TW" altLang="en-US" smtClean="0"/>
              <a:pPr/>
              <a:t>2025/8/14</a:t>
            </a:fld>
            <a:endParaRPr lang="zh-TW" altLang="en-US"/>
          </a:p>
        </p:txBody>
      </p:sp>
      <p:sp>
        <p:nvSpPr>
          <p:cNvPr id="6" name="頁尾版面配置區 5">
            <a:extLst>
              <a:ext uri="{FF2B5EF4-FFF2-40B4-BE49-F238E27FC236}">
                <a16:creationId xmlns:a16="http://schemas.microsoft.com/office/drawing/2014/main" id="{4847BAF0-CD3F-4F0E-B80F-D4BB803399E1}"/>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B9A0F05A-C831-4326-8EF4-703F6CE30C92}"/>
              </a:ext>
            </a:extLst>
          </p:cNvPr>
          <p:cNvSpPr>
            <a:spLocks noGrp="1"/>
          </p:cNvSpPr>
          <p:nvPr>
            <p:ph type="sldNum" sz="quarter" idx="12"/>
          </p:nvPr>
        </p:nvSpPr>
        <p:spPr/>
        <p:txBody>
          <a:bodyPr/>
          <a:lstStyle/>
          <a:p>
            <a:fld id="{0B1D1EB9-5AF2-41F0-9797-6D67482DBDED}" type="slidenum">
              <a:rPr lang="zh-TW" altLang="en-US" smtClean="0"/>
              <a:pPr/>
              <a:t>‹#›</a:t>
            </a:fld>
            <a:endParaRPr lang="zh-TW" altLang="en-US"/>
          </a:p>
        </p:txBody>
      </p:sp>
    </p:spTree>
    <p:extLst>
      <p:ext uri="{BB962C8B-B14F-4D97-AF65-F5344CB8AC3E}">
        <p14:creationId xmlns:p14="http://schemas.microsoft.com/office/powerpoint/2010/main" val="1004418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A48830F-4D85-46E1-B131-CF2C6897E087}"/>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D6488874-849B-403A-9AB6-112FC15253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BA587003-401E-468E-8167-8F061488AF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7A10CFB9-A1A4-4D2E-832D-10BC7B27544F}"/>
              </a:ext>
            </a:extLst>
          </p:cNvPr>
          <p:cNvSpPr>
            <a:spLocks noGrp="1"/>
          </p:cNvSpPr>
          <p:nvPr>
            <p:ph type="dt" sz="half" idx="10"/>
          </p:nvPr>
        </p:nvSpPr>
        <p:spPr/>
        <p:txBody>
          <a:bodyPr/>
          <a:lstStyle/>
          <a:p>
            <a:fld id="{6CDB9626-5D39-4C74-880E-0F1132E2EEAE}" type="datetimeFigureOut">
              <a:rPr lang="zh-TW" altLang="en-US" smtClean="0"/>
              <a:pPr/>
              <a:t>2025/8/14</a:t>
            </a:fld>
            <a:endParaRPr lang="zh-TW" altLang="en-US"/>
          </a:p>
        </p:txBody>
      </p:sp>
      <p:sp>
        <p:nvSpPr>
          <p:cNvPr id="6" name="頁尾版面配置區 5">
            <a:extLst>
              <a:ext uri="{FF2B5EF4-FFF2-40B4-BE49-F238E27FC236}">
                <a16:creationId xmlns:a16="http://schemas.microsoft.com/office/drawing/2014/main" id="{82E35F26-2263-4559-B5B7-99795E585F11}"/>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91F54570-9762-403E-B782-71BDB135C35D}"/>
              </a:ext>
            </a:extLst>
          </p:cNvPr>
          <p:cNvSpPr>
            <a:spLocks noGrp="1"/>
          </p:cNvSpPr>
          <p:nvPr>
            <p:ph type="sldNum" sz="quarter" idx="12"/>
          </p:nvPr>
        </p:nvSpPr>
        <p:spPr/>
        <p:txBody>
          <a:bodyPr/>
          <a:lstStyle/>
          <a:p>
            <a:fld id="{0B1D1EB9-5AF2-41F0-9797-6D67482DBDED}" type="slidenum">
              <a:rPr lang="zh-TW" altLang="en-US" smtClean="0"/>
              <a:pPr/>
              <a:t>‹#›</a:t>
            </a:fld>
            <a:endParaRPr lang="zh-TW" altLang="en-US"/>
          </a:p>
        </p:txBody>
      </p:sp>
    </p:spTree>
    <p:extLst>
      <p:ext uri="{BB962C8B-B14F-4D97-AF65-F5344CB8AC3E}">
        <p14:creationId xmlns:p14="http://schemas.microsoft.com/office/powerpoint/2010/main" val="1104602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1CCAD31-E428-4B27-AB88-3A3E6D1DA798}"/>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4EDAAC39-1DC7-42FD-99B1-903D53A9F8D5}"/>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EB15054E-065B-4691-90EA-63C722F09C29}"/>
              </a:ext>
            </a:extLst>
          </p:cNvPr>
          <p:cNvSpPr>
            <a:spLocks noGrp="1"/>
          </p:cNvSpPr>
          <p:nvPr>
            <p:ph type="dt" sz="half" idx="10"/>
          </p:nvPr>
        </p:nvSpPr>
        <p:spPr/>
        <p:txBody>
          <a:bodyPr/>
          <a:lstStyle/>
          <a:p>
            <a:fld id="{6CDB9626-5D39-4C74-880E-0F1132E2EEAE}" type="datetimeFigureOut">
              <a:rPr lang="zh-TW" altLang="en-US" smtClean="0"/>
              <a:pPr/>
              <a:t>2025/8/14</a:t>
            </a:fld>
            <a:endParaRPr lang="zh-TW" altLang="en-US"/>
          </a:p>
        </p:txBody>
      </p:sp>
      <p:sp>
        <p:nvSpPr>
          <p:cNvPr id="5" name="頁尾版面配置區 4">
            <a:extLst>
              <a:ext uri="{FF2B5EF4-FFF2-40B4-BE49-F238E27FC236}">
                <a16:creationId xmlns:a16="http://schemas.microsoft.com/office/drawing/2014/main" id="{93B12E77-6EB1-4F97-835B-C08C20B0D3BF}"/>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C267CC01-42BF-4AF5-86B8-F6D44DD7E43B}"/>
              </a:ext>
            </a:extLst>
          </p:cNvPr>
          <p:cNvSpPr>
            <a:spLocks noGrp="1"/>
          </p:cNvSpPr>
          <p:nvPr>
            <p:ph type="sldNum" sz="quarter" idx="12"/>
          </p:nvPr>
        </p:nvSpPr>
        <p:spPr/>
        <p:txBody>
          <a:bodyPr/>
          <a:lstStyle/>
          <a:p>
            <a:fld id="{0B1D1EB9-5AF2-41F0-9797-6D67482DBDED}" type="slidenum">
              <a:rPr lang="zh-TW" altLang="en-US" smtClean="0"/>
              <a:pPr/>
              <a:t>‹#›</a:t>
            </a:fld>
            <a:endParaRPr lang="zh-TW" altLang="en-US"/>
          </a:p>
        </p:txBody>
      </p:sp>
    </p:spTree>
    <p:extLst>
      <p:ext uri="{BB962C8B-B14F-4D97-AF65-F5344CB8AC3E}">
        <p14:creationId xmlns:p14="http://schemas.microsoft.com/office/powerpoint/2010/main" val="2762790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3697CF3D-F121-4F9E-A379-68804EB6694B}"/>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B7C464DB-86D7-4F4F-921E-2A609918CD3B}"/>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4D33B17D-CCBC-437F-8313-EF4D9D1D9D2F}"/>
              </a:ext>
            </a:extLst>
          </p:cNvPr>
          <p:cNvSpPr>
            <a:spLocks noGrp="1"/>
          </p:cNvSpPr>
          <p:nvPr>
            <p:ph type="dt" sz="half" idx="10"/>
          </p:nvPr>
        </p:nvSpPr>
        <p:spPr/>
        <p:txBody>
          <a:bodyPr/>
          <a:lstStyle/>
          <a:p>
            <a:fld id="{6CDB9626-5D39-4C74-880E-0F1132E2EEAE}" type="datetimeFigureOut">
              <a:rPr lang="zh-TW" altLang="en-US" smtClean="0"/>
              <a:pPr/>
              <a:t>2025/8/14</a:t>
            </a:fld>
            <a:endParaRPr lang="zh-TW" altLang="en-US"/>
          </a:p>
        </p:txBody>
      </p:sp>
      <p:sp>
        <p:nvSpPr>
          <p:cNvPr id="5" name="頁尾版面配置區 4">
            <a:extLst>
              <a:ext uri="{FF2B5EF4-FFF2-40B4-BE49-F238E27FC236}">
                <a16:creationId xmlns:a16="http://schemas.microsoft.com/office/drawing/2014/main" id="{3007BE7A-7237-436C-977A-329447BC86FA}"/>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6A476FF-B4FE-47EE-9000-48CDB6D67FB8}"/>
              </a:ext>
            </a:extLst>
          </p:cNvPr>
          <p:cNvSpPr>
            <a:spLocks noGrp="1"/>
          </p:cNvSpPr>
          <p:nvPr>
            <p:ph type="sldNum" sz="quarter" idx="12"/>
          </p:nvPr>
        </p:nvSpPr>
        <p:spPr/>
        <p:txBody>
          <a:bodyPr/>
          <a:lstStyle/>
          <a:p>
            <a:fld id="{0B1D1EB9-5AF2-41F0-9797-6D67482DBDED}" type="slidenum">
              <a:rPr lang="zh-TW" altLang="en-US" smtClean="0"/>
              <a:pPr/>
              <a:t>‹#›</a:t>
            </a:fld>
            <a:endParaRPr lang="zh-TW" altLang="en-US"/>
          </a:p>
        </p:txBody>
      </p:sp>
    </p:spTree>
    <p:extLst>
      <p:ext uri="{BB962C8B-B14F-4D97-AF65-F5344CB8AC3E}">
        <p14:creationId xmlns:p14="http://schemas.microsoft.com/office/powerpoint/2010/main" val="2267318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D275D54F-972B-40C0-9640-1AE21D054C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7883B205-D45B-4BA8-B5DA-A93C47BB01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A0253BCB-A717-41BF-A96F-5C2CDA4C07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DB9626-5D39-4C74-880E-0F1132E2EEAE}" type="datetimeFigureOut">
              <a:rPr lang="zh-TW" altLang="en-US" smtClean="0"/>
              <a:pPr/>
              <a:t>2025/8/14</a:t>
            </a:fld>
            <a:endParaRPr lang="zh-TW" altLang="en-US"/>
          </a:p>
        </p:txBody>
      </p:sp>
      <p:sp>
        <p:nvSpPr>
          <p:cNvPr id="5" name="頁尾版面配置區 4">
            <a:extLst>
              <a:ext uri="{FF2B5EF4-FFF2-40B4-BE49-F238E27FC236}">
                <a16:creationId xmlns:a16="http://schemas.microsoft.com/office/drawing/2014/main" id="{F4AE7601-3BA0-4CE5-980A-FBADD2B8C6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FF84596C-6030-4C4E-9582-FDEF0403D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D1EB9-5AF2-41F0-9797-6D67482DBDED}" type="slidenum">
              <a:rPr lang="zh-TW" altLang="en-US" smtClean="0"/>
              <a:pPr/>
              <a:t>‹#›</a:t>
            </a:fld>
            <a:endParaRPr lang="zh-TW" altLang="en-US"/>
          </a:p>
        </p:txBody>
      </p:sp>
    </p:spTree>
    <p:extLst>
      <p:ext uri="{BB962C8B-B14F-4D97-AF65-F5344CB8AC3E}">
        <p14:creationId xmlns:p14="http://schemas.microsoft.com/office/powerpoint/2010/main" val="3270485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E45CA27B-B89C-4DCE-B78E-E509923F3DFA}"/>
              </a:ext>
            </a:extLst>
          </p:cNvPr>
          <p:cNvGrpSpPr/>
          <p:nvPr/>
        </p:nvGrpSpPr>
        <p:grpSpPr>
          <a:xfrm>
            <a:off x="1489055" y="313508"/>
            <a:ext cx="7757293" cy="3770922"/>
            <a:chOff x="1480346" y="1619794"/>
            <a:chExt cx="7757293" cy="3770922"/>
          </a:xfrm>
        </p:grpSpPr>
        <p:pic>
          <p:nvPicPr>
            <p:cNvPr id="4" name="圖片 3">
              <a:extLst>
                <a:ext uri="{FF2B5EF4-FFF2-40B4-BE49-F238E27FC236}">
                  <a16:creationId xmlns:a16="http://schemas.microsoft.com/office/drawing/2014/main" id="{96436383-0A95-4E97-A46D-A3C00D8E6C4E}"/>
                </a:ext>
              </a:extLst>
            </p:cNvPr>
            <p:cNvPicPr>
              <a:picLocks noChangeAspect="1"/>
            </p:cNvPicPr>
            <p:nvPr/>
          </p:nvPicPr>
          <p:blipFill rotWithShape="1">
            <a:blip r:embed="rId3"/>
            <a:srcRect l="8225" t="8497" b="4858"/>
            <a:stretch/>
          </p:blipFill>
          <p:spPr>
            <a:xfrm>
              <a:off x="1942010" y="1619794"/>
              <a:ext cx="3505189" cy="3309257"/>
            </a:xfrm>
            <a:prstGeom prst="rect">
              <a:avLst/>
            </a:prstGeom>
          </p:spPr>
        </p:pic>
        <p:pic>
          <p:nvPicPr>
            <p:cNvPr id="5" name="圖片 4">
              <a:extLst>
                <a:ext uri="{FF2B5EF4-FFF2-40B4-BE49-F238E27FC236}">
                  <a16:creationId xmlns:a16="http://schemas.microsoft.com/office/drawing/2014/main" id="{EDBF616E-BA41-4033-AFC0-A5CDF628F990}"/>
                </a:ext>
              </a:extLst>
            </p:cNvPr>
            <p:cNvPicPr>
              <a:picLocks noChangeAspect="1"/>
            </p:cNvPicPr>
            <p:nvPr/>
          </p:nvPicPr>
          <p:blipFill rotWithShape="1">
            <a:blip r:embed="rId4"/>
            <a:srcRect l="6383" t="9388" b="4290"/>
            <a:stretch/>
          </p:blipFill>
          <p:spPr>
            <a:xfrm>
              <a:off x="5747657" y="1619794"/>
              <a:ext cx="3489982" cy="3448596"/>
            </a:xfrm>
            <a:prstGeom prst="rect">
              <a:avLst/>
            </a:prstGeom>
          </p:spPr>
        </p:pic>
        <p:sp>
          <p:nvSpPr>
            <p:cNvPr id="6" name="文字方塊 5">
              <a:extLst>
                <a:ext uri="{FF2B5EF4-FFF2-40B4-BE49-F238E27FC236}">
                  <a16:creationId xmlns:a16="http://schemas.microsoft.com/office/drawing/2014/main" id="{8B279CC2-A184-4FC4-B18E-A78AC9D0BDED}"/>
                </a:ext>
              </a:extLst>
            </p:cNvPr>
            <p:cNvSpPr txBox="1"/>
            <p:nvPr/>
          </p:nvSpPr>
          <p:spPr>
            <a:xfrm>
              <a:off x="3979821" y="4290556"/>
              <a:ext cx="1213153" cy="369332"/>
            </a:xfrm>
            <a:prstGeom prst="rect">
              <a:avLst/>
            </a:prstGeom>
            <a:solidFill>
              <a:schemeClr val="bg1"/>
            </a:solidFill>
          </p:spPr>
          <p:txBody>
            <a:bodyPr wrap="none" rtlCol="0">
              <a:spAutoFit/>
            </a:bodyPr>
            <a:lstStyle/>
            <a:p>
              <a:r>
                <a:rPr lang="en-US" altLang="zh-TW" dirty="0"/>
                <a:t>ROC = 0.83</a:t>
              </a:r>
              <a:endParaRPr lang="zh-TW" altLang="en-US" dirty="0"/>
            </a:p>
          </p:txBody>
        </p:sp>
        <p:sp>
          <p:nvSpPr>
            <p:cNvPr id="7" name="文字方塊 6">
              <a:extLst>
                <a:ext uri="{FF2B5EF4-FFF2-40B4-BE49-F238E27FC236}">
                  <a16:creationId xmlns:a16="http://schemas.microsoft.com/office/drawing/2014/main" id="{2984DAD4-E30F-450F-B609-C432DF0E43F4}"/>
                </a:ext>
              </a:extLst>
            </p:cNvPr>
            <p:cNvSpPr txBox="1"/>
            <p:nvPr/>
          </p:nvSpPr>
          <p:spPr>
            <a:xfrm>
              <a:off x="7998359" y="4402574"/>
              <a:ext cx="1213153" cy="369332"/>
            </a:xfrm>
            <a:prstGeom prst="rect">
              <a:avLst/>
            </a:prstGeom>
            <a:solidFill>
              <a:schemeClr val="bg1"/>
            </a:solidFill>
          </p:spPr>
          <p:txBody>
            <a:bodyPr wrap="none" rtlCol="0">
              <a:spAutoFit/>
            </a:bodyPr>
            <a:lstStyle/>
            <a:p>
              <a:r>
                <a:rPr lang="en-US" altLang="zh-TW" dirty="0"/>
                <a:t>ROC = 0.89</a:t>
              </a:r>
              <a:endParaRPr lang="zh-TW" altLang="en-US" dirty="0"/>
            </a:p>
          </p:txBody>
        </p:sp>
        <p:sp>
          <p:nvSpPr>
            <p:cNvPr id="2" name="文字方塊 1">
              <a:extLst>
                <a:ext uri="{FF2B5EF4-FFF2-40B4-BE49-F238E27FC236}">
                  <a16:creationId xmlns:a16="http://schemas.microsoft.com/office/drawing/2014/main" id="{D45AAFAA-296B-4581-8FB4-65859CB01088}"/>
                </a:ext>
              </a:extLst>
            </p:cNvPr>
            <p:cNvSpPr txBox="1"/>
            <p:nvPr/>
          </p:nvSpPr>
          <p:spPr>
            <a:xfrm rot="10800000">
              <a:off x="1480346" y="2719197"/>
              <a:ext cx="461665" cy="1046120"/>
            </a:xfrm>
            <a:prstGeom prst="rect">
              <a:avLst/>
            </a:prstGeom>
            <a:noFill/>
          </p:spPr>
          <p:txBody>
            <a:bodyPr vert="eaVert" wrap="none" rtlCol="0">
              <a:spAutoFit/>
            </a:bodyPr>
            <a:lstStyle/>
            <a:p>
              <a:r>
                <a:rPr lang="en-US" altLang="zh-TW" dirty="0"/>
                <a:t>Sensitivity</a:t>
              </a:r>
              <a:endParaRPr lang="zh-TW" altLang="en-US" dirty="0"/>
            </a:p>
          </p:txBody>
        </p:sp>
        <p:sp>
          <p:nvSpPr>
            <p:cNvPr id="8" name="文字方塊 7">
              <a:extLst>
                <a:ext uri="{FF2B5EF4-FFF2-40B4-BE49-F238E27FC236}">
                  <a16:creationId xmlns:a16="http://schemas.microsoft.com/office/drawing/2014/main" id="{930F99AE-50A1-477F-92E2-5A37B0508500}"/>
                </a:ext>
              </a:extLst>
            </p:cNvPr>
            <p:cNvSpPr txBox="1"/>
            <p:nvPr/>
          </p:nvSpPr>
          <p:spPr>
            <a:xfrm rot="16200000">
              <a:off x="3544277" y="4545452"/>
              <a:ext cx="461665" cy="1228863"/>
            </a:xfrm>
            <a:prstGeom prst="rect">
              <a:avLst/>
            </a:prstGeom>
            <a:noFill/>
          </p:spPr>
          <p:txBody>
            <a:bodyPr vert="eaVert" wrap="none" rtlCol="0">
              <a:spAutoFit/>
            </a:bodyPr>
            <a:lstStyle/>
            <a:p>
              <a:r>
                <a:rPr lang="en-US" altLang="zh-TW" dirty="0"/>
                <a:t>1-Specificity</a:t>
              </a:r>
              <a:endParaRPr lang="zh-TW" altLang="en-US" dirty="0"/>
            </a:p>
          </p:txBody>
        </p:sp>
        <p:sp>
          <p:nvSpPr>
            <p:cNvPr id="9" name="文字方塊 8">
              <a:extLst>
                <a:ext uri="{FF2B5EF4-FFF2-40B4-BE49-F238E27FC236}">
                  <a16:creationId xmlns:a16="http://schemas.microsoft.com/office/drawing/2014/main" id="{8E794DFF-05F2-4CD4-A98B-FACBA23050AE}"/>
                </a:ext>
              </a:extLst>
            </p:cNvPr>
            <p:cNvSpPr txBox="1"/>
            <p:nvPr/>
          </p:nvSpPr>
          <p:spPr>
            <a:xfrm rot="10800000">
              <a:off x="5368730" y="2714843"/>
              <a:ext cx="461665" cy="1046120"/>
            </a:xfrm>
            <a:prstGeom prst="rect">
              <a:avLst/>
            </a:prstGeom>
            <a:noFill/>
          </p:spPr>
          <p:txBody>
            <a:bodyPr vert="eaVert" wrap="none" rtlCol="0">
              <a:spAutoFit/>
            </a:bodyPr>
            <a:lstStyle/>
            <a:p>
              <a:r>
                <a:rPr lang="en-US" altLang="zh-TW" dirty="0"/>
                <a:t>Sensitivity</a:t>
              </a:r>
              <a:endParaRPr lang="zh-TW" altLang="en-US" dirty="0"/>
            </a:p>
          </p:txBody>
        </p:sp>
        <p:sp>
          <p:nvSpPr>
            <p:cNvPr id="10" name="文字方塊 9">
              <a:extLst>
                <a:ext uri="{FF2B5EF4-FFF2-40B4-BE49-F238E27FC236}">
                  <a16:creationId xmlns:a16="http://schemas.microsoft.com/office/drawing/2014/main" id="{FAF08B45-BC6B-4879-9A0A-1880A20EC5AF}"/>
                </a:ext>
              </a:extLst>
            </p:cNvPr>
            <p:cNvSpPr txBox="1"/>
            <p:nvPr/>
          </p:nvSpPr>
          <p:spPr>
            <a:xfrm rot="16200000">
              <a:off x="7432661" y="4541098"/>
              <a:ext cx="461665" cy="1228863"/>
            </a:xfrm>
            <a:prstGeom prst="rect">
              <a:avLst/>
            </a:prstGeom>
            <a:noFill/>
          </p:spPr>
          <p:txBody>
            <a:bodyPr vert="eaVert" wrap="none" rtlCol="0">
              <a:spAutoFit/>
            </a:bodyPr>
            <a:lstStyle/>
            <a:p>
              <a:r>
                <a:rPr lang="en-US" altLang="zh-TW" dirty="0"/>
                <a:t>1-Specificity</a:t>
              </a:r>
              <a:endParaRPr lang="zh-TW" altLang="en-US" dirty="0"/>
            </a:p>
          </p:txBody>
        </p:sp>
      </p:grpSp>
      <p:sp>
        <p:nvSpPr>
          <p:cNvPr id="12" name="文字方塊 11">
            <a:extLst>
              <a:ext uri="{FF2B5EF4-FFF2-40B4-BE49-F238E27FC236}">
                <a16:creationId xmlns:a16="http://schemas.microsoft.com/office/drawing/2014/main" id="{9749E1BF-635B-4B23-8501-05AFA0C2EF89}"/>
              </a:ext>
            </a:extLst>
          </p:cNvPr>
          <p:cNvSpPr txBox="1"/>
          <p:nvPr/>
        </p:nvSpPr>
        <p:spPr>
          <a:xfrm>
            <a:off x="1489054" y="4080076"/>
            <a:ext cx="9478110" cy="1138773"/>
          </a:xfrm>
          <a:prstGeom prst="rect">
            <a:avLst/>
          </a:prstGeom>
          <a:noFill/>
        </p:spPr>
        <p:txBody>
          <a:bodyPr wrap="square" rtlCol="0">
            <a:spAutoFit/>
          </a:bodyPr>
          <a:lstStyle/>
          <a:p>
            <a:r>
              <a:rPr lang="en-US" altLang="zh-TW" sz="1400" b="1" dirty="0"/>
              <a:t>Supplementary Figure 1. Receiver operating characteristic (ROC) curves for MIUC/NMIUC discrimination.</a:t>
            </a:r>
            <a:br>
              <a:rPr lang="en-US" altLang="zh-TW" dirty="0"/>
            </a:br>
            <a:r>
              <a:rPr lang="en-US" altLang="zh-TW" sz="1200" dirty="0"/>
              <a:t>The left panel shows the ROC curve of a logistic regression model including only clinical variables (herbal medicine use and hemoglobin level), with an area under the curve (AUC) of 0.83. The right panel shows the ROC curve of the model including both clinical variables and a significant urinary </a:t>
            </a:r>
            <a:r>
              <a:rPr lang="en-US" altLang="zh-TW" sz="1200" dirty="0" err="1"/>
              <a:t>DEmiRNA</a:t>
            </a:r>
            <a:r>
              <a:rPr lang="en-US" altLang="zh-TW" sz="1200" dirty="0"/>
              <a:t> (hsa-miR-3180.3p), achieving an improved AUC of 0.89.</a:t>
            </a:r>
            <a:endParaRPr lang="zh-TW" altLang="en-US" sz="1200" dirty="0"/>
          </a:p>
          <a:p>
            <a:endParaRPr lang="zh-TW" altLang="en-US" dirty="0"/>
          </a:p>
        </p:txBody>
      </p:sp>
    </p:spTree>
    <p:extLst>
      <p:ext uri="{BB962C8B-B14F-4D97-AF65-F5344CB8AC3E}">
        <p14:creationId xmlns:p14="http://schemas.microsoft.com/office/powerpoint/2010/main" val="4294300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9749E1BF-635B-4B23-8501-05AFA0C2EF89}"/>
              </a:ext>
            </a:extLst>
          </p:cNvPr>
          <p:cNvSpPr txBox="1"/>
          <p:nvPr/>
        </p:nvSpPr>
        <p:spPr>
          <a:xfrm>
            <a:off x="320218" y="5145941"/>
            <a:ext cx="11464112" cy="1692771"/>
          </a:xfrm>
          <a:prstGeom prst="rect">
            <a:avLst/>
          </a:prstGeom>
          <a:noFill/>
        </p:spPr>
        <p:txBody>
          <a:bodyPr wrap="square" rtlCol="0">
            <a:spAutoFit/>
          </a:bodyPr>
          <a:lstStyle/>
          <a:p>
            <a:r>
              <a:rPr lang="en-US" altLang="zh-TW" sz="1400" b="1" dirty="0"/>
              <a:t>Supplementary Figure 2. Volcano plot of differentially expressed </a:t>
            </a:r>
            <a:r>
              <a:rPr lang="en-US" altLang="zh-TW" sz="1400" b="1" dirty="0" err="1"/>
              <a:t>miRNAs</a:t>
            </a:r>
            <a:r>
              <a:rPr lang="en-US" altLang="zh-TW" sz="1400" b="1" dirty="0"/>
              <a:t> between MIUC and NMIUC in the TCGA-BLAC dataset </a:t>
            </a:r>
            <a:br>
              <a:rPr lang="en-US" altLang="zh-TW" dirty="0"/>
            </a:br>
            <a:r>
              <a:rPr lang="en-US" sz="1200" dirty="0"/>
              <a:t>Since the TCGA-BLAC dataset provides normalized </a:t>
            </a:r>
            <a:r>
              <a:rPr lang="en-US" sz="1200" dirty="0" err="1"/>
              <a:t>miRNA</a:t>
            </a:r>
            <a:r>
              <a:rPr lang="en-US" sz="1200" dirty="0"/>
              <a:t> expression values, the volcano plot shows an overall distribution shifted toward positive values. The left side represents </a:t>
            </a:r>
            <a:r>
              <a:rPr lang="en-US" sz="1200" dirty="0" err="1"/>
              <a:t>miRNAs</a:t>
            </a:r>
            <a:r>
              <a:rPr lang="en-US" sz="1200" dirty="0"/>
              <a:t> with relatively lower expression in MIUC, whereas the right side represents those with relatively higher expression in MIUC. The top 20 </a:t>
            </a:r>
            <a:r>
              <a:rPr lang="en-US" sz="1200" dirty="0" err="1"/>
              <a:t>miRNAs</a:t>
            </a:r>
            <a:r>
              <a:rPr lang="en-US" sz="1200" dirty="0"/>
              <a:t> with the largest expression differences compared to NMIUC, along with their Q-values, are shown.</a:t>
            </a:r>
          </a:p>
          <a:p>
            <a:r>
              <a:rPr lang="en-US" sz="1200" dirty="0"/>
              <a:t>Abbreviations: MIUC, muscle-invasive </a:t>
            </a:r>
            <a:r>
              <a:rPr lang="en-US" sz="1200" dirty="0" err="1"/>
              <a:t>urothelial</a:t>
            </a:r>
            <a:r>
              <a:rPr lang="en-US" sz="1200" dirty="0"/>
              <a:t> carcinoma; NMIUC, non-muscle-invasive </a:t>
            </a:r>
            <a:r>
              <a:rPr lang="en-US" sz="1200" dirty="0" err="1"/>
              <a:t>urothelial</a:t>
            </a:r>
            <a:r>
              <a:rPr lang="en-US" sz="1200" dirty="0"/>
              <a:t> carcinoma; </a:t>
            </a:r>
            <a:r>
              <a:rPr lang="en-US" sz="1200" dirty="0" err="1"/>
              <a:t>log₂FC</a:t>
            </a:r>
            <a:r>
              <a:rPr lang="en-US" sz="1200" dirty="0"/>
              <a:t>, log₂(fold change); RPM, reads per million; Q-value, adjusted p-value.</a:t>
            </a:r>
          </a:p>
          <a:p>
            <a:endParaRPr lang="zh-TW" altLang="en-US" sz="1200" dirty="0"/>
          </a:p>
          <a:p>
            <a:endParaRPr lang="zh-TW" altLang="en-US" dirty="0"/>
          </a:p>
        </p:txBody>
      </p:sp>
      <p:pic>
        <p:nvPicPr>
          <p:cNvPr id="71" name="圖片 70" descr="TCGA.BLAC_自己標記的火山圖只留V2右側_乾盛_20250814.png"/>
          <p:cNvPicPr>
            <a:picLocks noChangeAspect="1"/>
          </p:cNvPicPr>
          <p:nvPr/>
        </p:nvPicPr>
        <p:blipFill>
          <a:blip r:embed="rId2"/>
          <a:stretch>
            <a:fillRect/>
          </a:stretch>
        </p:blipFill>
        <p:spPr>
          <a:xfrm>
            <a:off x="388619" y="449684"/>
            <a:ext cx="11201401" cy="4732590"/>
          </a:xfrm>
          <a:prstGeom prst="rect">
            <a:avLst/>
          </a:prstGeom>
        </p:spPr>
      </p:pic>
    </p:spTree>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TotalTime>
  <Words>300</Words>
  <Application>Microsoft Office PowerPoint</Application>
  <PresentationFormat>寬螢幕</PresentationFormat>
  <Paragraphs>11</Paragraphs>
  <Slides>2</Slides>
  <Notes>1</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2</vt:i4>
      </vt:variant>
    </vt:vector>
  </HeadingPairs>
  <TitlesOfParts>
    <vt:vector size="7" baseType="lpstr">
      <vt:lpstr>新細明體</vt:lpstr>
      <vt:lpstr>Arial</vt:lpstr>
      <vt:lpstr>Calibri</vt:lpstr>
      <vt:lpstr>Calibri Light</vt:lpstr>
      <vt:lpstr>Office 佈景主題</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Annie Liang</dc:creator>
  <cp:lastModifiedBy>Hui Hua Chang</cp:lastModifiedBy>
  <cp:revision>12</cp:revision>
  <dcterms:created xsi:type="dcterms:W3CDTF">2025-08-07T09:29:01Z</dcterms:created>
  <dcterms:modified xsi:type="dcterms:W3CDTF">2025-08-14T17:50:03Z</dcterms:modified>
</cp:coreProperties>
</file>