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8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07A449-7FD6-6546-A0FF-4069C6EDF4CA}" v="1" dt="2019-04-10T10:07:59.935"/>
    <p1510:client id="{61EEBC92-F3DC-5E43-8323-4515BA5AC807}" v="1" dt="2019-04-10T10:30:00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6F07A449-7FD6-6546-A0FF-4069C6EDF4CA}"/>
    <pc:docChg chg="custSel addSld delSld modSld">
      <pc:chgData name="Deborah Lipski" userId="cd64e408eec4740c" providerId="LiveId" clId="{6F07A449-7FD6-6546-A0FF-4069C6EDF4CA}" dt="2019-04-10T10:08:04.157" v="2" actId="478"/>
      <pc:docMkLst>
        <pc:docMk/>
      </pc:docMkLst>
      <pc:sldChg chg="del">
        <pc:chgData name="Deborah Lipski" userId="cd64e408eec4740c" providerId="LiveId" clId="{6F07A449-7FD6-6546-A0FF-4069C6EDF4CA}" dt="2019-04-10T10:08:01.304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6F07A449-7FD6-6546-A0FF-4069C6EDF4CA}" dt="2019-04-10T10:08:04.157" v="2" actId="478"/>
        <pc:sldMkLst>
          <pc:docMk/>
          <pc:sldMk cId="2820041400" sldId="287"/>
        </pc:sldMkLst>
        <pc:spChg chg="del">
          <ac:chgData name="Deborah Lipski" userId="cd64e408eec4740c" providerId="LiveId" clId="{6F07A449-7FD6-6546-A0FF-4069C6EDF4CA}" dt="2019-04-10T10:08:04.157" v="2" actId="478"/>
          <ac:spMkLst>
            <pc:docMk/>
            <pc:sldMk cId="2820041400" sldId="287"/>
            <ac:spMk id="52" creationId="{4B729806-129A-614B-8CFF-9BCB46DAF7AD}"/>
          </ac:spMkLst>
        </pc:spChg>
      </pc:sldChg>
    </pc:docChg>
  </pc:docChgLst>
  <pc:docChgLst>
    <pc:chgData name="Deborah Lipski" userId="cd64e408eec4740c" providerId="LiveId" clId="{61EEBC92-F3DC-5E43-8323-4515BA5AC807}"/>
    <pc:docChg chg="custSel addSld delSld modSld">
      <pc:chgData name="Deborah Lipski" userId="cd64e408eec4740c" providerId="LiveId" clId="{61EEBC92-F3DC-5E43-8323-4515BA5AC807}" dt="2019-04-10T10:30:03.294" v="2" actId="478"/>
      <pc:docMkLst>
        <pc:docMk/>
      </pc:docMkLst>
      <pc:sldChg chg="delSp add">
        <pc:chgData name="Deborah Lipski" userId="cd64e408eec4740c" providerId="LiveId" clId="{61EEBC92-F3DC-5E43-8323-4515BA5AC807}" dt="2019-04-10T10:30:03.294" v="2" actId="478"/>
        <pc:sldMkLst>
          <pc:docMk/>
          <pc:sldMk cId="1686238469" sldId="287"/>
        </pc:sldMkLst>
        <pc:spChg chg="del">
          <ac:chgData name="Deborah Lipski" userId="cd64e408eec4740c" providerId="LiveId" clId="{61EEBC92-F3DC-5E43-8323-4515BA5AC807}" dt="2019-04-10T10:30:03.294" v="2" actId="478"/>
          <ac:spMkLst>
            <pc:docMk/>
            <pc:sldMk cId="1686238469" sldId="287"/>
            <ac:spMk id="52" creationId="{4B729806-129A-614B-8CFF-9BCB46DAF7AD}"/>
          </ac:spMkLst>
        </pc:spChg>
      </pc:sldChg>
      <pc:sldChg chg="del">
        <pc:chgData name="Deborah Lipski" userId="cd64e408eec4740c" providerId="LiveId" clId="{61EEBC92-F3DC-5E43-8323-4515BA5AC807}" dt="2019-04-10T10:29:59.415" v="0" actId="2696"/>
        <pc:sldMkLst>
          <pc:docMk/>
          <pc:sldMk cId="2820041400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DFD70-E9CF-F34E-8859-41FC1F995E4E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55F52-EB44-984D-BD84-268B6463F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309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2"/>
                </a:solidFill>
              </a:rPr>
              <a:t>Sorting</a:t>
            </a:r>
            <a:r>
              <a:rPr lang="fr-FR" dirty="0">
                <a:solidFill>
                  <a:schemeClr val="accent2"/>
                </a:solidFill>
              </a:rPr>
              <a:t> sur base du Tie2-GFP / Modèle original (orange)</a:t>
            </a:r>
          </a:p>
          <a:p>
            <a:r>
              <a:rPr lang="fr-FR" dirty="0" err="1">
                <a:solidFill>
                  <a:schemeClr val="accent5"/>
                </a:solidFill>
              </a:rPr>
              <a:t>Sorting</a:t>
            </a:r>
            <a:r>
              <a:rPr lang="fr-FR" dirty="0">
                <a:solidFill>
                  <a:schemeClr val="accent5"/>
                </a:solidFill>
              </a:rPr>
              <a:t> sur base de l’</a:t>
            </a:r>
            <a:r>
              <a:rPr lang="fr-FR" dirty="0" err="1">
                <a:solidFill>
                  <a:schemeClr val="accent5"/>
                </a:solidFill>
              </a:rPr>
              <a:t>endogilne</a:t>
            </a:r>
            <a:r>
              <a:rPr lang="fr-FR" dirty="0">
                <a:solidFill>
                  <a:schemeClr val="accent5"/>
                </a:solidFill>
              </a:rPr>
              <a:t> / Modèle alternatif (bleu)</a:t>
            </a:r>
          </a:p>
          <a:p>
            <a:r>
              <a:rPr lang="fr-FR" dirty="0">
                <a:solidFill>
                  <a:schemeClr val="accent5"/>
                </a:solidFill>
                <a:sym typeface="Wingdings"/>
              </a:rPr>
              <a:t> Parmi les cellules CD31+CD45-Endogline+, 95% expriment la GFP</a:t>
            </a:r>
            <a:endParaRPr lang="fr-FR" dirty="0">
              <a:solidFill>
                <a:schemeClr val="accent5"/>
              </a:solidFill>
            </a:endParaRPr>
          </a:p>
          <a:p>
            <a:endParaRPr lang="fr-FR" dirty="0"/>
          </a:p>
          <a:p>
            <a:r>
              <a:rPr lang="fr-FR" dirty="0"/>
              <a:t>Choisir ce qu’on veut montrer</a:t>
            </a:r>
            <a:r>
              <a:rPr lang="mr-IN" dirty="0"/>
              <a:t>…</a:t>
            </a:r>
            <a:endParaRPr lang="nl-BE" dirty="0"/>
          </a:p>
          <a:p>
            <a:endParaRPr lang="nl-BE" dirty="0"/>
          </a:p>
          <a:p>
            <a:r>
              <a:rPr lang="nl-BE" dirty="0"/>
              <a:t>Enlever Tie2GFP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FEA82-2DC0-2D43-A292-D32276698E56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904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texte 9"/>
          <p:cNvSpPr txBox="1">
            <a:spLocks/>
          </p:cNvSpPr>
          <p:nvPr/>
        </p:nvSpPr>
        <p:spPr>
          <a:xfrm>
            <a:off x="549177" y="605551"/>
            <a:ext cx="2709253" cy="25118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b="1" dirty="0"/>
              <a:t>Tie2-GFP Mouse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3466145" y="4214845"/>
            <a:ext cx="3360088" cy="3141320"/>
            <a:chOff x="3592609" y="4767295"/>
            <a:chExt cx="3360088" cy="3141320"/>
          </a:xfrm>
        </p:grpSpPr>
        <p:sp>
          <p:nvSpPr>
            <p:cNvPr id="20" name="Trapèze 19"/>
            <p:cNvSpPr/>
            <p:nvPr/>
          </p:nvSpPr>
          <p:spPr>
            <a:xfrm>
              <a:off x="3893535" y="4767295"/>
              <a:ext cx="2586888" cy="27677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pic>
          <p:nvPicPr>
            <p:cNvPr id="21" name="Image 20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7031" y="5087116"/>
              <a:ext cx="2638523" cy="2592000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>
              <a:off x="3891894" y="7662394"/>
              <a:ext cx="25920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GFP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 rot="16200000">
              <a:off x="2442370" y="6249374"/>
              <a:ext cx="25466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Endoglin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327371" y="4767298"/>
              <a:ext cx="18847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000" dirty="0">
                  <a:solidFill>
                    <a:srgbClr val="00B050"/>
                  </a:solidFill>
                </a:rPr>
                <a:t>CD31+ CD45- cells</a:t>
              </a:r>
              <a:endParaRPr lang="fr-FR" sz="1000" dirty="0">
                <a:solidFill>
                  <a:srgbClr val="00B05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88243" y="5113966"/>
              <a:ext cx="2617311" cy="1843257"/>
            </a:xfrm>
            <a:prstGeom prst="rect">
              <a:avLst/>
            </a:prstGeom>
            <a:noFill/>
            <a:ln w="22225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876512" y="5113962"/>
              <a:ext cx="1603728" cy="2532532"/>
            </a:xfrm>
            <a:prstGeom prst="rect">
              <a:avLst/>
            </a:prstGeom>
            <a:noFill/>
            <a:ln w="22225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6037926" y="5103679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92%</a:t>
              </a:r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6129911" y="6962491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2%</a:t>
              </a:r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4527299" y="5108700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5%</a:t>
              </a:r>
            </a:p>
          </p:txBody>
        </p:sp>
        <p:cxnSp>
          <p:nvCxnSpPr>
            <p:cNvPr id="43" name="Connecteur droit 42"/>
            <p:cNvCxnSpPr/>
            <p:nvPr/>
          </p:nvCxnSpPr>
          <p:spPr>
            <a:xfrm>
              <a:off x="3867025" y="6957217"/>
              <a:ext cx="25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>
              <a:off x="4864326" y="5103680"/>
              <a:ext cx="0" cy="254215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ZoneTexte 45"/>
            <p:cNvSpPr txBox="1"/>
            <p:nvPr/>
          </p:nvSpPr>
          <p:spPr>
            <a:xfrm>
              <a:off x="4515713" y="6962491"/>
              <a:ext cx="24369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1%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04405" y="607053"/>
            <a:ext cx="6301149" cy="4073876"/>
            <a:chOff x="-2907611" y="605550"/>
            <a:chExt cx="6338294" cy="4022624"/>
          </a:xfrm>
        </p:grpSpPr>
        <p:grpSp>
          <p:nvGrpSpPr>
            <p:cNvPr id="60" name="Group 59"/>
            <p:cNvGrpSpPr/>
            <p:nvPr/>
          </p:nvGrpSpPr>
          <p:grpSpPr>
            <a:xfrm>
              <a:off x="341060" y="605550"/>
              <a:ext cx="3089623" cy="3321806"/>
              <a:chOff x="341060" y="605550"/>
              <a:chExt cx="3089623" cy="3321806"/>
            </a:xfrm>
          </p:grpSpPr>
          <p:sp>
            <p:nvSpPr>
              <p:cNvPr id="5" name="Espace réservé du texte 8"/>
              <p:cNvSpPr txBox="1">
                <a:spLocks/>
              </p:cNvSpPr>
              <p:nvPr/>
            </p:nvSpPr>
            <p:spPr>
              <a:xfrm>
                <a:off x="650465" y="605550"/>
                <a:ext cx="2578055" cy="760535"/>
              </a:xfrm>
              <a:prstGeom prst="rect">
                <a:avLst/>
              </a:prstGeom>
            </p:spPr>
            <p:txBody>
              <a:bodyPr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r-FR" sz="1000" b="1" dirty="0"/>
                  <a:t>WT C57BL/6J</a:t>
                </a:r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650466" y="3681135"/>
                <a:ext cx="255248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00" dirty="0"/>
                  <a:t>Endoglin</a:t>
                </a:r>
              </a:p>
            </p:txBody>
          </p:sp>
          <p:pic>
            <p:nvPicPr>
              <p:cNvPr id="12" name="Image 11"/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9995" y="1116853"/>
                <a:ext cx="2638523" cy="2592000"/>
              </a:xfrm>
              <a:prstGeom prst="rect">
                <a:avLst/>
              </a:prstGeom>
            </p:spPr>
          </p:pic>
          <p:sp>
            <p:nvSpPr>
              <p:cNvPr id="13" name="ZoneTexte 12"/>
              <p:cNvSpPr txBox="1"/>
              <p:nvPr/>
            </p:nvSpPr>
            <p:spPr>
              <a:xfrm>
                <a:off x="2713289" y="1157727"/>
                <a:ext cx="598220" cy="262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/>
                  <a:t>0,1</a:t>
                </a:r>
                <a:r>
                  <a:rPr lang="fr-FR" sz="1108" dirty="0"/>
                  <a:t>%</a:t>
                </a:r>
              </a:p>
            </p:txBody>
          </p:sp>
          <p:sp>
            <p:nvSpPr>
              <p:cNvPr id="15" name="TextBox 8"/>
              <p:cNvSpPr txBox="1"/>
              <p:nvPr/>
            </p:nvSpPr>
            <p:spPr>
              <a:xfrm rot="16200000">
                <a:off x="-811396" y="2310177"/>
                <a:ext cx="2551134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00" dirty="0"/>
                  <a:t>CD31</a:t>
                </a:r>
              </a:p>
            </p:txBody>
          </p:sp>
          <p:sp>
            <p:nvSpPr>
              <p:cNvPr id="16" name="Trapèze 15"/>
              <p:cNvSpPr/>
              <p:nvPr/>
            </p:nvSpPr>
            <p:spPr>
              <a:xfrm>
                <a:off x="589995" y="858663"/>
                <a:ext cx="2638523" cy="244857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62"/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387830" y="856734"/>
                <a:ext cx="304285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000" dirty="0"/>
                  <a:t>CD45- cells</a:t>
                </a:r>
                <a:endParaRPr lang="fr-FR" sz="1000" dirty="0"/>
              </a:p>
            </p:txBody>
          </p:sp>
          <p:sp>
            <p:nvSpPr>
              <p:cNvPr id="19" name="Forme libre 18"/>
              <p:cNvSpPr/>
              <p:nvPr/>
            </p:nvSpPr>
            <p:spPr>
              <a:xfrm>
                <a:off x="1612906" y="1448566"/>
                <a:ext cx="1399494" cy="1385869"/>
              </a:xfrm>
              <a:custGeom>
                <a:avLst/>
                <a:gdLst>
                  <a:gd name="connsiteX0" fmla="*/ 243840 w 838200"/>
                  <a:gd name="connsiteY0" fmla="*/ 198120 h 1021080"/>
                  <a:gd name="connsiteX1" fmla="*/ 0 w 838200"/>
                  <a:gd name="connsiteY1" fmla="*/ 701040 h 1021080"/>
                  <a:gd name="connsiteX2" fmla="*/ 411480 w 838200"/>
                  <a:gd name="connsiteY2" fmla="*/ 1021080 h 1021080"/>
                  <a:gd name="connsiteX3" fmla="*/ 838200 w 838200"/>
                  <a:gd name="connsiteY3" fmla="*/ 609600 h 1021080"/>
                  <a:gd name="connsiteX4" fmla="*/ 762000 w 838200"/>
                  <a:gd name="connsiteY4" fmla="*/ 0 h 1021080"/>
                  <a:gd name="connsiteX5" fmla="*/ 243840 w 838200"/>
                  <a:gd name="connsiteY5" fmla="*/ 198120 h 102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1021080">
                    <a:moveTo>
                      <a:pt x="243840" y="198120"/>
                    </a:moveTo>
                    <a:lnTo>
                      <a:pt x="0" y="701040"/>
                    </a:lnTo>
                    <a:lnTo>
                      <a:pt x="411480" y="1021080"/>
                    </a:lnTo>
                    <a:lnTo>
                      <a:pt x="838200" y="609600"/>
                    </a:lnTo>
                    <a:lnTo>
                      <a:pt x="762000" y="0"/>
                    </a:lnTo>
                    <a:lnTo>
                      <a:pt x="243840" y="198120"/>
                    </a:ln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62"/>
              </a:p>
            </p:txBody>
          </p:sp>
        </p:grpSp>
        <p:sp>
          <p:nvSpPr>
            <p:cNvPr id="47" name="ZoneTexte 46"/>
            <p:cNvSpPr txBox="1"/>
            <p:nvPr/>
          </p:nvSpPr>
          <p:spPr>
            <a:xfrm>
              <a:off x="-2907611" y="4381953"/>
              <a:ext cx="3186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B.</a:t>
              </a:r>
            </a:p>
          </p:txBody>
        </p:sp>
      </p:grpSp>
      <p:sp>
        <p:nvSpPr>
          <p:cNvPr id="48" name="ZoneTexte 47"/>
          <p:cNvSpPr txBox="1"/>
          <p:nvPr/>
        </p:nvSpPr>
        <p:spPr>
          <a:xfrm>
            <a:off x="202537" y="487653"/>
            <a:ext cx="318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A.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395879" y="4534666"/>
            <a:ext cx="3109008" cy="2868040"/>
            <a:chOff x="319992" y="5059683"/>
            <a:chExt cx="3109008" cy="2868040"/>
          </a:xfrm>
        </p:grpSpPr>
        <p:sp>
          <p:nvSpPr>
            <p:cNvPr id="27" name="ZoneTexte 26"/>
            <p:cNvSpPr txBox="1"/>
            <p:nvPr/>
          </p:nvSpPr>
          <p:spPr>
            <a:xfrm>
              <a:off x="589997" y="7681502"/>
              <a:ext cx="26067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CD45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 rot="16200000">
              <a:off x="-838899" y="6230643"/>
              <a:ext cx="25640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CD31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96231" y="5313345"/>
              <a:ext cx="714462" cy="1739068"/>
            </a:xfrm>
            <a:prstGeom prst="rect">
              <a:avLst/>
            </a:prstGeom>
            <a:noFill/>
            <a:ln w="2222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pic>
          <p:nvPicPr>
            <p:cNvPr id="36" name="Image 35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0562" y="5071751"/>
              <a:ext cx="2638523" cy="2592000"/>
            </a:xfrm>
            <a:prstGeom prst="rect">
              <a:avLst/>
            </a:prstGeom>
          </p:spPr>
        </p:pic>
        <p:cxnSp>
          <p:nvCxnSpPr>
            <p:cNvPr id="37" name="Connecteur droit 36"/>
            <p:cNvCxnSpPr/>
            <p:nvPr/>
          </p:nvCxnSpPr>
          <p:spPr>
            <a:xfrm>
              <a:off x="589991" y="6926041"/>
              <a:ext cx="25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1178610" y="5059683"/>
              <a:ext cx="0" cy="25587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38"/>
            <p:cNvSpPr txBox="1"/>
            <p:nvPr/>
          </p:nvSpPr>
          <p:spPr>
            <a:xfrm>
              <a:off x="587282" y="6932200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99,6%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578661" y="5091938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0,2%</a:t>
              </a: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2830780" y="5103678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0%</a:t>
              </a: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2746640" y="6962491"/>
              <a:ext cx="5982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0,1%</a:t>
              </a:r>
            </a:p>
          </p:txBody>
        </p:sp>
        <p:sp>
          <p:nvSpPr>
            <p:cNvPr id="49" name="Rectangle 48"/>
            <p:cNvSpPr/>
            <p:nvPr/>
          </p:nvSpPr>
          <p:spPr>
            <a:xfrm flipH="1">
              <a:off x="611263" y="5088943"/>
              <a:ext cx="571839" cy="1843257"/>
            </a:xfrm>
            <a:prstGeom prst="rect">
              <a:avLst/>
            </a:prstGeom>
            <a:noFill/>
            <a:ln w="22225"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33815" y="833848"/>
            <a:ext cx="2938438" cy="3114447"/>
            <a:chOff x="410402" y="4618694"/>
            <a:chExt cx="2938438" cy="3114447"/>
          </a:xfrm>
        </p:grpSpPr>
        <p:pic>
          <p:nvPicPr>
            <p:cNvPr id="63" name="Image 94">
              <a:extLst>
                <a:ext uri="{FF2B5EF4-FFF2-40B4-BE49-F238E27FC236}">
                  <a16:creationId xmlns:a16="http://schemas.microsoft.com/office/drawing/2014/main" id="{15D2D5E3-FAF5-7241-B529-C83395BCA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1758" y="4894914"/>
              <a:ext cx="2637080" cy="2592000"/>
            </a:xfrm>
            <a:prstGeom prst="rect">
              <a:avLst/>
            </a:prstGeom>
          </p:spPr>
        </p:pic>
        <p:sp>
          <p:nvSpPr>
            <p:cNvPr id="64" name="TextBox 8">
              <a:extLst>
                <a:ext uri="{FF2B5EF4-FFF2-40B4-BE49-F238E27FC236}">
                  <a16:creationId xmlns:a16="http://schemas.microsoft.com/office/drawing/2014/main" id="{5B258ADF-6666-3248-A38C-B0A2E6A776AC}"/>
                </a:ext>
              </a:extLst>
            </p:cNvPr>
            <p:cNvSpPr txBox="1"/>
            <p:nvPr/>
          </p:nvSpPr>
          <p:spPr>
            <a:xfrm rot="16200000">
              <a:off x="-711566" y="6057752"/>
              <a:ext cx="249015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CD31</a:t>
              </a:r>
            </a:p>
          </p:txBody>
        </p:sp>
        <p:sp>
          <p:nvSpPr>
            <p:cNvPr id="65" name="TextBox 12">
              <a:extLst>
                <a:ext uri="{FF2B5EF4-FFF2-40B4-BE49-F238E27FC236}">
                  <a16:creationId xmlns:a16="http://schemas.microsoft.com/office/drawing/2014/main" id="{8E0BB7AE-C83A-F746-AC33-2025CD8E1EE9}"/>
                </a:ext>
              </a:extLst>
            </p:cNvPr>
            <p:cNvSpPr txBox="1"/>
            <p:nvPr/>
          </p:nvSpPr>
          <p:spPr>
            <a:xfrm>
              <a:off x="1911755" y="4935787"/>
              <a:ext cx="633047" cy="262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8" dirty="0"/>
                <a:t>0,1%</a:t>
              </a:r>
            </a:p>
          </p:txBody>
        </p:sp>
        <p:sp>
          <p:nvSpPr>
            <p:cNvPr id="66" name="Trapèze 97">
              <a:extLst>
                <a:ext uri="{FF2B5EF4-FFF2-40B4-BE49-F238E27FC236}">
                  <a16:creationId xmlns:a16="http://schemas.microsoft.com/office/drawing/2014/main" id="{3A25933D-04C8-8541-AAAC-8F9D8093F9C0}"/>
                </a:ext>
              </a:extLst>
            </p:cNvPr>
            <p:cNvSpPr/>
            <p:nvPr/>
          </p:nvSpPr>
          <p:spPr>
            <a:xfrm>
              <a:off x="733299" y="4641496"/>
              <a:ext cx="2615541" cy="24008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sp>
          <p:nvSpPr>
            <p:cNvPr id="67" name="ZoneTexte 98">
              <a:extLst>
                <a:ext uri="{FF2B5EF4-FFF2-40B4-BE49-F238E27FC236}">
                  <a16:creationId xmlns:a16="http://schemas.microsoft.com/office/drawing/2014/main" id="{5B9C5B92-0B64-A543-8A58-6E37229052E9}"/>
                </a:ext>
              </a:extLst>
            </p:cNvPr>
            <p:cNvSpPr txBox="1"/>
            <p:nvPr/>
          </p:nvSpPr>
          <p:spPr>
            <a:xfrm>
              <a:off x="780432" y="4618694"/>
              <a:ext cx="25684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000" dirty="0"/>
                <a:t>CD45- cells</a:t>
              </a:r>
              <a:endParaRPr lang="fr-FR" sz="1000" dirty="0"/>
            </a:p>
          </p:txBody>
        </p:sp>
        <p:sp>
          <p:nvSpPr>
            <p:cNvPr id="68" name="Forme libre 99">
              <a:extLst>
                <a:ext uri="{FF2B5EF4-FFF2-40B4-BE49-F238E27FC236}">
                  <a16:creationId xmlns:a16="http://schemas.microsoft.com/office/drawing/2014/main" id="{41F34D31-9126-634B-9A4A-500A8BA8C08A}"/>
                </a:ext>
              </a:extLst>
            </p:cNvPr>
            <p:cNvSpPr/>
            <p:nvPr/>
          </p:nvSpPr>
          <p:spPr>
            <a:xfrm>
              <a:off x="1298178" y="5058416"/>
              <a:ext cx="1399494" cy="1385869"/>
            </a:xfrm>
            <a:custGeom>
              <a:avLst/>
              <a:gdLst>
                <a:gd name="connsiteX0" fmla="*/ 243840 w 838200"/>
                <a:gd name="connsiteY0" fmla="*/ 198120 h 1021080"/>
                <a:gd name="connsiteX1" fmla="*/ 0 w 838200"/>
                <a:gd name="connsiteY1" fmla="*/ 701040 h 1021080"/>
                <a:gd name="connsiteX2" fmla="*/ 411480 w 838200"/>
                <a:gd name="connsiteY2" fmla="*/ 1021080 h 1021080"/>
                <a:gd name="connsiteX3" fmla="*/ 838200 w 838200"/>
                <a:gd name="connsiteY3" fmla="*/ 609600 h 1021080"/>
                <a:gd name="connsiteX4" fmla="*/ 762000 w 838200"/>
                <a:gd name="connsiteY4" fmla="*/ 0 h 1021080"/>
                <a:gd name="connsiteX5" fmla="*/ 243840 w 838200"/>
                <a:gd name="connsiteY5" fmla="*/ 198120 h 102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1021080">
                  <a:moveTo>
                    <a:pt x="243840" y="198120"/>
                  </a:moveTo>
                  <a:lnTo>
                    <a:pt x="0" y="701040"/>
                  </a:lnTo>
                  <a:lnTo>
                    <a:pt x="411480" y="1021080"/>
                  </a:lnTo>
                  <a:lnTo>
                    <a:pt x="838200" y="609600"/>
                  </a:lnTo>
                  <a:lnTo>
                    <a:pt x="762000" y="0"/>
                  </a:lnTo>
                  <a:lnTo>
                    <a:pt x="243840" y="19812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62"/>
            </a:p>
          </p:txBody>
        </p:sp>
        <p:sp>
          <p:nvSpPr>
            <p:cNvPr id="69" name="ZoneTexte 100">
              <a:extLst>
                <a:ext uri="{FF2B5EF4-FFF2-40B4-BE49-F238E27FC236}">
                  <a16:creationId xmlns:a16="http://schemas.microsoft.com/office/drawing/2014/main" id="{8B5EC668-452F-B74A-8D6A-C9C549BB6E39}"/>
                </a:ext>
              </a:extLst>
            </p:cNvPr>
            <p:cNvSpPr txBox="1"/>
            <p:nvPr/>
          </p:nvSpPr>
          <p:spPr>
            <a:xfrm>
              <a:off x="733298" y="7486920"/>
              <a:ext cx="26155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GFP</a:t>
              </a:r>
            </a:p>
          </p:txBody>
        </p:sp>
      </p:grpSp>
      <p:sp>
        <p:nvSpPr>
          <p:cNvPr id="51" name="Espace réservé du texte 9"/>
          <p:cNvSpPr txBox="1">
            <a:spLocks/>
          </p:cNvSpPr>
          <p:nvPr/>
        </p:nvSpPr>
        <p:spPr>
          <a:xfrm>
            <a:off x="555657" y="4230847"/>
            <a:ext cx="2709253" cy="25118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b="1" dirty="0"/>
              <a:t>Tie2-GFP Mouse</a:t>
            </a:r>
          </a:p>
        </p:txBody>
      </p:sp>
    </p:spTree>
    <p:extLst>
      <p:ext uri="{BB962C8B-B14F-4D97-AF65-F5344CB8AC3E}">
        <p14:creationId xmlns:p14="http://schemas.microsoft.com/office/powerpoint/2010/main" val="16862384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92</Words>
  <Application>Microsoft Macintosh PowerPoint</Application>
  <PresentationFormat>Format A4 (210 x 297 mm)</PresentationFormat>
  <Paragraphs>34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2019-04-10T10:30:04Z</dcterms:modified>
</cp:coreProperties>
</file>