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9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2355" y="63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2A46E-8268-469D-B556-50F6D47E2EB6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AF33A-19E8-436B-8A50-C41BD9ACB8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6951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AF33A-19E8-436B-8A50-C41BD9ACB8C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1480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116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746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87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9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55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00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689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27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602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431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641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32A52-D20D-4D05-AB06-26655B84F77F}" type="datetimeFigureOut">
              <a:rPr lang="zh-CN" altLang="en-US" smtClean="0"/>
              <a:t>2026/3/31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D7E2E-5D84-4ECD-BAF6-54CA6A7220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7327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0D033ED6-CF6E-6136-A8F2-4AEC5B985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465432"/>
              </p:ext>
            </p:extLst>
          </p:nvPr>
        </p:nvGraphicFramePr>
        <p:xfrm>
          <a:off x="254724" y="1326041"/>
          <a:ext cx="6348551" cy="4518751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023344">
                  <a:extLst>
                    <a:ext uri="{9D8B030D-6E8A-4147-A177-3AD203B41FA5}">
                      <a16:colId xmlns:a16="http://schemas.microsoft.com/office/drawing/2014/main" val="490111048"/>
                    </a:ext>
                  </a:extLst>
                </a:gridCol>
                <a:gridCol w="960522">
                  <a:extLst>
                    <a:ext uri="{9D8B030D-6E8A-4147-A177-3AD203B41FA5}">
                      <a16:colId xmlns:a16="http://schemas.microsoft.com/office/drawing/2014/main" val="3478124163"/>
                    </a:ext>
                  </a:extLst>
                </a:gridCol>
                <a:gridCol w="1151260">
                  <a:extLst>
                    <a:ext uri="{9D8B030D-6E8A-4147-A177-3AD203B41FA5}">
                      <a16:colId xmlns:a16="http://schemas.microsoft.com/office/drawing/2014/main" val="2953603950"/>
                    </a:ext>
                  </a:extLst>
                </a:gridCol>
                <a:gridCol w="576768">
                  <a:extLst>
                    <a:ext uri="{9D8B030D-6E8A-4147-A177-3AD203B41FA5}">
                      <a16:colId xmlns:a16="http://schemas.microsoft.com/office/drawing/2014/main" val="4093507286"/>
                    </a:ext>
                  </a:extLst>
                </a:gridCol>
                <a:gridCol w="1003769">
                  <a:extLst>
                    <a:ext uri="{9D8B030D-6E8A-4147-A177-3AD203B41FA5}">
                      <a16:colId xmlns:a16="http://schemas.microsoft.com/office/drawing/2014/main" val="2818574805"/>
                    </a:ext>
                  </a:extLst>
                </a:gridCol>
                <a:gridCol w="1018791">
                  <a:extLst>
                    <a:ext uri="{9D8B030D-6E8A-4147-A177-3AD203B41FA5}">
                      <a16:colId xmlns:a16="http://schemas.microsoft.com/office/drawing/2014/main" val="706110807"/>
                    </a:ext>
                  </a:extLst>
                </a:gridCol>
                <a:gridCol w="614097">
                  <a:extLst>
                    <a:ext uri="{9D8B030D-6E8A-4147-A177-3AD203B41FA5}">
                      <a16:colId xmlns:a16="http://schemas.microsoft.com/office/drawing/2014/main" val="1161777315"/>
                    </a:ext>
                  </a:extLst>
                </a:gridCol>
              </a:tblGrid>
              <a:tr h="1502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26 mm ≤ AL &lt; 30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287611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visit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2517544905"/>
                  </a:ext>
                </a:extLst>
              </a:tr>
              <a:tr h="150242">
                <a:tc gridSpan="7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Refractive prediction error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456002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week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-0.092±0.476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0.071±0.380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0.618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-0.029±0.654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0.029±0.959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0.794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94292671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-0.078±0.414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0.029±0.387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0.514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0.008±0.725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0.029±0.956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0.999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309111604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-0.139±0.531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0.154±0.371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0.329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0.008±0.807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0.023±0.955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0.412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2918177754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tilt, degree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138684284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5.036±3.776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4.070±2.520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0.137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4.156±1.782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4.357±2.808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0.710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1339603247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5.275±3.708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3.846±2.262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4.559±2.029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4.409±2.845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0.794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303089507"/>
                  </a:ext>
                </a:extLst>
              </a:tr>
              <a:tr h="150242">
                <a:tc gridSpan="7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decentration, mm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17283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0.907±3.859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0411±0.266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0.329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0.577±0.384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0.424±0.206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0.065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947517977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0.880±3.865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0.398±0.273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0.345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0.474±0.285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0.381±0.205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899650035"/>
                  </a:ext>
                </a:extLst>
              </a:tr>
              <a:tr h="150242">
                <a:tc gridSpan="7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CTM changes, μm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622024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week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8.831±27.656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4.270±32.486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5.185±41.315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11.022±35.937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0.544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34385877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5.492±25.290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2.838±34.845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0.212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9.926±39.356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26.391±26.916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0.162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4102188760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7.864±26.470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1.351±37.711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0.362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33.889±82.927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23.326±54.489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259107441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20C5C879-18C8-F146-E991-AE7467AE5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71" y="740303"/>
            <a:ext cx="6474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1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Post-operative refractive predictive error, IOL tilt, IOL decentration, and central macular thickness changes of two arms stratified by axial length.</a:t>
            </a:r>
            <a:endParaRPr kumimoji="0" lang="en-US" altLang="zh-TW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23E1895-D2B4-CCB6-E039-27ACDE511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71" y="5898663"/>
            <a:ext cx="647444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comparison was between the CTR and Control groups in the same subgroup at each visit.</a:t>
            </a:r>
            <a:endParaRPr kumimoji="0" lang="en-US" altLang="zh-TW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220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DE894-5E56-7E4D-A717-F4E8C1A4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6E0A99F0-9C8D-00BA-7BEA-77D5464704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915073"/>
              </p:ext>
            </p:extLst>
          </p:nvPr>
        </p:nvGraphicFramePr>
        <p:xfrm>
          <a:off x="239575" y="1150656"/>
          <a:ext cx="6214230" cy="262442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18896">
                  <a:extLst>
                    <a:ext uri="{9D8B030D-6E8A-4147-A177-3AD203B41FA5}">
                      <a16:colId xmlns:a16="http://schemas.microsoft.com/office/drawing/2014/main" val="1498222954"/>
                    </a:ext>
                  </a:extLst>
                </a:gridCol>
                <a:gridCol w="765376">
                  <a:extLst>
                    <a:ext uri="{9D8B030D-6E8A-4147-A177-3AD203B41FA5}">
                      <a16:colId xmlns:a16="http://schemas.microsoft.com/office/drawing/2014/main" val="3019710787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2321885465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3524139983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394609158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1717491738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3086228575"/>
                    </a:ext>
                  </a:extLst>
                </a:gridCol>
                <a:gridCol w="647454">
                  <a:extLst>
                    <a:ext uri="{9D8B030D-6E8A-4147-A177-3AD203B41FA5}">
                      <a16:colId xmlns:a16="http://schemas.microsoft.com/office/drawing/2014/main" val="2769314116"/>
                    </a:ext>
                  </a:extLst>
                </a:gridCol>
                <a:gridCol w="647454">
                  <a:extLst>
                    <a:ext uri="{9D8B030D-6E8A-4147-A177-3AD203B41FA5}">
                      <a16:colId xmlns:a16="http://schemas.microsoft.com/office/drawing/2014/main" val="1022863977"/>
                    </a:ext>
                  </a:extLst>
                </a:gridCol>
              </a:tblGrid>
              <a:tr h="3887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Pre-operation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447638"/>
                  </a:ext>
                </a:extLst>
              </a:tr>
              <a:tr h="42134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extLst>
                  <a:ext uri="{0D108BD9-81ED-4DB2-BD59-A6C34878D82A}">
                    <a16:rowId xmlns:a16="http://schemas.microsoft.com/office/drawing/2014/main" val="2689741297"/>
                  </a:ext>
                </a:extLst>
              </a:tr>
              <a:tr h="232069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ubgroup: </a:t>
                      </a: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mm ≤ AL &lt; 30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948304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0.46±0.21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0.70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±0.67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0.14±0.17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0.23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±0.39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0.13±0.16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0.24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±0.40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0.11±0.15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0.24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±0.41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19256246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601042022"/>
                  </a:ext>
                </a:extLst>
              </a:tr>
              <a:tr h="232069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 </a:t>
                      </a:r>
                      <a:endParaRPr lang="zh-CN" altLang="en-US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485089818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BCVA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0.63±0.47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0.90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±0.54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0.11±0.18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0.40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±0.54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0.14±0.17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0.28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±0.37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0.11±0.12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0.26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±0.38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832012111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230811943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#p value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0.318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0.843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0.185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0.781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0.704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0.510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0.722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50507294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BD888E9-0ED4-CC4C-5E44-7729257B7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66" y="702756"/>
            <a:ext cx="62142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 and post-operative BCVA of two arms stratified by axial length.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(left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TW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FDD1563-5776-EDC0-E71C-8EDB6E99B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66" y="3775076"/>
            <a:ext cx="63354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The comparison between the eyes with 26 mm ≤ AL &lt; 30 mm and eyes with AL</a:t>
            </a:r>
            <a:r>
              <a:rPr lang="zh-TW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</a:t>
            </a:r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mm</a:t>
            </a:r>
            <a:r>
              <a:rPr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Post-operative BCVA at 1 week, 1 month, and 3 months compares with pre-operative BCVA, respectively.</a:t>
            </a:r>
            <a:endParaRPr lang="zh-CN" altLang="zh-CN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525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B9621-005D-659E-1955-055A717BF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952DFA5D-3E50-1485-3D37-16D3F1C406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065095"/>
              </p:ext>
            </p:extLst>
          </p:nvPr>
        </p:nvGraphicFramePr>
        <p:xfrm>
          <a:off x="246201" y="1354081"/>
          <a:ext cx="6396969" cy="2090772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45918">
                  <a:extLst>
                    <a:ext uri="{9D8B030D-6E8A-4147-A177-3AD203B41FA5}">
                      <a16:colId xmlns:a16="http://schemas.microsoft.com/office/drawing/2014/main" val="1044333170"/>
                    </a:ext>
                  </a:extLst>
                </a:gridCol>
                <a:gridCol w="787883">
                  <a:extLst>
                    <a:ext uri="{9D8B030D-6E8A-4147-A177-3AD203B41FA5}">
                      <a16:colId xmlns:a16="http://schemas.microsoft.com/office/drawing/2014/main" val="2532924416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1951241490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3369596863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1811370425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1251900157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563642551"/>
                    </a:ext>
                  </a:extLst>
                </a:gridCol>
                <a:gridCol w="666494">
                  <a:extLst>
                    <a:ext uri="{9D8B030D-6E8A-4147-A177-3AD203B41FA5}">
                      <a16:colId xmlns:a16="http://schemas.microsoft.com/office/drawing/2014/main" val="1402448343"/>
                    </a:ext>
                  </a:extLst>
                </a:gridCol>
                <a:gridCol w="666494">
                  <a:extLst>
                    <a:ext uri="{9D8B030D-6E8A-4147-A177-3AD203B41FA5}">
                      <a16:colId xmlns:a16="http://schemas.microsoft.com/office/drawing/2014/main" val="1436022572"/>
                    </a:ext>
                  </a:extLst>
                </a:gridCol>
              </a:tblGrid>
              <a:tr h="3027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Pre-operation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356584"/>
                  </a:ext>
                </a:extLst>
              </a:tr>
              <a:tr h="26565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800" b="1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extLst>
                  <a:ext uri="{0D108BD9-81ED-4DB2-BD59-A6C34878D82A}">
                    <a16:rowId xmlns:a16="http://schemas.microsoft.com/office/drawing/2014/main" val="446095225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26 mm ≤ AL &lt; 30 mm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154165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44.50±1.53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44.89±2.37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44.54±1.57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45.04±2.45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44.54±1.48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45.05±2.35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44.55±1.53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45.07±2.43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2918324856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0.945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0.486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0.916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0.502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0.848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0.365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246845887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</a:t>
                      </a:r>
                      <a:endParaRPr lang="zh-CN" altLang="en-US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12754228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43.12±1.45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44.06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±2.08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43.19±1.40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44.27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±2.00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42.92±1.78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44.10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±1.94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43.24±1.53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44.11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±1.90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442137077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0.896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0.036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0.908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0.973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0.679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0.963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23737744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1D17424-A651-8C0E-0357-62D2D2193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201" y="854329"/>
            <a:ext cx="6306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11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 and post-operative </a:t>
            </a:r>
            <a:r>
              <a:rPr kumimoji="0" lang="en-US" altLang="zh-TW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average central corneal curvatures stratified by axial length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(left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B8D2421-E3E3-F985-A9D0-0D124DEFA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48" y="3460197"/>
            <a:ext cx="64668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 Post-operative average central corneal curvatures at 1 week, 1 month, and 3 months compares with pre-operative average central corneal curvatures, respectively.</a:t>
            </a:r>
            <a:endParaRPr kumimoji="0" lang="en-US" altLang="zh-CN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55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7E7F5-644F-EFD1-1FCE-DB49E38C5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9EFBA8E0-D152-C206-0844-7D37922E5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124353"/>
              </p:ext>
            </p:extLst>
          </p:nvPr>
        </p:nvGraphicFramePr>
        <p:xfrm>
          <a:off x="259455" y="1282288"/>
          <a:ext cx="6293747" cy="1779452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30654">
                  <a:extLst>
                    <a:ext uri="{9D8B030D-6E8A-4147-A177-3AD203B41FA5}">
                      <a16:colId xmlns:a16="http://schemas.microsoft.com/office/drawing/2014/main" val="4101364505"/>
                    </a:ext>
                  </a:extLst>
                </a:gridCol>
                <a:gridCol w="775170">
                  <a:extLst>
                    <a:ext uri="{9D8B030D-6E8A-4147-A177-3AD203B41FA5}">
                      <a16:colId xmlns:a16="http://schemas.microsoft.com/office/drawing/2014/main" val="112346057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1156811658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4157387055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2748274815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1617601165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2257834114"/>
                    </a:ext>
                  </a:extLst>
                </a:gridCol>
                <a:gridCol w="655739">
                  <a:extLst>
                    <a:ext uri="{9D8B030D-6E8A-4147-A177-3AD203B41FA5}">
                      <a16:colId xmlns:a16="http://schemas.microsoft.com/office/drawing/2014/main" val="4053610753"/>
                    </a:ext>
                  </a:extLst>
                </a:gridCol>
                <a:gridCol w="655739">
                  <a:extLst>
                    <a:ext uri="{9D8B030D-6E8A-4147-A177-3AD203B41FA5}">
                      <a16:colId xmlns:a16="http://schemas.microsoft.com/office/drawing/2014/main" val="3019709475"/>
                    </a:ext>
                  </a:extLst>
                </a:gridCol>
              </a:tblGrid>
              <a:tr h="2773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Pre-operation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358222"/>
                  </a:ext>
                </a:extLst>
              </a:tr>
              <a:tr h="17354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extLst>
                  <a:ext uri="{0D108BD9-81ED-4DB2-BD59-A6C34878D82A}">
                    <a16:rowId xmlns:a16="http://schemas.microsoft.com/office/drawing/2014/main" val="167748676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26 mm ≤ AL &lt; 30 mm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418218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28.72±0.97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27.86±1.39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28.58±0.96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27.69±1.41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28.56±0.97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27.69±1.39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745118249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989971423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</a:t>
                      </a:r>
                      <a:endParaRPr lang="zh-CN" altLang="en-US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840087103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32.02±1.34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31.84±1.28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31.91±1.37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31.69±1.32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31.87±1.40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31.65±1.33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845266210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0.054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0.003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17844199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D50ECD03-51CD-EA85-AE85-A8A563FE7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73" y="935777"/>
            <a:ext cx="634012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12.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 and post-operative </a:t>
            </a:r>
            <a:r>
              <a:rPr kumimoji="0" lang="en-US" altLang="zh-TW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axial length stratified by axial length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(left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C824B04-AB62-57D1-BA5A-6958DB33D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63" y="3096328"/>
            <a:ext cx="63401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 Post-operative axial length at 1 week, 1 month, and 3 months compares with pre-operative average central corneal curvatures, respectively.</a:t>
            </a:r>
            <a:endParaRPr kumimoji="0" lang="en-US" altLang="zh-CN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308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583ED-0E76-5439-C4D4-A761799BD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101235A3-936F-1781-62DA-F2234932E986}"/>
              </a:ext>
            </a:extLst>
          </p:cNvPr>
          <p:cNvSpPr txBox="1"/>
          <p:nvPr/>
        </p:nvSpPr>
        <p:spPr>
          <a:xfrm>
            <a:off x="191328" y="886388"/>
            <a:ext cx="6478162" cy="617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US" altLang="zh-CN" sz="12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13. </a:t>
            </a:r>
            <a:r>
              <a:rPr lang="en-US" altLang="zh-CN" sz="1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Demographic and pre-operative characteristics of the two groups. 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(right</a:t>
            </a:r>
            <a:r>
              <a:rPr lang="zh-CN" altLang="en-US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BBA7CA2-AA80-81FC-11CF-9B3F0BE9F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7E836-66C5-4AC4-8516-860E4D42559F}" type="slidenum">
              <a:rPr lang="zh-CN" altLang="en-US" smtClean="0"/>
              <a:t>13</a:t>
            </a:fld>
            <a:endParaRPr lang="zh-CN" altLang="en-US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D71B8FF-6420-5C8D-0426-50E52FC220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409670"/>
              </p:ext>
            </p:extLst>
          </p:nvPr>
        </p:nvGraphicFramePr>
        <p:xfrm>
          <a:off x="227437" y="1729837"/>
          <a:ext cx="6403125" cy="3342393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520567">
                  <a:extLst>
                    <a:ext uri="{9D8B030D-6E8A-4147-A177-3AD203B41FA5}">
                      <a16:colId xmlns:a16="http://schemas.microsoft.com/office/drawing/2014/main" val="3766070654"/>
                    </a:ext>
                  </a:extLst>
                </a:gridCol>
                <a:gridCol w="1089329">
                  <a:extLst>
                    <a:ext uri="{9D8B030D-6E8A-4147-A177-3AD203B41FA5}">
                      <a16:colId xmlns:a16="http://schemas.microsoft.com/office/drawing/2014/main" val="3695566545"/>
                    </a:ext>
                  </a:extLst>
                </a:gridCol>
                <a:gridCol w="1212574">
                  <a:extLst>
                    <a:ext uri="{9D8B030D-6E8A-4147-A177-3AD203B41FA5}">
                      <a16:colId xmlns:a16="http://schemas.microsoft.com/office/drawing/2014/main" val="3588823294"/>
                    </a:ext>
                  </a:extLst>
                </a:gridCol>
                <a:gridCol w="1025852">
                  <a:extLst>
                    <a:ext uri="{9D8B030D-6E8A-4147-A177-3AD203B41FA5}">
                      <a16:colId xmlns:a16="http://schemas.microsoft.com/office/drawing/2014/main" val="3385697285"/>
                    </a:ext>
                  </a:extLst>
                </a:gridCol>
                <a:gridCol w="554803">
                  <a:extLst>
                    <a:ext uri="{9D8B030D-6E8A-4147-A177-3AD203B41FA5}">
                      <a16:colId xmlns:a16="http://schemas.microsoft.com/office/drawing/2014/main" val="2350473807"/>
                    </a:ext>
                  </a:extLst>
                </a:gridCol>
              </a:tblGrid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Research Indicators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amples</a:t>
                      </a:r>
                      <a:endParaRPr lang="en-US" sz="1000" kern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 </a:t>
                      </a: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 </a:t>
                      </a: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value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883017282"/>
                  </a:ext>
                </a:extLst>
              </a:tr>
              <a:tr h="16259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Eye (right)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86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4156516600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Gender, male (%)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22 (25.6)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14 (32.6)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 (18.6)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0.138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1291597463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Age, years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59.24±10.44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57.16±12.01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61.30±7.91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0.063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629206403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Best-corrected visual acuity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0.78±0.58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0.64±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0.40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0.93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±0.69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480880012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Intraocular pressure, mmHg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15.10±3.16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14.82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±3.33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15.46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±2.91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0.349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870012849"/>
                  </a:ext>
                </a:extLst>
              </a:tr>
              <a:tr h="23095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Corneal endothelium, mm²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2523.51±348.27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2519.39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±387.07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2527.63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±309.21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0.913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633729503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curvature, D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44.33±1.93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44.16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±1.67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44.50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±2.16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0.424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935347629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Anterior chamber depth, mm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3.42±0.35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3.44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±0.38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3.39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±0.32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0.476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676799319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Axial length, mm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30.16±2.15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29.80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±2.16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30.05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±2.22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0.601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535110062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AL≥30 mm, number of eyes (%)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40 (46.5)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16 (37.2)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24 (55.8)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0.084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352627404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Spherical equivalent, D</a:t>
                      </a:r>
                      <a:endParaRPr lang="zh-CN" sz="1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-16.02±6.56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-15.07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±7.39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-16.94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±5.58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0.192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719340392"/>
                  </a:ext>
                </a:extLst>
              </a:tr>
              <a:tr h="22124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Central macula thickness, μm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257.61±46.65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259.49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±41.23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252.47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±52.63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0.493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539148652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Lens Nuclear Grading, number of eyes (%)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729196996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Grade Ⅱ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176628028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Grade Ⅲ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1506778736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Grade Ⅳ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lang="zh-CN" sz="1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lang="zh-CN" sz="1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295168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2327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E6C82-C93D-9057-51A5-79046BC38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0222529D-C907-BE41-7054-B9E8A6D66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457" y="944157"/>
            <a:ext cx="64438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14.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Primary outcome comparison of the two groups in all post-operative visits at 1 week, 1 month, and 3 months.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(right</a:t>
            </a:r>
            <a:r>
              <a:rPr lang="zh-CN" altLang="en-US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4AC1036-A5D1-F991-16FD-FBADB89DE4FC}"/>
              </a:ext>
            </a:extLst>
          </p:cNvPr>
          <p:cNvSpPr txBox="1"/>
          <p:nvPr/>
        </p:nvSpPr>
        <p:spPr>
          <a:xfrm>
            <a:off x="95636" y="4678353"/>
            <a:ext cx="64970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5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</a:t>
            </a:r>
            <a:r>
              <a:rPr kumimoji="0" lang="en-US" altLang="zh-TW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comparison was between the two groups in each visit.</a:t>
            </a:r>
            <a:endParaRPr kumimoji="0" lang="en-US" altLang="zh-TW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79A5FB6-59A1-71C5-7CEB-75C5CF986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7E836-66C5-4AC4-8516-860E4D42559F}" type="slidenum">
              <a:rPr lang="zh-CN" altLang="en-US" smtClean="0"/>
              <a:t>14</a:t>
            </a:fld>
            <a:endParaRPr lang="zh-CN" altLang="en-US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E40040EF-B4D7-DB0C-650E-7627F6ACEC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242478"/>
              </p:ext>
            </p:extLst>
          </p:nvPr>
        </p:nvGraphicFramePr>
        <p:xfrm>
          <a:off x="144131" y="1581082"/>
          <a:ext cx="6448507" cy="3006283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880731">
                  <a:extLst>
                    <a:ext uri="{9D8B030D-6E8A-4147-A177-3AD203B41FA5}">
                      <a16:colId xmlns:a16="http://schemas.microsoft.com/office/drawing/2014/main" val="3507714023"/>
                    </a:ext>
                  </a:extLst>
                </a:gridCol>
                <a:gridCol w="704832">
                  <a:extLst>
                    <a:ext uri="{9D8B030D-6E8A-4147-A177-3AD203B41FA5}">
                      <a16:colId xmlns:a16="http://schemas.microsoft.com/office/drawing/2014/main" val="4203262250"/>
                    </a:ext>
                  </a:extLst>
                </a:gridCol>
                <a:gridCol w="678207">
                  <a:extLst>
                    <a:ext uri="{9D8B030D-6E8A-4147-A177-3AD203B41FA5}">
                      <a16:colId xmlns:a16="http://schemas.microsoft.com/office/drawing/2014/main" val="370317179"/>
                    </a:ext>
                  </a:extLst>
                </a:gridCol>
                <a:gridCol w="501421">
                  <a:extLst>
                    <a:ext uri="{9D8B030D-6E8A-4147-A177-3AD203B41FA5}">
                      <a16:colId xmlns:a16="http://schemas.microsoft.com/office/drawing/2014/main" val="1053346734"/>
                    </a:ext>
                  </a:extLst>
                </a:gridCol>
                <a:gridCol w="615217">
                  <a:extLst>
                    <a:ext uri="{9D8B030D-6E8A-4147-A177-3AD203B41FA5}">
                      <a16:colId xmlns:a16="http://schemas.microsoft.com/office/drawing/2014/main" val="1514790006"/>
                    </a:ext>
                  </a:extLst>
                </a:gridCol>
                <a:gridCol w="730411">
                  <a:extLst>
                    <a:ext uri="{9D8B030D-6E8A-4147-A177-3AD203B41FA5}">
                      <a16:colId xmlns:a16="http://schemas.microsoft.com/office/drawing/2014/main" val="3871397025"/>
                    </a:ext>
                  </a:extLst>
                </a:gridCol>
                <a:gridCol w="438433">
                  <a:extLst>
                    <a:ext uri="{9D8B030D-6E8A-4147-A177-3AD203B41FA5}">
                      <a16:colId xmlns:a16="http://schemas.microsoft.com/office/drawing/2014/main" val="1921731492"/>
                    </a:ext>
                  </a:extLst>
                </a:gridCol>
                <a:gridCol w="730411">
                  <a:extLst>
                    <a:ext uri="{9D8B030D-6E8A-4147-A177-3AD203B41FA5}">
                      <a16:colId xmlns:a16="http://schemas.microsoft.com/office/drawing/2014/main" val="3129776474"/>
                    </a:ext>
                  </a:extLst>
                </a:gridCol>
                <a:gridCol w="730411">
                  <a:extLst>
                    <a:ext uri="{9D8B030D-6E8A-4147-A177-3AD203B41FA5}">
                      <a16:colId xmlns:a16="http://schemas.microsoft.com/office/drawing/2014/main" val="381332903"/>
                    </a:ext>
                  </a:extLst>
                </a:gridCol>
                <a:gridCol w="438433">
                  <a:extLst>
                    <a:ext uri="{9D8B030D-6E8A-4147-A177-3AD203B41FA5}">
                      <a16:colId xmlns:a16="http://schemas.microsoft.com/office/drawing/2014/main" val="806908881"/>
                    </a:ext>
                  </a:extLst>
                </a:gridCol>
              </a:tblGrid>
              <a:tr h="3334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months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035692"/>
                  </a:ext>
                </a:extLst>
              </a:tr>
              <a:tr h="61889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Indicators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2729513187"/>
                  </a:ext>
                </a:extLst>
              </a:tr>
              <a:tr h="55565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Refractive prediction error, D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-0.039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±0.483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-0.042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±0.763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0.979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-0.021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±0.430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-0.054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±0.794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0.810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-0.062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±0.533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-0.034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±0.864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0.857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1990454274"/>
                  </a:ext>
                </a:extLst>
              </a:tr>
              <a:tr h="50950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tilt, degree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-2.500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±3.998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-1.262</a:t>
                      </a:r>
                      <a:endParaRPr lang="en-US" altLang="zh-CN" sz="1000" kern="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±4.207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0.180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-2.476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±4.019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-1.437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±4.397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0.273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4054074182"/>
                  </a:ext>
                </a:extLst>
              </a:tr>
              <a:tr h="48192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decentration, mm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0.038</a:t>
                      </a:r>
                      <a:endParaRPr lang="en-US" altLang="zh-CN" sz="1000" kern="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±0.633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0.255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±0.563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0.106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0.067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±0.451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0.098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±0.549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0.780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2254759005"/>
                  </a:ext>
                </a:extLst>
              </a:tr>
              <a:tr h="50683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CMT changes, μm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7.720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±37.834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6.280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±35.267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0.855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9.330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±37.316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15.900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±61.731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0.553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19.330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±57.723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12.58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±40.633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0.533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2403011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1514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02439-B37C-35F2-5359-5CAE1B663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5DEFD855-033D-8501-4EE5-880A6ECB0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76" y="1034751"/>
            <a:ext cx="64192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indent="0" algn="just" defTabSz="914400"/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15.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Secondary outcomes of the two arms in all post-operative visits at 1 week, 1 month, and 3 months.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(right</a:t>
            </a:r>
            <a:r>
              <a:rPr lang="zh-CN" altLang="en-US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762B2AB-97F2-5C4B-9953-F0855839F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45" y="4031018"/>
            <a:ext cx="651609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comparison was between each post-operative visit and the pre-operative visit in the CTR group (</a:t>
            </a:r>
            <a:r>
              <a:rPr kumimoji="0" lang="en-US" altLang="zh-TW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 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value 1);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# The comparison was between each post-operative visit and the pre-operative visit in the</a:t>
            </a:r>
            <a:r>
              <a:rPr kumimoji="0" lang="en-US" altLang="zh-CN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Control group (</a:t>
            </a:r>
            <a:r>
              <a:rPr kumimoji="0" lang="en-US" altLang="zh-TW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value 2).</a:t>
            </a:r>
            <a:endParaRPr kumimoji="0" lang="en-US" altLang="zh-CN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D5B5AC5-CA64-8653-CE55-DC577AD10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7E836-66C5-4AC4-8516-860E4D42559F}" type="slidenum">
              <a:rPr lang="zh-CN" altLang="en-US" smtClean="0"/>
              <a:t>15</a:t>
            </a:fld>
            <a:endParaRPr lang="zh-CN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D741093-FD4E-4D12-152C-E1501BBD9285}"/>
              </a:ext>
            </a:extLst>
          </p:cNvPr>
          <p:cNvGraphicFramePr>
            <a:graphicFrameLocks noGrp="1"/>
          </p:cNvGraphicFramePr>
          <p:nvPr/>
        </p:nvGraphicFramePr>
        <p:xfrm>
          <a:off x="147757" y="1549559"/>
          <a:ext cx="6444536" cy="2428315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771846">
                  <a:extLst>
                    <a:ext uri="{9D8B030D-6E8A-4147-A177-3AD203B41FA5}">
                      <a16:colId xmlns:a16="http://schemas.microsoft.com/office/drawing/2014/main" val="3744980374"/>
                    </a:ext>
                  </a:extLst>
                </a:gridCol>
                <a:gridCol w="355820">
                  <a:extLst>
                    <a:ext uri="{9D8B030D-6E8A-4147-A177-3AD203B41FA5}">
                      <a16:colId xmlns:a16="http://schemas.microsoft.com/office/drawing/2014/main" val="2041071399"/>
                    </a:ext>
                  </a:extLst>
                </a:gridCol>
                <a:gridCol w="542305">
                  <a:extLst>
                    <a:ext uri="{9D8B030D-6E8A-4147-A177-3AD203B41FA5}">
                      <a16:colId xmlns:a16="http://schemas.microsoft.com/office/drawing/2014/main" val="1545899762"/>
                    </a:ext>
                  </a:extLst>
                </a:gridCol>
                <a:gridCol w="568334">
                  <a:extLst>
                    <a:ext uri="{9D8B030D-6E8A-4147-A177-3AD203B41FA5}">
                      <a16:colId xmlns:a16="http://schemas.microsoft.com/office/drawing/2014/main" val="3752414103"/>
                    </a:ext>
                  </a:extLst>
                </a:gridCol>
                <a:gridCol w="450377">
                  <a:extLst>
                    <a:ext uri="{9D8B030D-6E8A-4147-A177-3AD203B41FA5}">
                      <a16:colId xmlns:a16="http://schemas.microsoft.com/office/drawing/2014/main" val="248513116"/>
                    </a:ext>
                  </a:extLst>
                </a:gridCol>
                <a:gridCol w="460611">
                  <a:extLst>
                    <a:ext uri="{9D8B030D-6E8A-4147-A177-3AD203B41FA5}">
                      <a16:colId xmlns:a16="http://schemas.microsoft.com/office/drawing/2014/main" val="4165961307"/>
                    </a:ext>
                  </a:extLst>
                </a:gridCol>
                <a:gridCol w="450377">
                  <a:extLst>
                    <a:ext uri="{9D8B030D-6E8A-4147-A177-3AD203B41FA5}">
                      <a16:colId xmlns:a16="http://schemas.microsoft.com/office/drawing/2014/main" val="3624759338"/>
                    </a:ext>
                  </a:extLst>
                </a:gridCol>
                <a:gridCol w="392373">
                  <a:extLst>
                    <a:ext uri="{9D8B030D-6E8A-4147-A177-3AD203B41FA5}">
                      <a16:colId xmlns:a16="http://schemas.microsoft.com/office/drawing/2014/main" val="804373616"/>
                    </a:ext>
                  </a:extLst>
                </a:gridCol>
                <a:gridCol w="474259">
                  <a:extLst>
                    <a:ext uri="{9D8B030D-6E8A-4147-A177-3AD203B41FA5}">
                      <a16:colId xmlns:a16="http://schemas.microsoft.com/office/drawing/2014/main" val="3226743160"/>
                    </a:ext>
                  </a:extLst>
                </a:gridCol>
                <a:gridCol w="378726">
                  <a:extLst>
                    <a:ext uri="{9D8B030D-6E8A-4147-A177-3AD203B41FA5}">
                      <a16:colId xmlns:a16="http://schemas.microsoft.com/office/drawing/2014/main" val="3458029077"/>
                    </a:ext>
                  </a:extLst>
                </a:gridCol>
                <a:gridCol w="590265">
                  <a:extLst>
                    <a:ext uri="{9D8B030D-6E8A-4147-A177-3AD203B41FA5}">
                      <a16:colId xmlns:a16="http://schemas.microsoft.com/office/drawing/2014/main" val="3528189019"/>
                    </a:ext>
                  </a:extLst>
                </a:gridCol>
                <a:gridCol w="530656">
                  <a:extLst>
                    <a:ext uri="{9D8B030D-6E8A-4147-A177-3AD203B41FA5}">
                      <a16:colId xmlns:a16="http://schemas.microsoft.com/office/drawing/2014/main" val="3601317164"/>
                    </a:ext>
                  </a:extLst>
                </a:gridCol>
                <a:gridCol w="478587">
                  <a:extLst>
                    <a:ext uri="{9D8B030D-6E8A-4147-A177-3AD203B41FA5}">
                      <a16:colId xmlns:a16="http://schemas.microsoft.com/office/drawing/2014/main" val="1375639431"/>
                    </a:ext>
                  </a:extLst>
                </a:gridCol>
              </a:tblGrid>
              <a:tr h="1979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120575"/>
                  </a:ext>
                </a:extLst>
              </a:tr>
              <a:tr h="495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r>
                        <a:rPr lang="zh-CN" sz="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extLst>
                  <a:ext uri="{0D108BD9-81ED-4DB2-BD59-A6C34878D82A}">
                    <a16:rowId xmlns:a16="http://schemas.microsoft.com/office/drawing/2014/main" val="2345898585"/>
                  </a:ext>
                </a:extLst>
              </a:tr>
              <a:tr h="495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Best-corrected visual acuity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0.19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±0.32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0.27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0.48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0.20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0.29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0.50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0.17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0.28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0.29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extLst>
                  <a:ext uri="{0D108BD9-81ED-4DB2-BD59-A6C34878D82A}">
                    <a16:rowId xmlns:a16="http://schemas.microsoft.com/office/drawing/2014/main" val="2824532426"/>
                  </a:ext>
                </a:extLst>
              </a:tr>
              <a:tr h="6979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curvature, D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44.14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1.61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0.987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44.42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2.02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0.658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44.28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1.66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0.034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44.41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1.99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0.667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44.30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1.67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44.47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0.981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extLst>
                  <a:ext uri="{0D108BD9-81ED-4DB2-BD59-A6C34878D82A}">
                    <a16:rowId xmlns:a16="http://schemas.microsoft.com/office/drawing/2014/main" val="1361274267"/>
                  </a:ext>
                </a:extLst>
              </a:tr>
              <a:tr h="495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Axial length (AL), mm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29.67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2.17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29.90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2.24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29.51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2.02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29.98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2.22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0.750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extLst>
                  <a:ext uri="{0D108BD9-81ED-4DB2-BD59-A6C34878D82A}">
                    <a16:rowId xmlns:a16="http://schemas.microsoft.com/office/drawing/2014/main" val="267803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081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BB18B-9CB7-2320-72B3-5980CE970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A4B3B7DD-44FE-2819-6AC8-3944772D8C65}"/>
              </a:ext>
            </a:extLst>
          </p:cNvPr>
          <p:cNvSpPr txBox="1"/>
          <p:nvPr/>
        </p:nvSpPr>
        <p:spPr>
          <a:xfrm>
            <a:off x="191328" y="886388"/>
            <a:ext cx="6478162" cy="340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US" altLang="zh-CN" sz="12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US" altLang="zh-CN" sz="12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altLang="zh-CN" sz="12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1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Demographic and pre-operative characteristics of the two groups.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(left</a:t>
            </a:r>
            <a:r>
              <a:rPr lang="zh-CN" altLang="en-US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443B0DD-1214-C38F-C129-02AD66D74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7E836-66C5-4AC4-8516-860E4D42559F}" type="slidenum">
              <a:rPr lang="zh-CN" altLang="en-US" smtClean="0"/>
              <a:t>16</a:t>
            </a:fld>
            <a:endParaRPr lang="zh-CN" altLang="en-US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9162336-506B-AF64-5D9F-DCEE4C5B2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734817"/>
              </p:ext>
            </p:extLst>
          </p:nvPr>
        </p:nvGraphicFramePr>
        <p:xfrm>
          <a:off x="227437" y="1356457"/>
          <a:ext cx="6403125" cy="3342393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520567">
                  <a:extLst>
                    <a:ext uri="{9D8B030D-6E8A-4147-A177-3AD203B41FA5}">
                      <a16:colId xmlns:a16="http://schemas.microsoft.com/office/drawing/2014/main" val="3766070654"/>
                    </a:ext>
                  </a:extLst>
                </a:gridCol>
                <a:gridCol w="1089329">
                  <a:extLst>
                    <a:ext uri="{9D8B030D-6E8A-4147-A177-3AD203B41FA5}">
                      <a16:colId xmlns:a16="http://schemas.microsoft.com/office/drawing/2014/main" val="3695566545"/>
                    </a:ext>
                  </a:extLst>
                </a:gridCol>
                <a:gridCol w="1212574">
                  <a:extLst>
                    <a:ext uri="{9D8B030D-6E8A-4147-A177-3AD203B41FA5}">
                      <a16:colId xmlns:a16="http://schemas.microsoft.com/office/drawing/2014/main" val="3588823294"/>
                    </a:ext>
                  </a:extLst>
                </a:gridCol>
                <a:gridCol w="1025852">
                  <a:extLst>
                    <a:ext uri="{9D8B030D-6E8A-4147-A177-3AD203B41FA5}">
                      <a16:colId xmlns:a16="http://schemas.microsoft.com/office/drawing/2014/main" val="3385697285"/>
                    </a:ext>
                  </a:extLst>
                </a:gridCol>
                <a:gridCol w="554803">
                  <a:extLst>
                    <a:ext uri="{9D8B030D-6E8A-4147-A177-3AD203B41FA5}">
                      <a16:colId xmlns:a16="http://schemas.microsoft.com/office/drawing/2014/main" val="2350473807"/>
                    </a:ext>
                  </a:extLst>
                </a:gridCol>
              </a:tblGrid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Research Indicators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amples</a:t>
                      </a:r>
                      <a:endParaRPr lang="en-US" sz="1000" kern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 </a:t>
                      </a: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 </a:t>
                      </a: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value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883017282"/>
                  </a:ext>
                </a:extLst>
              </a:tr>
              <a:tr h="16259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Eye (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left</a:t>
                      </a: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39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4156516600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Gender, male (%)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23 (27.7)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13 (33.3)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10 (22.7)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0.281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1291597463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Age, years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58.72±9.31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57.23±10.48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60.30±7.61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0.128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629206403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Best-corrected visual acuity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0.67±0.50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0.50±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0.29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0.82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±0.60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0.003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480880012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Intraocular pressure, mmHg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15.5±3.01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15.25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±3.21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16.09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±3.05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0.223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870012849"/>
                  </a:ext>
                </a:extLst>
              </a:tr>
              <a:tr h="23095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Corneal endothelium, mm²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2544.28±305.04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2548.84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±283.02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2544.39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±324.42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0.947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633729503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curvature, D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44.31±1.95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44.18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±1.61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44.42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±2.22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0.579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935347629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Anterior chamber depth, mm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3.41±0.38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3.44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±0.42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3.37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±0.35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0.444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676799319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Axial length, mm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30.09±2.08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29.48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±1.76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30.12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±2.39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0.167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535110062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AL≥30 mm, number of eyes (%)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34 (41.0)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 (23.1)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 (56.8)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352627404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Spherical equivalent, D</a:t>
                      </a:r>
                      <a:endParaRPr lang="zh-CN" sz="1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-16.76±5.57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-16.17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±4.50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-17.28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±6.37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0.370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719340392"/>
                  </a:ext>
                </a:extLst>
              </a:tr>
              <a:tr h="22124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Central macula thickness, μm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259.38±47.59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265.36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±38.87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254.34</a:t>
                      </a: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±53.16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0.290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539148652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Lens Nuclear Grading, number of eyes (%)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2729196996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Grade Ⅱ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176628028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Grade Ⅲ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alt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1506778736"/>
                  </a:ext>
                </a:extLst>
              </a:tr>
              <a:tr h="19482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Grade Ⅳ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lang="zh-CN" sz="1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lang="zh-CN" sz="10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endParaRPr lang="zh-CN" sz="1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669" marR="45669" marT="0" marB="0" anchor="ctr"/>
                </a:tc>
                <a:extLst>
                  <a:ext uri="{0D108BD9-81ED-4DB2-BD59-A6C34878D82A}">
                    <a16:rowId xmlns:a16="http://schemas.microsoft.com/office/drawing/2014/main" val="3295168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787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F8F7-D837-D72C-3116-DE52E3615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295F33B-29EE-0FAB-4891-FE7A0B83E784}"/>
              </a:ext>
            </a:extLst>
          </p:cNvPr>
          <p:cNvGraphicFramePr>
            <a:graphicFrameLocks noGrp="1"/>
          </p:cNvGraphicFramePr>
          <p:nvPr/>
        </p:nvGraphicFramePr>
        <p:xfrm>
          <a:off x="176792" y="1451316"/>
          <a:ext cx="6448507" cy="3006283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880731">
                  <a:extLst>
                    <a:ext uri="{9D8B030D-6E8A-4147-A177-3AD203B41FA5}">
                      <a16:colId xmlns:a16="http://schemas.microsoft.com/office/drawing/2014/main" val="3507714023"/>
                    </a:ext>
                  </a:extLst>
                </a:gridCol>
                <a:gridCol w="704832">
                  <a:extLst>
                    <a:ext uri="{9D8B030D-6E8A-4147-A177-3AD203B41FA5}">
                      <a16:colId xmlns:a16="http://schemas.microsoft.com/office/drawing/2014/main" val="4203262250"/>
                    </a:ext>
                  </a:extLst>
                </a:gridCol>
                <a:gridCol w="678207">
                  <a:extLst>
                    <a:ext uri="{9D8B030D-6E8A-4147-A177-3AD203B41FA5}">
                      <a16:colId xmlns:a16="http://schemas.microsoft.com/office/drawing/2014/main" val="370317179"/>
                    </a:ext>
                  </a:extLst>
                </a:gridCol>
                <a:gridCol w="501421">
                  <a:extLst>
                    <a:ext uri="{9D8B030D-6E8A-4147-A177-3AD203B41FA5}">
                      <a16:colId xmlns:a16="http://schemas.microsoft.com/office/drawing/2014/main" val="1053346734"/>
                    </a:ext>
                  </a:extLst>
                </a:gridCol>
                <a:gridCol w="615217">
                  <a:extLst>
                    <a:ext uri="{9D8B030D-6E8A-4147-A177-3AD203B41FA5}">
                      <a16:colId xmlns:a16="http://schemas.microsoft.com/office/drawing/2014/main" val="1514790006"/>
                    </a:ext>
                  </a:extLst>
                </a:gridCol>
                <a:gridCol w="730411">
                  <a:extLst>
                    <a:ext uri="{9D8B030D-6E8A-4147-A177-3AD203B41FA5}">
                      <a16:colId xmlns:a16="http://schemas.microsoft.com/office/drawing/2014/main" val="3871397025"/>
                    </a:ext>
                  </a:extLst>
                </a:gridCol>
                <a:gridCol w="438433">
                  <a:extLst>
                    <a:ext uri="{9D8B030D-6E8A-4147-A177-3AD203B41FA5}">
                      <a16:colId xmlns:a16="http://schemas.microsoft.com/office/drawing/2014/main" val="1921731492"/>
                    </a:ext>
                  </a:extLst>
                </a:gridCol>
                <a:gridCol w="730411">
                  <a:extLst>
                    <a:ext uri="{9D8B030D-6E8A-4147-A177-3AD203B41FA5}">
                      <a16:colId xmlns:a16="http://schemas.microsoft.com/office/drawing/2014/main" val="3129776474"/>
                    </a:ext>
                  </a:extLst>
                </a:gridCol>
                <a:gridCol w="730411">
                  <a:extLst>
                    <a:ext uri="{9D8B030D-6E8A-4147-A177-3AD203B41FA5}">
                      <a16:colId xmlns:a16="http://schemas.microsoft.com/office/drawing/2014/main" val="381332903"/>
                    </a:ext>
                  </a:extLst>
                </a:gridCol>
                <a:gridCol w="438433">
                  <a:extLst>
                    <a:ext uri="{9D8B030D-6E8A-4147-A177-3AD203B41FA5}">
                      <a16:colId xmlns:a16="http://schemas.microsoft.com/office/drawing/2014/main" val="806908881"/>
                    </a:ext>
                  </a:extLst>
                </a:gridCol>
              </a:tblGrid>
              <a:tr h="3334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months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035692"/>
                  </a:ext>
                </a:extLst>
              </a:tr>
              <a:tr h="61889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Indicators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2729513187"/>
                  </a:ext>
                </a:extLst>
              </a:tr>
              <a:tr h="55565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Refractive prediction error, D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-0.042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±0.437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0.065</a:t>
                      </a:r>
                      <a:endParaRPr lang="en-US" altLang="zh-CN" sz="1000" kern="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±0.884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0.480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-0.059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±0.378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0.160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±0.935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0.160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-0.020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±0.480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0.125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±0.919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0.364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1990454274"/>
                  </a:ext>
                </a:extLst>
              </a:tr>
              <a:tr h="50950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tilt, degree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2.844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±4.504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2.751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±3.733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0.920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2.594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±4.390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2.695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±3.946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0.915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4054074182"/>
                  </a:ext>
                </a:extLst>
              </a:tr>
              <a:tr h="48192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decentration, mm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zh-CN" sz="10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0.139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±0.360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-0.021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±0.281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0.033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0.112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±0.319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-0.079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±0.345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2254759005"/>
                  </a:ext>
                </a:extLst>
              </a:tr>
              <a:tr h="50683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CMT changes, μm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8.051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±26.973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4.113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±34.684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0.569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4.513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±21.509</a:t>
                      </a:r>
                      <a:endParaRPr lang="zh-CN" altLang="zh-CN" sz="10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12.349</a:t>
                      </a:r>
                      <a:endParaRPr lang="en-US" altLang="zh-CN" sz="10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±40.363</a:t>
                      </a:r>
                      <a:endParaRPr lang="en-US" altLang="zh-CN" sz="10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0.283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13.667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±48.558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18.205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±56.517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0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0.698</a:t>
                      </a:r>
                      <a:endParaRPr lang="zh-CN" sz="10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941" marR="61941" marT="0" marB="0" anchor="ctr"/>
                </a:tc>
                <a:extLst>
                  <a:ext uri="{0D108BD9-81ED-4DB2-BD59-A6C34878D82A}">
                    <a16:rowId xmlns:a16="http://schemas.microsoft.com/office/drawing/2014/main" val="240301177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59A457D-2500-E3E6-407F-362E03353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457" y="944157"/>
            <a:ext cx="64438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17.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Primary outcome comparison of the two groups in all post-operative visits at 1 week, 1 month, and 3 months.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(left</a:t>
            </a:r>
            <a:r>
              <a:rPr lang="zh-CN" altLang="en-US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21367E7-9D24-6F32-5068-A59C5AEA57BE}"/>
              </a:ext>
            </a:extLst>
          </p:cNvPr>
          <p:cNvSpPr txBox="1"/>
          <p:nvPr/>
        </p:nvSpPr>
        <p:spPr>
          <a:xfrm>
            <a:off x="95636" y="4503093"/>
            <a:ext cx="64970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5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</a:t>
            </a:r>
            <a:r>
              <a:rPr kumimoji="0" lang="en-US" altLang="zh-TW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comparison was between the two groups in each visit.</a:t>
            </a:r>
            <a:endParaRPr kumimoji="0" lang="en-US" altLang="zh-TW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D764B0C-F838-4EF8-8C81-E9A1CF96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7E836-66C5-4AC4-8516-860E4D42559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20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3F2EF-1AB2-9704-2A78-F59AD3A98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2AB6132-A3B5-51DE-9584-58704FD40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76" y="1034751"/>
            <a:ext cx="64192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indent="0" algn="just" defTabSz="914400"/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18.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Secondary outcomes of the two arms in all post-operative visits at 1 week, 1 month, and 3 months.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(left</a:t>
            </a:r>
            <a:r>
              <a:rPr lang="zh-CN" altLang="en-US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857D88D-6762-A321-C77B-C77CDA02C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45" y="4031018"/>
            <a:ext cx="651609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comparison was between each post-operative visit and the pre-operative visit in the CTR group (</a:t>
            </a:r>
            <a:r>
              <a:rPr kumimoji="0" lang="en-US" altLang="zh-TW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 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value 1);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# The comparison was between each post-operative visit and the pre-operative visit in the</a:t>
            </a:r>
            <a:r>
              <a:rPr kumimoji="0" lang="en-US" altLang="zh-CN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Control group (</a:t>
            </a:r>
            <a:r>
              <a:rPr kumimoji="0" lang="en-US" altLang="zh-TW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value 2).</a:t>
            </a:r>
            <a:endParaRPr kumimoji="0" lang="en-US" altLang="zh-CN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B87A75-97D9-AD84-DEB6-E2134C5F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7E836-66C5-4AC4-8516-860E4D42559F}" type="slidenum">
              <a:rPr lang="zh-CN" altLang="en-US" smtClean="0"/>
              <a:t>18</a:t>
            </a:fld>
            <a:endParaRPr lang="zh-CN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C5045A5-A035-B806-6D34-594F9577BC7C}"/>
              </a:ext>
            </a:extLst>
          </p:cNvPr>
          <p:cNvGraphicFramePr>
            <a:graphicFrameLocks noGrp="1"/>
          </p:cNvGraphicFramePr>
          <p:nvPr/>
        </p:nvGraphicFramePr>
        <p:xfrm>
          <a:off x="219060" y="1602703"/>
          <a:ext cx="6444536" cy="2428315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771846">
                  <a:extLst>
                    <a:ext uri="{9D8B030D-6E8A-4147-A177-3AD203B41FA5}">
                      <a16:colId xmlns:a16="http://schemas.microsoft.com/office/drawing/2014/main" val="3744980374"/>
                    </a:ext>
                  </a:extLst>
                </a:gridCol>
                <a:gridCol w="355820">
                  <a:extLst>
                    <a:ext uri="{9D8B030D-6E8A-4147-A177-3AD203B41FA5}">
                      <a16:colId xmlns:a16="http://schemas.microsoft.com/office/drawing/2014/main" val="2041071399"/>
                    </a:ext>
                  </a:extLst>
                </a:gridCol>
                <a:gridCol w="542305">
                  <a:extLst>
                    <a:ext uri="{9D8B030D-6E8A-4147-A177-3AD203B41FA5}">
                      <a16:colId xmlns:a16="http://schemas.microsoft.com/office/drawing/2014/main" val="1545899762"/>
                    </a:ext>
                  </a:extLst>
                </a:gridCol>
                <a:gridCol w="568334">
                  <a:extLst>
                    <a:ext uri="{9D8B030D-6E8A-4147-A177-3AD203B41FA5}">
                      <a16:colId xmlns:a16="http://schemas.microsoft.com/office/drawing/2014/main" val="3752414103"/>
                    </a:ext>
                  </a:extLst>
                </a:gridCol>
                <a:gridCol w="450377">
                  <a:extLst>
                    <a:ext uri="{9D8B030D-6E8A-4147-A177-3AD203B41FA5}">
                      <a16:colId xmlns:a16="http://schemas.microsoft.com/office/drawing/2014/main" val="248513116"/>
                    </a:ext>
                  </a:extLst>
                </a:gridCol>
                <a:gridCol w="460611">
                  <a:extLst>
                    <a:ext uri="{9D8B030D-6E8A-4147-A177-3AD203B41FA5}">
                      <a16:colId xmlns:a16="http://schemas.microsoft.com/office/drawing/2014/main" val="4165961307"/>
                    </a:ext>
                  </a:extLst>
                </a:gridCol>
                <a:gridCol w="450377">
                  <a:extLst>
                    <a:ext uri="{9D8B030D-6E8A-4147-A177-3AD203B41FA5}">
                      <a16:colId xmlns:a16="http://schemas.microsoft.com/office/drawing/2014/main" val="3624759338"/>
                    </a:ext>
                  </a:extLst>
                </a:gridCol>
                <a:gridCol w="392373">
                  <a:extLst>
                    <a:ext uri="{9D8B030D-6E8A-4147-A177-3AD203B41FA5}">
                      <a16:colId xmlns:a16="http://schemas.microsoft.com/office/drawing/2014/main" val="804373616"/>
                    </a:ext>
                  </a:extLst>
                </a:gridCol>
                <a:gridCol w="474259">
                  <a:extLst>
                    <a:ext uri="{9D8B030D-6E8A-4147-A177-3AD203B41FA5}">
                      <a16:colId xmlns:a16="http://schemas.microsoft.com/office/drawing/2014/main" val="3226743160"/>
                    </a:ext>
                  </a:extLst>
                </a:gridCol>
                <a:gridCol w="378726">
                  <a:extLst>
                    <a:ext uri="{9D8B030D-6E8A-4147-A177-3AD203B41FA5}">
                      <a16:colId xmlns:a16="http://schemas.microsoft.com/office/drawing/2014/main" val="3458029077"/>
                    </a:ext>
                  </a:extLst>
                </a:gridCol>
                <a:gridCol w="590265">
                  <a:extLst>
                    <a:ext uri="{9D8B030D-6E8A-4147-A177-3AD203B41FA5}">
                      <a16:colId xmlns:a16="http://schemas.microsoft.com/office/drawing/2014/main" val="3528189019"/>
                    </a:ext>
                  </a:extLst>
                </a:gridCol>
                <a:gridCol w="530656">
                  <a:extLst>
                    <a:ext uri="{9D8B030D-6E8A-4147-A177-3AD203B41FA5}">
                      <a16:colId xmlns:a16="http://schemas.microsoft.com/office/drawing/2014/main" val="3601317164"/>
                    </a:ext>
                  </a:extLst>
                </a:gridCol>
                <a:gridCol w="478587">
                  <a:extLst>
                    <a:ext uri="{9D8B030D-6E8A-4147-A177-3AD203B41FA5}">
                      <a16:colId xmlns:a16="http://schemas.microsoft.com/office/drawing/2014/main" val="1375639431"/>
                    </a:ext>
                  </a:extLst>
                </a:gridCol>
              </a:tblGrid>
              <a:tr h="1979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visit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120575"/>
                  </a:ext>
                </a:extLst>
              </a:tr>
              <a:tr h="495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r>
                        <a:rPr lang="zh-CN" sz="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#p 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 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extLst>
                  <a:ext uri="{0D108BD9-81ED-4DB2-BD59-A6C34878D82A}">
                    <a16:rowId xmlns:a16="http://schemas.microsoft.com/office/drawing/2014/main" val="2345898585"/>
                  </a:ext>
                </a:extLst>
              </a:tr>
              <a:tr h="495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Best-corrected visual acuity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0.13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±0.17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0.32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±0.48</a:t>
                      </a: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0.13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±0.16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0.27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±0.38</a:t>
                      </a: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±0.14</a:t>
                      </a: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0.25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±0.39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extLst>
                  <a:ext uri="{0D108BD9-81ED-4DB2-BD59-A6C34878D82A}">
                    <a16:rowId xmlns:a16="http://schemas.microsoft.com/office/drawing/2014/main" val="2824532426"/>
                  </a:ext>
                </a:extLst>
              </a:tr>
              <a:tr h="6979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curvature, D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44.23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±1.62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0.866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44.60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±2.21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0.028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44.16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±1.68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0.997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44.51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±2.15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0.579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44.24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±1.61</a:t>
                      </a: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0.611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44.52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±2.17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0.470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extLst>
                  <a:ext uri="{0D108BD9-81ED-4DB2-BD59-A6C34878D82A}">
                    <a16:rowId xmlns:a16="http://schemas.microsoft.com/office/drawing/2014/main" val="1361274267"/>
                  </a:ext>
                </a:extLst>
              </a:tr>
              <a:tr h="495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Axial length (AL), mm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29.35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±1.77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29.96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±2.41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29.33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±1.77</a:t>
                      </a:r>
                      <a:endParaRPr lang="zh-CN" altLang="zh-CN" sz="800" b="1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29.94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±0.36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695" marR="47695" marT="0" marB="0" anchor="ctr"/>
                </a:tc>
                <a:extLst>
                  <a:ext uri="{0D108BD9-81ED-4DB2-BD59-A6C34878D82A}">
                    <a16:rowId xmlns:a16="http://schemas.microsoft.com/office/drawing/2014/main" val="267803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2095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685C1-6777-2BFD-A360-2A6DADB2E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7E9C661-CB70-C8CB-36AD-C7B7162E2C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344473"/>
              </p:ext>
            </p:extLst>
          </p:nvPr>
        </p:nvGraphicFramePr>
        <p:xfrm>
          <a:off x="239575" y="1150656"/>
          <a:ext cx="6214230" cy="262442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18896">
                  <a:extLst>
                    <a:ext uri="{9D8B030D-6E8A-4147-A177-3AD203B41FA5}">
                      <a16:colId xmlns:a16="http://schemas.microsoft.com/office/drawing/2014/main" val="1498222954"/>
                    </a:ext>
                  </a:extLst>
                </a:gridCol>
                <a:gridCol w="765376">
                  <a:extLst>
                    <a:ext uri="{9D8B030D-6E8A-4147-A177-3AD203B41FA5}">
                      <a16:colId xmlns:a16="http://schemas.microsoft.com/office/drawing/2014/main" val="3019710787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2321885465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3524139983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394609158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1717491738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3086228575"/>
                    </a:ext>
                  </a:extLst>
                </a:gridCol>
                <a:gridCol w="647454">
                  <a:extLst>
                    <a:ext uri="{9D8B030D-6E8A-4147-A177-3AD203B41FA5}">
                      <a16:colId xmlns:a16="http://schemas.microsoft.com/office/drawing/2014/main" val="2769314116"/>
                    </a:ext>
                  </a:extLst>
                </a:gridCol>
                <a:gridCol w="647454">
                  <a:extLst>
                    <a:ext uri="{9D8B030D-6E8A-4147-A177-3AD203B41FA5}">
                      <a16:colId xmlns:a16="http://schemas.microsoft.com/office/drawing/2014/main" val="1022863977"/>
                    </a:ext>
                  </a:extLst>
                </a:gridCol>
              </a:tblGrid>
              <a:tr h="3887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Pre-operation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447638"/>
                  </a:ext>
                </a:extLst>
              </a:tr>
              <a:tr h="42134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extLst>
                  <a:ext uri="{0D108BD9-81ED-4DB2-BD59-A6C34878D82A}">
                    <a16:rowId xmlns:a16="http://schemas.microsoft.com/office/drawing/2014/main" val="2689741297"/>
                  </a:ext>
                </a:extLst>
              </a:tr>
              <a:tr h="232069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ubgroup: </a:t>
                      </a: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mm ≤ AL &lt; 30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948304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0.49±0.27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0.70±0.67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0.08±0.08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0.10±0.10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0.06±0.07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0.10±0.12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0.04±0.06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0.09±0.13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19256246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601042022"/>
                  </a:ext>
                </a:extLst>
              </a:tr>
              <a:tr h="232069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 </a:t>
                      </a:r>
                      <a:endParaRPr lang="zh-CN" altLang="en-US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485089818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BCVA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0.73±0.46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1.03±0.61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0.27±0.37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0.45±0.53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0.30±0.50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0.37±0.47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0.25±0.32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0.37±0.48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832012111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230811943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#p value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0.026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0.012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0.020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50507294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FE2001C3-6F71-B3E7-F44F-077FBB400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66" y="795089"/>
            <a:ext cx="621423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2.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 and post-operative BCVA of two arms stratified by axial length.</a:t>
            </a:r>
            <a:endParaRPr kumimoji="0" lang="en-US" altLang="zh-TW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BC49FD2-1AD7-FA78-EB45-9CD7B09CA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66" y="3775076"/>
            <a:ext cx="63354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The comparison between the eyes with 26 mm ≤ AL &lt; 30 mm and eyes with AL</a:t>
            </a:r>
            <a:r>
              <a:rPr lang="zh-TW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</a:t>
            </a:r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mm</a:t>
            </a:r>
            <a:r>
              <a:rPr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Post-operative BCVA at 1 week, 1 month, and 3 months compares with pre-operative BCVA, respectively.</a:t>
            </a:r>
            <a:endParaRPr lang="zh-CN" altLang="zh-CN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489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F2B8A-A0DE-FCE3-7533-29F492969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E10D25DA-AC76-B246-1CCD-1209F0BA0C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222198"/>
              </p:ext>
            </p:extLst>
          </p:nvPr>
        </p:nvGraphicFramePr>
        <p:xfrm>
          <a:off x="246201" y="1354081"/>
          <a:ext cx="6396969" cy="2090772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45918">
                  <a:extLst>
                    <a:ext uri="{9D8B030D-6E8A-4147-A177-3AD203B41FA5}">
                      <a16:colId xmlns:a16="http://schemas.microsoft.com/office/drawing/2014/main" val="1044333170"/>
                    </a:ext>
                  </a:extLst>
                </a:gridCol>
                <a:gridCol w="787883">
                  <a:extLst>
                    <a:ext uri="{9D8B030D-6E8A-4147-A177-3AD203B41FA5}">
                      <a16:colId xmlns:a16="http://schemas.microsoft.com/office/drawing/2014/main" val="2532924416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1951241490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3369596863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1811370425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1251900157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563642551"/>
                    </a:ext>
                  </a:extLst>
                </a:gridCol>
                <a:gridCol w="666494">
                  <a:extLst>
                    <a:ext uri="{9D8B030D-6E8A-4147-A177-3AD203B41FA5}">
                      <a16:colId xmlns:a16="http://schemas.microsoft.com/office/drawing/2014/main" val="1402448343"/>
                    </a:ext>
                  </a:extLst>
                </a:gridCol>
                <a:gridCol w="666494">
                  <a:extLst>
                    <a:ext uri="{9D8B030D-6E8A-4147-A177-3AD203B41FA5}">
                      <a16:colId xmlns:a16="http://schemas.microsoft.com/office/drawing/2014/main" val="1436022572"/>
                    </a:ext>
                  </a:extLst>
                </a:gridCol>
              </a:tblGrid>
              <a:tr h="3027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Pre-operation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356584"/>
                  </a:ext>
                </a:extLst>
              </a:tr>
              <a:tr h="26565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800" b="1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extLst>
                  <a:ext uri="{0D108BD9-81ED-4DB2-BD59-A6C34878D82A}">
                    <a16:rowId xmlns:a16="http://schemas.microsoft.com/office/drawing/2014/main" val="446095225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26 mm ≤ AL &lt; 30 mm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154165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44.61±1.51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45.29±2.14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44.61±1.51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45.27±2.06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44.71±1.49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45.27±2.03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44.59±1.52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45.34±2.04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2918324856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0.978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0.854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0.328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246845887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</a:t>
                      </a:r>
                      <a:endParaRPr lang="zh-CN" altLang="en-US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12754228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43.17±1.47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43.84±2.07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43.23±1.41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43.93±2.03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43.18±1.57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43.89±1.97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43.23±1.46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43.92±1.97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442137077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0.350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0.115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0.400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0.163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23737744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EC5FB1C-10F7-359F-38D8-C6190F6F6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201" y="854329"/>
            <a:ext cx="6306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3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 and post-operative </a:t>
            </a:r>
            <a:r>
              <a:rPr kumimoji="0" lang="en-US" altLang="zh-TW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average central corneal curvatures stratified by axial length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F95F669-4D73-F437-8E50-ADF750B01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48" y="3460197"/>
            <a:ext cx="64668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 Post-operative average central corneal curvatures at 1 week, 1 month, and 3 months compares with pre-operative average central corneal curvatures, respectively.</a:t>
            </a:r>
            <a:endParaRPr kumimoji="0" lang="en-US" altLang="zh-CN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939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7888C320-D8C3-E1E7-B1C5-0CE5E5E17E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510011"/>
              </p:ext>
            </p:extLst>
          </p:nvPr>
        </p:nvGraphicFramePr>
        <p:xfrm>
          <a:off x="259455" y="1282288"/>
          <a:ext cx="6293747" cy="1779452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30654">
                  <a:extLst>
                    <a:ext uri="{9D8B030D-6E8A-4147-A177-3AD203B41FA5}">
                      <a16:colId xmlns:a16="http://schemas.microsoft.com/office/drawing/2014/main" val="4101364505"/>
                    </a:ext>
                  </a:extLst>
                </a:gridCol>
                <a:gridCol w="775170">
                  <a:extLst>
                    <a:ext uri="{9D8B030D-6E8A-4147-A177-3AD203B41FA5}">
                      <a16:colId xmlns:a16="http://schemas.microsoft.com/office/drawing/2014/main" val="112346057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1156811658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4157387055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2748274815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1617601165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2257834114"/>
                    </a:ext>
                  </a:extLst>
                </a:gridCol>
                <a:gridCol w="655739">
                  <a:extLst>
                    <a:ext uri="{9D8B030D-6E8A-4147-A177-3AD203B41FA5}">
                      <a16:colId xmlns:a16="http://schemas.microsoft.com/office/drawing/2014/main" val="4053610753"/>
                    </a:ext>
                  </a:extLst>
                </a:gridCol>
                <a:gridCol w="655739">
                  <a:extLst>
                    <a:ext uri="{9D8B030D-6E8A-4147-A177-3AD203B41FA5}">
                      <a16:colId xmlns:a16="http://schemas.microsoft.com/office/drawing/2014/main" val="3019709475"/>
                    </a:ext>
                  </a:extLst>
                </a:gridCol>
              </a:tblGrid>
              <a:tr h="2773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Pre-operation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358222"/>
                  </a:ext>
                </a:extLst>
              </a:tr>
              <a:tr h="17354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extLst>
                  <a:ext uri="{0D108BD9-81ED-4DB2-BD59-A6C34878D82A}">
                    <a16:rowId xmlns:a16="http://schemas.microsoft.com/office/drawing/2014/main" val="167748676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26 mm ≤ AL &lt; 30 mm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418218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28.63±1.08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27.89±1.35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28.66±1.06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27.97±1.31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28.63±1.02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27.89±1.35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28.68±1.02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27.89±1.35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745118249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0.510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0.297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0.889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0.215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0.428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989971423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</a:t>
                      </a:r>
                      <a:endParaRPr lang="zh-CN" altLang="en-US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840087103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31.95±1.40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31.77±1.21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31.86±1.41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31.58±1.47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31.86±1.41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31.59±1.47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31.69±1.32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31.58±1.47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845266210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0.349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0.051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0.349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0.052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17844199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E94F8888-DC9F-69EB-CD04-32AE348CA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73" y="935777"/>
            <a:ext cx="634012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4.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 and post-operative </a:t>
            </a:r>
            <a:r>
              <a:rPr kumimoji="0" lang="en-US" altLang="zh-TW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axial length stratified by axial length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zh-CN" sz="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D351EA-6118-9D9A-7D6E-31ADCE534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63" y="3096328"/>
            <a:ext cx="63401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 Post-operative axial length at 1 week, 1 month, and 3 months compares with pre-operative average central corneal curvatures, respectively.</a:t>
            </a:r>
            <a:endParaRPr kumimoji="0" lang="en-US" altLang="zh-CN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20814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DD95F-D4E3-3814-4329-E961BD92E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26B93B83-A1D0-A296-211C-43066E3D5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847277"/>
              </p:ext>
            </p:extLst>
          </p:nvPr>
        </p:nvGraphicFramePr>
        <p:xfrm>
          <a:off x="254724" y="1326041"/>
          <a:ext cx="6348551" cy="4518751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023344">
                  <a:extLst>
                    <a:ext uri="{9D8B030D-6E8A-4147-A177-3AD203B41FA5}">
                      <a16:colId xmlns:a16="http://schemas.microsoft.com/office/drawing/2014/main" val="490111048"/>
                    </a:ext>
                  </a:extLst>
                </a:gridCol>
                <a:gridCol w="960522">
                  <a:extLst>
                    <a:ext uri="{9D8B030D-6E8A-4147-A177-3AD203B41FA5}">
                      <a16:colId xmlns:a16="http://schemas.microsoft.com/office/drawing/2014/main" val="3478124163"/>
                    </a:ext>
                  </a:extLst>
                </a:gridCol>
                <a:gridCol w="1151260">
                  <a:extLst>
                    <a:ext uri="{9D8B030D-6E8A-4147-A177-3AD203B41FA5}">
                      <a16:colId xmlns:a16="http://schemas.microsoft.com/office/drawing/2014/main" val="2953603950"/>
                    </a:ext>
                  </a:extLst>
                </a:gridCol>
                <a:gridCol w="576768">
                  <a:extLst>
                    <a:ext uri="{9D8B030D-6E8A-4147-A177-3AD203B41FA5}">
                      <a16:colId xmlns:a16="http://schemas.microsoft.com/office/drawing/2014/main" val="4093507286"/>
                    </a:ext>
                  </a:extLst>
                </a:gridCol>
                <a:gridCol w="1003769">
                  <a:extLst>
                    <a:ext uri="{9D8B030D-6E8A-4147-A177-3AD203B41FA5}">
                      <a16:colId xmlns:a16="http://schemas.microsoft.com/office/drawing/2014/main" val="2818574805"/>
                    </a:ext>
                  </a:extLst>
                </a:gridCol>
                <a:gridCol w="1018791">
                  <a:extLst>
                    <a:ext uri="{9D8B030D-6E8A-4147-A177-3AD203B41FA5}">
                      <a16:colId xmlns:a16="http://schemas.microsoft.com/office/drawing/2014/main" val="706110807"/>
                    </a:ext>
                  </a:extLst>
                </a:gridCol>
                <a:gridCol w="614097">
                  <a:extLst>
                    <a:ext uri="{9D8B030D-6E8A-4147-A177-3AD203B41FA5}">
                      <a16:colId xmlns:a16="http://schemas.microsoft.com/office/drawing/2014/main" val="1161777315"/>
                    </a:ext>
                  </a:extLst>
                </a:gridCol>
              </a:tblGrid>
              <a:tr h="1502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26 mm ≤ AL &lt; 30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287611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visit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2517544905"/>
                  </a:ext>
                </a:extLst>
              </a:tr>
              <a:tr h="150242">
                <a:tc gridSpan="7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Refractive prediction error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456002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week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-0.126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±0.512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0.114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±0.683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0.180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0.108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±0.400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-0.167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±0.813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0.220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94292671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-0.087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±0.423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0.062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±0.735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0.433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0.091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±0.432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-0.146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±0.842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0.307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309111604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-0.161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±0.584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0.115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±0.901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0.213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0.107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±0.394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-0.151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±0.833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0.256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2918177754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tilt, degree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138684284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-3.448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±3.803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-2.058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±3.659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0.229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-0.677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±3.858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-0.633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±4.572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0.977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1339603247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-3.612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±3.234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-2.200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±3.125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0.156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-0.529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±4.582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-0.833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±5.177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0.856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303089507"/>
                  </a:ext>
                </a:extLst>
              </a:tr>
              <a:tr h="150242">
                <a:tc gridSpan="7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decentration,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17283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-0.032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±0.366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0.377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±0.706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0.172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±0.968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0.159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±0.409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0.954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947517977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0.133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±0.368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0.161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±0.574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0.849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-0.047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±0.563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0.049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±0.535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0.604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899650035"/>
                  </a:ext>
                </a:extLst>
              </a:tr>
              <a:tr h="150242">
                <a:tc gridSpan="7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CTM changes, </a:t>
                      </a:r>
                      <a:r>
                        <a:rPr lang="en-US" sz="9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622024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week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6.815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±32.115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0.947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±33.944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0.554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9.25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±47.078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10.500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±36.433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0.925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34385877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5.667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±32.959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0.737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±38.840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0.645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15.500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±44.172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28.435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±74.194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0.537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4102188760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9.704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±32.722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6.053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±41.386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0.740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35.563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±83.819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17.750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±40.142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0.373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259107441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FB5F8E3-CDE2-DF87-95F6-E8ECBAD3F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71" y="740303"/>
            <a:ext cx="6474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5.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Post-operative refractive predictive error, IOL tilt, IOL decentration, and central macular thickness changes of two arms stratified by axial length.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(right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TW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9B7402C-F151-CCD6-2395-6E9A4F7C0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71" y="5898663"/>
            <a:ext cx="647444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comparison was between the CTR and Control groups in the same subgroup at each visit.</a:t>
            </a:r>
            <a:endParaRPr kumimoji="0" lang="en-US" altLang="zh-TW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29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16A65-3CCB-B6D3-38A1-02E0558EE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346EEE4-4E70-2277-966D-35D56A135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603592"/>
              </p:ext>
            </p:extLst>
          </p:nvPr>
        </p:nvGraphicFramePr>
        <p:xfrm>
          <a:off x="239575" y="1150656"/>
          <a:ext cx="6214230" cy="262442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18896">
                  <a:extLst>
                    <a:ext uri="{9D8B030D-6E8A-4147-A177-3AD203B41FA5}">
                      <a16:colId xmlns:a16="http://schemas.microsoft.com/office/drawing/2014/main" val="1498222954"/>
                    </a:ext>
                  </a:extLst>
                </a:gridCol>
                <a:gridCol w="765376">
                  <a:extLst>
                    <a:ext uri="{9D8B030D-6E8A-4147-A177-3AD203B41FA5}">
                      <a16:colId xmlns:a16="http://schemas.microsoft.com/office/drawing/2014/main" val="3019710787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2321885465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3524139983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394609158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1717491738"/>
                    </a:ext>
                  </a:extLst>
                </a:gridCol>
                <a:gridCol w="647010">
                  <a:extLst>
                    <a:ext uri="{9D8B030D-6E8A-4147-A177-3AD203B41FA5}">
                      <a16:colId xmlns:a16="http://schemas.microsoft.com/office/drawing/2014/main" val="3086228575"/>
                    </a:ext>
                  </a:extLst>
                </a:gridCol>
                <a:gridCol w="647454">
                  <a:extLst>
                    <a:ext uri="{9D8B030D-6E8A-4147-A177-3AD203B41FA5}">
                      <a16:colId xmlns:a16="http://schemas.microsoft.com/office/drawing/2014/main" val="2769314116"/>
                    </a:ext>
                  </a:extLst>
                </a:gridCol>
                <a:gridCol w="647454">
                  <a:extLst>
                    <a:ext uri="{9D8B030D-6E8A-4147-A177-3AD203B41FA5}">
                      <a16:colId xmlns:a16="http://schemas.microsoft.com/office/drawing/2014/main" val="1022863977"/>
                    </a:ext>
                  </a:extLst>
                </a:gridCol>
              </a:tblGrid>
              <a:tr h="3887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Pre-operation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447638"/>
                  </a:ext>
                </a:extLst>
              </a:tr>
              <a:tr h="421343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extLst>
                  <a:ext uri="{0D108BD9-81ED-4DB2-BD59-A6C34878D82A}">
                    <a16:rowId xmlns:a16="http://schemas.microsoft.com/office/drawing/2014/main" val="2689741297"/>
                  </a:ext>
                </a:extLst>
              </a:tr>
              <a:tr h="232069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ubgroup: </a:t>
                      </a: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mm ≤ AL &lt; 30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948304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</a:t>
                      </a: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0.55±0.33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0.70±0.68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0.15±0.16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0.23±0.41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0.14±0.15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0.23±0.41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0.13±0.17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0.24±0.41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19256246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601042022"/>
                  </a:ext>
                </a:extLst>
              </a:tr>
              <a:tr h="232069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 </a:t>
                      </a:r>
                      <a:endParaRPr lang="zh-CN" altLang="en-US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485089818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BCVA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0.78±0.48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1.10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±0.67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0.27±0.48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0.30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±0.54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0.30±0.65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0.34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±0.57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0.23±0.41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0.33</a:t>
                      </a: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±0.58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832012111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230811943"/>
                  </a:ext>
                </a:extLst>
              </a:tr>
              <a:tr h="2700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#p value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0.080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0.939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0.211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0.156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0.148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50507294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C56872E-9C56-B72E-DDB9-2C73E8F3B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66" y="702756"/>
            <a:ext cx="62142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6.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 and post-operative BCVA of two arms stratified by axial length.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(right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TW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2ECDF7C-FEA6-EDA8-BED5-6CA043C04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66" y="3775076"/>
            <a:ext cx="63354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The comparison between the eyes with 26 mm ≤ AL &lt; 30 mm and eyes with AL</a:t>
            </a:r>
            <a:r>
              <a:rPr lang="zh-TW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</a:t>
            </a:r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mm</a:t>
            </a:r>
            <a:r>
              <a:rPr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Post-operative BCVA at 1 week, 1 month, and 3 months compares with pre-operative BCVA, respectively.</a:t>
            </a:r>
            <a:endParaRPr lang="zh-CN" altLang="zh-CN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82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FF30E-0A79-04B9-6C33-B7107C75B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0020157-A291-9356-CC6B-DF5980959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225252"/>
              </p:ext>
            </p:extLst>
          </p:nvPr>
        </p:nvGraphicFramePr>
        <p:xfrm>
          <a:off x="246201" y="1354081"/>
          <a:ext cx="6396969" cy="2090772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45918">
                  <a:extLst>
                    <a:ext uri="{9D8B030D-6E8A-4147-A177-3AD203B41FA5}">
                      <a16:colId xmlns:a16="http://schemas.microsoft.com/office/drawing/2014/main" val="1044333170"/>
                    </a:ext>
                  </a:extLst>
                </a:gridCol>
                <a:gridCol w="787883">
                  <a:extLst>
                    <a:ext uri="{9D8B030D-6E8A-4147-A177-3AD203B41FA5}">
                      <a16:colId xmlns:a16="http://schemas.microsoft.com/office/drawing/2014/main" val="2532924416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1951241490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3369596863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1811370425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1251900157"/>
                    </a:ext>
                  </a:extLst>
                </a:gridCol>
                <a:gridCol w="666036">
                  <a:extLst>
                    <a:ext uri="{9D8B030D-6E8A-4147-A177-3AD203B41FA5}">
                      <a16:colId xmlns:a16="http://schemas.microsoft.com/office/drawing/2014/main" val="563642551"/>
                    </a:ext>
                  </a:extLst>
                </a:gridCol>
                <a:gridCol w="666494">
                  <a:extLst>
                    <a:ext uri="{9D8B030D-6E8A-4147-A177-3AD203B41FA5}">
                      <a16:colId xmlns:a16="http://schemas.microsoft.com/office/drawing/2014/main" val="1402448343"/>
                    </a:ext>
                  </a:extLst>
                </a:gridCol>
                <a:gridCol w="666494">
                  <a:extLst>
                    <a:ext uri="{9D8B030D-6E8A-4147-A177-3AD203B41FA5}">
                      <a16:colId xmlns:a16="http://schemas.microsoft.com/office/drawing/2014/main" val="1436022572"/>
                    </a:ext>
                  </a:extLst>
                </a:gridCol>
              </a:tblGrid>
              <a:tr h="3027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Pre-operation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356584"/>
                  </a:ext>
                </a:extLst>
              </a:tr>
              <a:tr h="26565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sz="800" b="1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extLst>
                  <a:ext uri="{0D108BD9-81ED-4DB2-BD59-A6C34878D82A}">
                    <a16:rowId xmlns:a16="http://schemas.microsoft.com/office/drawing/2014/main" val="446095225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26 mm ≤ AL &lt; 30 mm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154165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44.66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45.54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±1.95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44.61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45.38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±1.68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44.79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45.41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±1.68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44.83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45.50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±1.65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2918324856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0.565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0.669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0.989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246845887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</a:t>
                      </a:r>
                      <a:endParaRPr lang="zh-CN" altLang="en-US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12754228"/>
                  </a:ext>
                </a:extLst>
              </a:tr>
              <a:tr h="3467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central corneal curvatures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43.32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43.67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±2.00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43.34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43.66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±1.97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43.41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43.63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±1.89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43.42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43.65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±1.92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442137077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0.968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0.996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0.487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0.964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0.335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0.996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23737744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06A72757-370C-A21B-1C98-2DC28C79D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201" y="854329"/>
            <a:ext cx="6306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7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 and post-operative </a:t>
            </a:r>
            <a:r>
              <a:rPr kumimoji="0" lang="en-US" altLang="zh-TW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average central corneal curvatures stratified by axial length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(right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A7F5BEC-7BB9-EBDC-AB22-084661FC3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48" y="3460197"/>
            <a:ext cx="64668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 Post-operative average central corneal curvatures at 1 week, 1 month, and 3 months compares with pre-operative average central corneal curvatures, respectively.</a:t>
            </a:r>
            <a:endParaRPr kumimoji="0" lang="en-US" altLang="zh-CN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60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42ACC-9195-F8BD-6659-6F374816D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D53E1C5-E0E4-F9A2-2EBC-382A17E1B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4976"/>
              </p:ext>
            </p:extLst>
          </p:nvPr>
        </p:nvGraphicFramePr>
        <p:xfrm>
          <a:off x="259455" y="1282288"/>
          <a:ext cx="6293747" cy="1779452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930654">
                  <a:extLst>
                    <a:ext uri="{9D8B030D-6E8A-4147-A177-3AD203B41FA5}">
                      <a16:colId xmlns:a16="http://schemas.microsoft.com/office/drawing/2014/main" val="4101364505"/>
                    </a:ext>
                  </a:extLst>
                </a:gridCol>
                <a:gridCol w="775170">
                  <a:extLst>
                    <a:ext uri="{9D8B030D-6E8A-4147-A177-3AD203B41FA5}">
                      <a16:colId xmlns:a16="http://schemas.microsoft.com/office/drawing/2014/main" val="112346057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1156811658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4157387055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2748274815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1617601165"/>
                    </a:ext>
                  </a:extLst>
                </a:gridCol>
                <a:gridCol w="655289">
                  <a:extLst>
                    <a:ext uri="{9D8B030D-6E8A-4147-A177-3AD203B41FA5}">
                      <a16:colId xmlns:a16="http://schemas.microsoft.com/office/drawing/2014/main" val="2257834114"/>
                    </a:ext>
                  </a:extLst>
                </a:gridCol>
                <a:gridCol w="655739">
                  <a:extLst>
                    <a:ext uri="{9D8B030D-6E8A-4147-A177-3AD203B41FA5}">
                      <a16:colId xmlns:a16="http://schemas.microsoft.com/office/drawing/2014/main" val="4053610753"/>
                    </a:ext>
                  </a:extLst>
                </a:gridCol>
                <a:gridCol w="655739">
                  <a:extLst>
                    <a:ext uri="{9D8B030D-6E8A-4147-A177-3AD203B41FA5}">
                      <a16:colId xmlns:a16="http://schemas.microsoft.com/office/drawing/2014/main" val="3019709475"/>
                    </a:ext>
                  </a:extLst>
                </a:gridCol>
              </a:tblGrid>
              <a:tr h="2773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Pre-operation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week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1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3 month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358222"/>
                  </a:ext>
                </a:extLst>
              </a:tr>
              <a:tr h="17354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</a:t>
                      </a:r>
                    </a:p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tc>
                  <a:txBody>
                    <a:bodyPr/>
                    <a:lstStyle/>
                    <a:p>
                      <a:r>
                        <a:rPr lang="en-US" sz="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alt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 anchor="ctr"/>
                </a:tc>
                <a:extLst>
                  <a:ext uri="{0D108BD9-81ED-4DB2-BD59-A6C34878D82A}">
                    <a16:rowId xmlns:a16="http://schemas.microsoft.com/office/drawing/2014/main" val="167748676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26 mm ≤ AL &lt; 30 mm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418218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28.49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±1.22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27.97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±1.33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28.34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±1.18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27.81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±1.34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28.32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±1.18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28.01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±1.58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745118249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0.9689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1989971423"/>
                  </a:ext>
                </a:extLst>
              </a:tr>
              <a:tr h="163711">
                <a:tc gridSpan="9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</a:t>
                      </a:r>
                      <a:endParaRPr lang="zh-CN" altLang="en-US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5758" marR="45758" marT="0" marB="0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840087103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32.01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±1.49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31.69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±1.11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31.92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±1.50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31.55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±1.13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31.65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±1.34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31.54</a:t>
                      </a: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±1.14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845266210"/>
                  </a:ext>
                </a:extLst>
              </a:tr>
              <a:tr h="191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8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endParaRPr lang="zh-CN" sz="8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0.012</a:t>
                      </a:r>
                      <a:endParaRPr lang="zh-CN" sz="8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zh-CN" altLang="zh-CN" sz="8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58" marR="45758" marT="0" marB="0"/>
                </a:tc>
                <a:extLst>
                  <a:ext uri="{0D108BD9-81ED-4DB2-BD59-A6C34878D82A}">
                    <a16:rowId xmlns:a16="http://schemas.microsoft.com/office/drawing/2014/main" val="317844199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2E199091-D080-FF0B-6704-0CAA2D3B3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73" y="935777"/>
            <a:ext cx="634012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8.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 and post-operative </a:t>
            </a:r>
            <a:r>
              <a:rPr kumimoji="0" lang="en-US" altLang="zh-TW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axial length stratified by axial length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(right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0EFDB61-4324-D9A8-6F80-4E42EB6EA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63" y="3096328"/>
            <a:ext cx="63401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 Post-operative axial length at 1 week, 1 month, and 3 months compares with pre-operative average central corneal curvatures, respectively.</a:t>
            </a:r>
            <a:endParaRPr kumimoji="0" lang="en-US" altLang="zh-CN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3498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12210-03E0-3DF5-9B8F-D9CC4BAC9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CF2E943A-0540-697D-B834-60EBFFA2C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621165"/>
              </p:ext>
            </p:extLst>
          </p:nvPr>
        </p:nvGraphicFramePr>
        <p:xfrm>
          <a:off x="254724" y="1326041"/>
          <a:ext cx="6348551" cy="4518751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023344">
                  <a:extLst>
                    <a:ext uri="{9D8B030D-6E8A-4147-A177-3AD203B41FA5}">
                      <a16:colId xmlns:a16="http://schemas.microsoft.com/office/drawing/2014/main" val="490111048"/>
                    </a:ext>
                  </a:extLst>
                </a:gridCol>
                <a:gridCol w="960522">
                  <a:extLst>
                    <a:ext uri="{9D8B030D-6E8A-4147-A177-3AD203B41FA5}">
                      <a16:colId xmlns:a16="http://schemas.microsoft.com/office/drawing/2014/main" val="3478124163"/>
                    </a:ext>
                  </a:extLst>
                </a:gridCol>
                <a:gridCol w="1151260">
                  <a:extLst>
                    <a:ext uri="{9D8B030D-6E8A-4147-A177-3AD203B41FA5}">
                      <a16:colId xmlns:a16="http://schemas.microsoft.com/office/drawing/2014/main" val="2953603950"/>
                    </a:ext>
                  </a:extLst>
                </a:gridCol>
                <a:gridCol w="576768">
                  <a:extLst>
                    <a:ext uri="{9D8B030D-6E8A-4147-A177-3AD203B41FA5}">
                      <a16:colId xmlns:a16="http://schemas.microsoft.com/office/drawing/2014/main" val="4093507286"/>
                    </a:ext>
                  </a:extLst>
                </a:gridCol>
                <a:gridCol w="1003769">
                  <a:extLst>
                    <a:ext uri="{9D8B030D-6E8A-4147-A177-3AD203B41FA5}">
                      <a16:colId xmlns:a16="http://schemas.microsoft.com/office/drawing/2014/main" val="2818574805"/>
                    </a:ext>
                  </a:extLst>
                </a:gridCol>
                <a:gridCol w="1018791">
                  <a:extLst>
                    <a:ext uri="{9D8B030D-6E8A-4147-A177-3AD203B41FA5}">
                      <a16:colId xmlns:a16="http://schemas.microsoft.com/office/drawing/2014/main" val="706110807"/>
                    </a:ext>
                  </a:extLst>
                </a:gridCol>
                <a:gridCol w="614097">
                  <a:extLst>
                    <a:ext uri="{9D8B030D-6E8A-4147-A177-3AD203B41FA5}">
                      <a16:colId xmlns:a16="http://schemas.microsoft.com/office/drawing/2014/main" val="1161777315"/>
                    </a:ext>
                  </a:extLst>
                </a:gridCol>
              </a:tblGrid>
              <a:tr h="1502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26 mm ≤ AL &lt; 30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Subgroup: AL≥30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287611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Post-operative visit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CTR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 group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 value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2517544905"/>
                  </a:ext>
                </a:extLst>
              </a:tr>
              <a:tr h="150242">
                <a:tc gridSpan="7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Refractive prediction error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456002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week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-0.042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±0.460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-0.147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±0.608</a:t>
                      </a:r>
                      <a:endParaRPr lang="zh-CN" altLang="zh-CN" sz="900" kern="100" dirty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0.498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-0.040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±0.374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0.226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±1.030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0.457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94292671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-0.035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±0.404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-0.054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±0.714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0.906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-0.139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±0.281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0.322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±1.058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0.055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309111604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-0.089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±0.492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-0.101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±0.686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0.943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0.210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±0.374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0.297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±1.044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0.810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2918177754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tilt, degree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138684284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3.030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±4.991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3.528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±4.192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0.729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2.289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±2.708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2.192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±3.342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0.938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1339603247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2.800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±4.855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3.450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±4.097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0.643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1.978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±2.677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2.152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±3.824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0.901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303089507"/>
                  </a:ext>
                </a:extLst>
              </a:tr>
              <a:tr h="150242">
                <a:tc gridSpan="7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IOL decentration, mm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17283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0.152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±0.307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-0.074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±0.208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0.005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0.101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±0.509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0.020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±0.324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0.663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947517977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0.076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±0.281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-0.075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±0.259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0.071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0.221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±0.413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-0.082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±0.404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0.064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899650035"/>
                  </a:ext>
                </a:extLst>
              </a:tr>
              <a:tr h="150242">
                <a:tc gridSpan="7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CTM changes, </a:t>
                      </a:r>
                      <a:r>
                        <a:rPr lang="en-US" sz="9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μm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622024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week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10.933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±24.400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-8.053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±30.918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0.021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-1.556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±34.096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13.360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±35.102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0.279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334385877"/>
                  </a:ext>
                </a:extLst>
              </a:tr>
              <a:tr h="2591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month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5.400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±17.468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-6.611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±30.733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0.090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1.556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±32.841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26.000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±41.452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0.121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4102188760"/>
                  </a:ext>
                </a:extLst>
              </a:tr>
              <a:tr h="3960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sz="9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months</a:t>
                      </a:r>
                      <a:endParaRPr lang="zh-CN" sz="900" kern="1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6.433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±20.864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-1.947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±33.710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0.287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37.778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±93.657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33.520</a:t>
                      </a:r>
                      <a:r>
                        <a:rPr lang="en-US" altLang="zh-CN" sz="9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±65.611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9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0.883</a:t>
                      </a:r>
                      <a:endParaRPr lang="zh-CN" sz="9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181" marR="50181" marT="0" marB="0" anchor="ctr"/>
                </a:tc>
                <a:extLst>
                  <a:ext uri="{0D108BD9-81ED-4DB2-BD59-A6C34878D82A}">
                    <a16:rowId xmlns:a16="http://schemas.microsoft.com/office/drawing/2014/main" val="259107441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DE8115DA-4918-831C-08DB-F5D9DB4EF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71" y="740303"/>
            <a:ext cx="6474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Table 9. </a:t>
            </a:r>
            <a: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Post-operative refractive predictive error, IOL tilt, IOL decentration, and central macular thickness changes of two arms stratified by axial length.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(left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eye)</a:t>
            </a:r>
            <a:endParaRPr kumimoji="0" lang="en-US" altLang="zh-TW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32EC0E3-DF85-ACD8-64D8-0B6FBFD1F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71" y="5898663"/>
            <a:ext cx="647444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*</a:t>
            </a:r>
            <a:r>
              <a:rPr kumimoji="0" lang="en-US" altLang="zh-TW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comparison was between the CTR and Control groups in the same subgroup at each visit.</a:t>
            </a:r>
            <a:endParaRPr kumimoji="0" lang="en-US" altLang="zh-TW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874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1297</TotalTime>
  <Words>3037</Words>
  <Application>Microsoft Office PowerPoint</Application>
  <PresentationFormat>A4 纸张(210x297 毫米)</PresentationFormat>
  <Paragraphs>1353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4" baseType="lpstr">
      <vt:lpstr>等线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zhiqian tong</dc:creator>
  <cp:lastModifiedBy>强凤 邓</cp:lastModifiedBy>
  <cp:revision>94</cp:revision>
  <dcterms:created xsi:type="dcterms:W3CDTF">2025-11-24T14:08:16Z</dcterms:created>
  <dcterms:modified xsi:type="dcterms:W3CDTF">2026-03-31T09:09:37Z</dcterms:modified>
</cp:coreProperties>
</file>