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ilon Shany" initials="E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7" d="100"/>
          <a:sy n="87" d="100"/>
        </p:scale>
        <p:origin x="-612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EOS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3"/>
              <c:layout>
                <c:manualLayout>
                  <c:x val="-9.2709121117531806E-3"/>
                  <c:y val="9.10805106891406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Ampicillin/penicillin</c:v>
                </c:pt>
                <c:pt idx="1">
                  <c:v>Piperacillin</c:v>
                </c:pt>
                <c:pt idx="2">
                  <c:v>Aminoglycosides</c:v>
                </c:pt>
                <c:pt idx="3">
                  <c:v>3rd gen. Cephalosporins</c:v>
                </c:pt>
                <c:pt idx="4">
                  <c:v>Empiric therapy*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 formatCode="0%">
                  <c:v>0.5</c:v>
                </c:pt>
                <c:pt idx="1">
                  <c:v>0.61899999999999999</c:v>
                </c:pt>
                <c:pt idx="2">
                  <c:v>0.98099999999999998</c:v>
                </c:pt>
                <c:pt idx="3" formatCode="0%">
                  <c:v>1</c:v>
                </c:pt>
                <c:pt idx="4" formatCode="0%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CA-LOS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6.1806080745021308E-3"/>
                  <c:y val="4.5540255344570305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52%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906368167629779E-2"/>
                  <c:y val="4.55402553445703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Ampicillin/penicillin</c:v>
                </c:pt>
                <c:pt idx="1">
                  <c:v>Piperacillin</c:v>
                </c:pt>
                <c:pt idx="2">
                  <c:v>Aminoglycosides</c:v>
                </c:pt>
                <c:pt idx="3">
                  <c:v>3rd gen. Cephalosporins</c:v>
                </c:pt>
                <c:pt idx="4">
                  <c:v>Empiric therapy*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 formatCode="0%">
                  <c:v>0.52</c:v>
                </c:pt>
                <c:pt idx="1">
                  <c:v>0.63900000000000001</c:v>
                </c:pt>
                <c:pt idx="2">
                  <c:v>0.98799999999999999</c:v>
                </c:pt>
                <c:pt idx="3">
                  <c:v>0.97899999999999998</c:v>
                </c:pt>
                <c:pt idx="4">
                  <c:v>0.98799999999999999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277696"/>
        <c:axId val="63299968"/>
      </c:barChart>
      <c:catAx>
        <c:axId val="63277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3299968"/>
        <c:crosses val="autoZero"/>
        <c:auto val="1"/>
        <c:lblAlgn val="ctr"/>
        <c:lblOffset val="100"/>
        <c:noMultiLvlLbl val="0"/>
      </c:catAx>
      <c:valAx>
        <c:axId val="63299968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 algn="ctr" rtl="0">
                  <a:defRPr sz="16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u="none" strike="noStrike" kern="1200" baseline="0" dirty="0" smtClean="0">
                    <a:solidFill>
                      <a:prstClr val="black"/>
                    </a:solidFill>
                    <a:effectLst/>
                    <a:latin typeface="+mn-lt"/>
                    <a:ea typeface="+mn-ea"/>
                    <a:cs typeface="+mn-cs"/>
                  </a:rPr>
                  <a:t>Proportion of antibiotic susceptibilities</a:t>
                </a:r>
                <a:endParaRPr lang="he-IL" sz="1600" b="1" i="0" u="none" strike="noStrike" kern="1200" baseline="0" dirty="0">
                  <a:solidFill>
                    <a:prstClr val="black"/>
                  </a:solidFill>
                  <a:effectLst/>
                  <a:latin typeface="+mn-lt"/>
                  <a:ea typeface="+mn-ea"/>
                  <a:cs typeface="+mn-cs"/>
                </a:endParaRP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3277696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0.12074973267230485"/>
          <c:y val="7.6113695465475958E-4"/>
          <c:w val="0.25232769514921743"/>
          <c:h val="8.466021485372284E-2"/>
        </c:manualLayout>
      </c:layout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40C8B1A-C41A-4F94-B91C-337B0D8A362A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1C8C320-6A14-4F37-8C61-01632AEEE54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807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567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758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32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82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363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334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4728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223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439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616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752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ABEB4-E1B9-45A2-A0DD-9FA33849F380}" type="datetimeFigureOut">
              <a:rPr lang="he-IL" smtClean="0"/>
              <a:pPr/>
              <a:t>כ"ו/סיון/תשע"ו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54570-A8D7-4D7E-9323-1843CA80BB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392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790764"/>
              </p:ext>
            </p:extLst>
          </p:nvPr>
        </p:nvGraphicFramePr>
        <p:xfrm>
          <a:off x="428596" y="1285860"/>
          <a:ext cx="8229600" cy="4740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768" y="108536"/>
            <a:ext cx="371879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200" b="1" dirty="0" smtClean="0">
                <a:solidFill>
                  <a:prstClr val="black"/>
                </a:solidFill>
              </a:rPr>
              <a:t>Additional file 2</a:t>
            </a:r>
            <a:endParaRPr lang="he-IL" sz="1200" b="1" dirty="0">
              <a:solidFill>
                <a:prstClr val="black"/>
              </a:solidFill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683568" y="6095136"/>
            <a:ext cx="7884368" cy="287573"/>
          </a:xfrm>
          <a:prstGeom prst="rect">
            <a:avLst/>
          </a:prstGeom>
        </p:spPr>
        <p:txBody>
          <a:bodyPr wrap="square" rtlCol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1200" dirty="0" smtClean="0"/>
              <a:t>*Empiric therapy: EOS – piperacillin + amikacin; CA-LOS – ampicillin + gentamicin</a:t>
            </a:r>
            <a:endParaRPr lang="he-IL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6211</TotalTime>
  <Words>28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ולנטין אלירן</dc:creator>
  <cp:lastModifiedBy>Abella, Jerard Dave</cp:lastModifiedBy>
  <cp:revision>363</cp:revision>
  <dcterms:created xsi:type="dcterms:W3CDTF">2015-03-25T12:41:19Z</dcterms:created>
  <dcterms:modified xsi:type="dcterms:W3CDTF">2016-07-01T18:04:25Z</dcterms:modified>
</cp:coreProperties>
</file>