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e.sahlgrenska.gu.se\home$\xjsusm\Afrikaprojekt\Doktorand%20Birindwa\Manuscript%20paper%202\Figures\MIC%20figurer%202016112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e.sahlgrenska.gu.se\home$\xjsusm\Afrikaprojekt\Doktorand%20Birindwa\Manuscript%20paper%202\Figures\MIC%20figurer%202016112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e.sahlgrenska.gu.se\home$\xjsusm\Afrikaprojekt\Doktorand%20Birindwa\Manuscript%20paper%202\Figures\MIC%20figurer%20201611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Blad1!$G$29</c:f>
              <c:strCache>
                <c:ptCount val="1"/>
                <c:pt idx="0">
                  <c:v>MICAPadjustedBkv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Blad1!$F$30:$F$48</c:f>
              <c:strCache>
                <c:ptCount val="19"/>
                <c:pt idx="0">
                  <c:v>0.001</c:v>
                </c:pt>
                <c:pt idx="1">
                  <c:v>0.002</c:v>
                </c:pt>
                <c:pt idx="2">
                  <c:v>0.004</c:v>
                </c:pt>
                <c:pt idx="3">
                  <c:v>0.008</c:v>
                </c:pt>
                <c:pt idx="4">
                  <c:v>0.016</c:v>
                </c:pt>
                <c:pt idx="5">
                  <c:v>0.032</c:v>
                </c:pt>
                <c:pt idx="6">
                  <c:v>0.064</c:v>
                </c:pt>
                <c:pt idx="7">
                  <c:v>0.125</c:v>
                </c:pt>
                <c:pt idx="8">
                  <c:v>0.25</c:v>
                </c:pt>
                <c:pt idx="9">
                  <c:v>0.5</c:v>
                </c:pt>
                <c:pt idx="10">
                  <c:v>1</c:v>
                </c:pt>
                <c:pt idx="11">
                  <c:v>2</c:v>
                </c:pt>
                <c:pt idx="12">
                  <c:v>4</c:v>
                </c:pt>
                <c:pt idx="13">
                  <c:v>8</c:v>
                </c:pt>
                <c:pt idx="14">
                  <c:v>16</c:v>
                </c:pt>
                <c:pt idx="15">
                  <c:v>32</c:v>
                </c:pt>
                <c:pt idx="16">
                  <c:v>64</c:v>
                </c:pt>
                <c:pt idx="17">
                  <c:v>128</c:v>
                </c:pt>
                <c:pt idx="18">
                  <c:v>256</c:v>
                </c:pt>
              </c:strCache>
            </c:strRef>
          </c:cat>
          <c:val>
            <c:numRef>
              <c:f>Blad1!$G$30:$G$48</c:f>
              <c:numCache>
                <c:formatCode>General</c:formatCode>
                <c:ptCount val="1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1.0</c:v>
                </c:pt>
                <c:pt idx="7">
                  <c:v>6.0</c:v>
                </c:pt>
                <c:pt idx="8">
                  <c:v>12.0</c:v>
                </c:pt>
                <c:pt idx="9">
                  <c:v>4.0</c:v>
                </c:pt>
                <c:pt idx="10">
                  <c:v>4.0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ser>
          <c:idx val="1"/>
          <c:order val="1"/>
          <c:tx>
            <c:strRef>
              <c:f>Blad1!$H$29</c:f>
              <c:strCache>
                <c:ptCount val="1"/>
                <c:pt idx="0">
                  <c:v>MICAPadjustedGtbg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strRef>
              <c:f>Blad1!$F$30:$F$48</c:f>
              <c:strCache>
                <c:ptCount val="19"/>
                <c:pt idx="0">
                  <c:v>0.001</c:v>
                </c:pt>
                <c:pt idx="1">
                  <c:v>0.002</c:v>
                </c:pt>
                <c:pt idx="2">
                  <c:v>0.004</c:v>
                </c:pt>
                <c:pt idx="3">
                  <c:v>0.008</c:v>
                </c:pt>
                <c:pt idx="4">
                  <c:v>0.016</c:v>
                </c:pt>
                <c:pt idx="5">
                  <c:v>0.032</c:v>
                </c:pt>
                <c:pt idx="6">
                  <c:v>0.064</c:v>
                </c:pt>
                <c:pt idx="7">
                  <c:v>0.125</c:v>
                </c:pt>
                <c:pt idx="8">
                  <c:v>0.25</c:v>
                </c:pt>
                <c:pt idx="9">
                  <c:v>0.5</c:v>
                </c:pt>
                <c:pt idx="10">
                  <c:v>1</c:v>
                </c:pt>
                <c:pt idx="11">
                  <c:v>2</c:v>
                </c:pt>
                <c:pt idx="12">
                  <c:v>4</c:v>
                </c:pt>
                <c:pt idx="13">
                  <c:v>8</c:v>
                </c:pt>
                <c:pt idx="14">
                  <c:v>16</c:v>
                </c:pt>
                <c:pt idx="15">
                  <c:v>32</c:v>
                </c:pt>
                <c:pt idx="16">
                  <c:v>64</c:v>
                </c:pt>
                <c:pt idx="17">
                  <c:v>128</c:v>
                </c:pt>
                <c:pt idx="18">
                  <c:v>256</c:v>
                </c:pt>
              </c:strCache>
            </c:strRef>
          </c:cat>
          <c:val>
            <c:numRef>
              <c:f>Blad1!$H$30:$H$48</c:f>
              <c:numCache>
                <c:formatCode>General</c:formatCode>
                <c:ptCount val="1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2.0</c:v>
                </c:pt>
                <c:pt idx="7">
                  <c:v>5.0</c:v>
                </c:pt>
                <c:pt idx="8">
                  <c:v>13.0</c:v>
                </c:pt>
                <c:pt idx="9">
                  <c:v>4.0</c:v>
                </c:pt>
                <c:pt idx="10">
                  <c:v>2.0</c:v>
                </c:pt>
                <c:pt idx="11">
                  <c:v>1.0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4765432"/>
        <c:axId val="-2114677512"/>
      </c:barChart>
      <c:catAx>
        <c:axId val="-211476543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114677512"/>
        <c:crosses val="autoZero"/>
        <c:auto val="1"/>
        <c:lblAlgn val="ctr"/>
        <c:lblOffset val="100"/>
        <c:noMultiLvlLbl val="0"/>
      </c:catAx>
      <c:valAx>
        <c:axId val="-2114677512"/>
        <c:scaling>
          <c:orientation val="minMax"/>
        </c:scaling>
        <c:delete val="0"/>
        <c:axPos val="l"/>
        <c:majorGridlines>
          <c:spPr>
            <a:ln w="3175">
              <a:solidFill>
                <a:schemeClr val="tx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114765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Blad1!$F$54</c:f>
              <c:strCache>
                <c:ptCount val="1"/>
                <c:pt idx="0">
                  <c:v>Results from Bukavu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Blad1!$E$55:$E$73</c:f>
              <c:strCache>
                <c:ptCount val="19"/>
                <c:pt idx="0">
                  <c:v>0.001</c:v>
                </c:pt>
                <c:pt idx="1">
                  <c:v>0.002</c:v>
                </c:pt>
                <c:pt idx="2">
                  <c:v>0.004</c:v>
                </c:pt>
                <c:pt idx="3">
                  <c:v>0.008</c:v>
                </c:pt>
                <c:pt idx="4">
                  <c:v>0.016</c:v>
                </c:pt>
                <c:pt idx="5">
                  <c:v>0.032</c:v>
                </c:pt>
                <c:pt idx="6">
                  <c:v>0.064</c:v>
                </c:pt>
                <c:pt idx="7">
                  <c:v>0.125</c:v>
                </c:pt>
                <c:pt idx="8">
                  <c:v>0.25</c:v>
                </c:pt>
                <c:pt idx="9">
                  <c:v>0.5</c:v>
                </c:pt>
                <c:pt idx="10">
                  <c:v>1</c:v>
                </c:pt>
                <c:pt idx="11">
                  <c:v>2</c:v>
                </c:pt>
                <c:pt idx="12">
                  <c:v>4</c:v>
                </c:pt>
                <c:pt idx="13">
                  <c:v>8</c:v>
                </c:pt>
                <c:pt idx="14">
                  <c:v>16</c:v>
                </c:pt>
                <c:pt idx="15">
                  <c:v>32</c:v>
                </c:pt>
                <c:pt idx="16">
                  <c:v>64</c:v>
                </c:pt>
                <c:pt idx="17">
                  <c:v>128</c:v>
                </c:pt>
                <c:pt idx="18">
                  <c:v>256</c:v>
                </c:pt>
              </c:strCache>
            </c:strRef>
          </c:cat>
          <c:val>
            <c:numRef>
              <c:f>Blad1!$F$55:$F$73</c:f>
              <c:numCache>
                <c:formatCode>General</c:formatCode>
                <c:ptCount val="1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1.0</c:v>
                </c:pt>
                <c:pt idx="7">
                  <c:v>3.0</c:v>
                </c:pt>
                <c:pt idx="8">
                  <c:v>13.0</c:v>
                </c:pt>
                <c:pt idx="9">
                  <c:v>6.0</c:v>
                </c:pt>
                <c:pt idx="10">
                  <c:v>3.0</c:v>
                </c:pt>
                <c:pt idx="11">
                  <c:v>1.0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ser>
          <c:idx val="1"/>
          <c:order val="1"/>
          <c:tx>
            <c:strRef>
              <c:f>Blad1!$G$54</c:f>
              <c:strCache>
                <c:ptCount val="1"/>
                <c:pt idx="0">
                  <c:v>Results from Gothenburg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strRef>
              <c:f>Blad1!$E$55:$E$73</c:f>
              <c:strCache>
                <c:ptCount val="19"/>
                <c:pt idx="0">
                  <c:v>0.001</c:v>
                </c:pt>
                <c:pt idx="1">
                  <c:v>0.002</c:v>
                </c:pt>
                <c:pt idx="2">
                  <c:v>0.004</c:v>
                </c:pt>
                <c:pt idx="3">
                  <c:v>0.008</c:v>
                </c:pt>
                <c:pt idx="4">
                  <c:v>0.016</c:v>
                </c:pt>
                <c:pt idx="5">
                  <c:v>0.032</c:v>
                </c:pt>
                <c:pt idx="6">
                  <c:v>0.064</c:v>
                </c:pt>
                <c:pt idx="7">
                  <c:v>0.125</c:v>
                </c:pt>
                <c:pt idx="8">
                  <c:v>0.25</c:v>
                </c:pt>
                <c:pt idx="9">
                  <c:v>0.5</c:v>
                </c:pt>
                <c:pt idx="10">
                  <c:v>1</c:v>
                </c:pt>
                <c:pt idx="11">
                  <c:v>2</c:v>
                </c:pt>
                <c:pt idx="12">
                  <c:v>4</c:v>
                </c:pt>
                <c:pt idx="13">
                  <c:v>8</c:v>
                </c:pt>
                <c:pt idx="14">
                  <c:v>16</c:v>
                </c:pt>
                <c:pt idx="15">
                  <c:v>32</c:v>
                </c:pt>
                <c:pt idx="16">
                  <c:v>64</c:v>
                </c:pt>
                <c:pt idx="17">
                  <c:v>128</c:v>
                </c:pt>
                <c:pt idx="18">
                  <c:v>256</c:v>
                </c:pt>
              </c:strCache>
            </c:strRef>
          </c:cat>
          <c:val>
            <c:numRef>
              <c:f>Blad1!$G$55:$G$73</c:f>
              <c:numCache>
                <c:formatCode>General</c:formatCode>
                <c:ptCount val="1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1.0</c:v>
                </c:pt>
                <c:pt idx="7">
                  <c:v>4.0</c:v>
                </c:pt>
                <c:pt idx="8">
                  <c:v>12.0</c:v>
                </c:pt>
                <c:pt idx="9">
                  <c:v>8.0</c:v>
                </c:pt>
                <c:pt idx="10">
                  <c:v>2.0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7463752"/>
        <c:axId val="-2147191816"/>
      </c:barChart>
      <c:catAx>
        <c:axId val="-214746375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147191816"/>
        <c:crosses val="autoZero"/>
        <c:auto val="1"/>
        <c:lblAlgn val="ctr"/>
        <c:lblOffset val="100"/>
        <c:noMultiLvlLbl val="0"/>
      </c:catAx>
      <c:valAx>
        <c:axId val="-2147191816"/>
        <c:scaling>
          <c:orientation val="minMax"/>
        </c:scaling>
        <c:delete val="0"/>
        <c:axPos val="l"/>
        <c:majorGridlines>
          <c:spPr>
            <a:ln w="3175">
              <a:solidFill>
                <a:schemeClr val="tx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1474637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Blad1!$E$4</c:f>
              <c:strCache>
                <c:ptCount val="1"/>
                <c:pt idx="0">
                  <c:v>Results from Bukavu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Blad1!$D$5:$D$23</c:f>
              <c:strCache>
                <c:ptCount val="19"/>
                <c:pt idx="0">
                  <c:v>0.001</c:v>
                </c:pt>
                <c:pt idx="1">
                  <c:v>0.002</c:v>
                </c:pt>
                <c:pt idx="2">
                  <c:v>0.004</c:v>
                </c:pt>
                <c:pt idx="3">
                  <c:v>0.008</c:v>
                </c:pt>
                <c:pt idx="4">
                  <c:v>0.016</c:v>
                </c:pt>
                <c:pt idx="5">
                  <c:v>0.032</c:v>
                </c:pt>
                <c:pt idx="6">
                  <c:v>0.064</c:v>
                </c:pt>
                <c:pt idx="7">
                  <c:v>0.125</c:v>
                </c:pt>
                <c:pt idx="8">
                  <c:v>0.25</c:v>
                </c:pt>
                <c:pt idx="9">
                  <c:v>0.5</c:v>
                </c:pt>
                <c:pt idx="10">
                  <c:v>1</c:v>
                </c:pt>
                <c:pt idx="11">
                  <c:v>2</c:v>
                </c:pt>
                <c:pt idx="12">
                  <c:v>4</c:v>
                </c:pt>
                <c:pt idx="13">
                  <c:v>8</c:v>
                </c:pt>
                <c:pt idx="14">
                  <c:v>16</c:v>
                </c:pt>
                <c:pt idx="15">
                  <c:v>32</c:v>
                </c:pt>
                <c:pt idx="16">
                  <c:v>64</c:v>
                </c:pt>
                <c:pt idx="17">
                  <c:v>128</c:v>
                </c:pt>
                <c:pt idx="18">
                  <c:v>256</c:v>
                </c:pt>
              </c:strCache>
            </c:strRef>
          </c:cat>
          <c:val>
            <c:numRef>
              <c:f>Blad1!$E$5:$E$23</c:f>
              <c:numCache>
                <c:formatCode>General</c:formatCode>
                <c:ptCount val="1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1.0</c:v>
                </c:pt>
                <c:pt idx="5">
                  <c:v>0.0</c:v>
                </c:pt>
                <c:pt idx="6">
                  <c:v>0.0</c:v>
                </c:pt>
                <c:pt idx="7">
                  <c:v>3.0</c:v>
                </c:pt>
                <c:pt idx="8">
                  <c:v>9.0</c:v>
                </c:pt>
                <c:pt idx="9">
                  <c:v>9.0</c:v>
                </c:pt>
                <c:pt idx="10">
                  <c:v>4.0</c:v>
                </c:pt>
                <c:pt idx="11">
                  <c:v>1.0</c:v>
                </c:pt>
                <c:pt idx="12">
                  <c:v>1.0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ser>
          <c:idx val="1"/>
          <c:order val="1"/>
          <c:tx>
            <c:strRef>
              <c:f>Blad1!$F$4</c:f>
              <c:strCache>
                <c:ptCount val="1"/>
                <c:pt idx="0">
                  <c:v>Results from Gothenburg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strRef>
              <c:f>Blad1!$D$5:$D$23</c:f>
              <c:strCache>
                <c:ptCount val="19"/>
                <c:pt idx="0">
                  <c:v>0.001</c:v>
                </c:pt>
                <c:pt idx="1">
                  <c:v>0.002</c:v>
                </c:pt>
                <c:pt idx="2">
                  <c:v>0.004</c:v>
                </c:pt>
                <c:pt idx="3">
                  <c:v>0.008</c:v>
                </c:pt>
                <c:pt idx="4">
                  <c:v>0.016</c:v>
                </c:pt>
                <c:pt idx="5">
                  <c:v>0.032</c:v>
                </c:pt>
                <c:pt idx="6">
                  <c:v>0.064</c:v>
                </c:pt>
                <c:pt idx="7">
                  <c:v>0.125</c:v>
                </c:pt>
                <c:pt idx="8">
                  <c:v>0.25</c:v>
                </c:pt>
                <c:pt idx="9">
                  <c:v>0.5</c:v>
                </c:pt>
                <c:pt idx="10">
                  <c:v>1</c:v>
                </c:pt>
                <c:pt idx="11">
                  <c:v>2</c:v>
                </c:pt>
                <c:pt idx="12">
                  <c:v>4</c:v>
                </c:pt>
                <c:pt idx="13">
                  <c:v>8</c:v>
                </c:pt>
                <c:pt idx="14">
                  <c:v>16</c:v>
                </c:pt>
                <c:pt idx="15">
                  <c:v>32</c:v>
                </c:pt>
                <c:pt idx="16">
                  <c:v>64</c:v>
                </c:pt>
                <c:pt idx="17">
                  <c:v>128</c:v>
                </c:pt>
                <c:pt idx="18">
                  <c:v>256</c:v>
                </c:pt>
              </c:strCache>
            </c:strRef>
          </c:cat>
          <c:val>
            <c:numRef>
              <c:f>Blad1!$F$5:$F$23</c:f>
              <c:numCache>
                <c:formatCode>General</c:formatCode>
                <c:ptCount val="1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1.0</c:v>
                </c:pt>
                <c:pt idx="7">
                  <c:v>3.0</c:v>
                </c:pt>
                <c:pt idx="8">
                  <c:v>10.0</c:v>
                </c:pt>
                <c:pt idx="9">
                  <c:v>9.0</c:v>
                </c:pt>
                <c:pt idx="10">
                  <c:v>3.0</c:v>
                </c:pt>
                <c:pt idx="11">
                  <c:v>1.0</c:v>
                </c:pt>
                <c:pt idx="12">
                  <c:v>1.0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9072616"/>
        <c:axId val="-2147328456"/>
      </c:barChart>
      <c:catAx>
        <c:axId val="-2119072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147328456"/>
        <c:crosses val="autoZero"/>
        <c:auto val="1"/>
        <c:lblAlgn val="ctr"/>
        <c:lblOffset val="100"/>
        <c:noMultiLvlLbl val="0"/>
      </c:catAx>
      <c:valAx>
        <c:axId val="-2147328456"/>
        <c:scaling>
          <c:orientation val="minMax"/>
          <c:max val="14.0"/>
        </c:scaling>
        <c:delete val="0"/>
        <c:axPos val="l"/>
        <c:majorGridlines>
          <c:spPr>
            <a:ln w="3175">
              <a:solidFill>
                <a:schemeClr val="tx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1190726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AB5B6-75CC-4AFC-985B-5BC2D355918E}" type="datetimeFigureOut">
              <a:rPr lang="sv-SE" smtClean="0"/>
              <a:t>21/12/17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E4FFA-C700-4128-8803-39D5D81E6A14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/>
          <p:cNvGrpSpPr/>
          <p:nvPr/>
        </p:nvGrpSpPr>
        <p:grpSpPr>
          <a:xfrm>
            <a:off x="56952" y="1700808"/>
            <a:ext cx="9008336" cy="2484389"/>
            <a:chOff x="100168" y="1431298"/>
            <a:chExt cx="9008336" cy="2484389"/>
          </a:xfrm>
        </p:grpSpPr>
        <p:sp>
          <p:nvSpPr>
            <p:cNvPr id="5" name="textruta 4"/>
            <p:cNvSpPr txBox="1"/>
            <p:nvPr/>
          </p:nvSpPr>
          <p:spPr>
            <a:xfrm rot="16200000">
              <a:off x="-444532" y="2496873"/>
              <a:ext cx="13356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00" b="1" dirty="0" err="1" smtClean="0">
                  <a:latin typeface="Arial" pitchFamily="34" charset="0"/>
                  <a:cs typeface="Arial" pitchFamily="34" charset="0"/>
                </a:rPr>
                <a:t>Number</a:t>
              </a:r>
              <a:r>
                <a:rPr lang="sv-SE" sz="1000" b="1" dirty="0" smtClean="0">
                  <a:latin typeface="Arial" pitchFamily="34" charset="0"/>
                  <a:cs typeface="Arial" pitchFamily="34" charset="0"/>
                </a:rPr>
                <a:t> of </a:t>
              </a:r>
              <a:r>
                <a:rPr lang="sv-SE" sz="1000" b="1" dirty="0" err="1" smtClean="0">
                  <a:latin typeface="Arial" pitchFamily="34" charset="0"/>
                  <a:cs typeface="Arial" pitchFamily="34" charset="0"/>
                </a:rPr>
                <a:t>isolates</a:t>
              </a:r>
              <a:endParaRPr lang="sv-SE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ruta 5"/>
            <p:cNvSpPr txBox="1"/>
            <p:nvPr/>
          </p:nvSpPr>
          <p:spPr>
            <a:xfrm>
              <a:off x="1205531" y="1431714"/>
              <a:ext cx="10262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200" b="1" dirty="0" smtClean="0">
                  <a:latin typeface="Arial" pitchFamily="34" charset="0"/>
                  <a:cs typeface="Arial" pitchFamily="34" charset="0"/>
                </a:rPr>
                <a:t>Penicillin G</a:t>
              </a:r>
              <a:endParaRPr lang="sv-SE" sz="1200" b="1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Diagram 6"/>
            <p:cNvGraphicFramePr/>
            <p:nvPr/>
          </p:nvGraphicFramePr>
          <p:xfrm>
            <a:off x="2922366" y="1700808"/>
            <a:ext cx="2592288" cy="20162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textruta 7"/>
            <p:cNvSpPr txBox="1"/>
            <p:nvPr/>
          </p:nvSpPr>
          <p:spPr>
            <a:xfrm>
              <a:off x="3782112" y="1432130"/>
              <a:ext cx="9220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200" b="1" dirty="0" err="1" smtClean="0">
                  <a:latin typeface="Arial" pitchFamily="34" charset="0"/>
                  <a:cs typeface="Arial" pitchFamily="34" charset="0"/>
                </a:rPr>
                <a:t>Ampicillin</a:t>
              </a:r>
              <a:endParaRPr lang="sv-SE" sz="1200" b="1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9" name="Diagram 8"/>
            <p:cNvGraphicFramePr/>
            <p:nvPr/>
          </p:nvGraphicFramePr>
          <p:xfrm>
            <a:off x="5442646" y="1700808"/>
            <a:ext cx="2664296" cy="20162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0" name="Diagram 9"/>
            <p:cNvGraphicFramePr/>
            <p:nvPr/>
          </p:nvGraphicFramePr>
          <p:xfrm>
            <a:off x="330078" y="1700808"/>
            <a:ext cx="2664296" cy="20162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1" name="textruta 10"/>
            <p:cNvSpPr txBox="1"/>
            <p:nvPr/>
          </p:nvSpPr>
          <p:spPr>
            <a:xfrm>
              <a:off x="6225681" y="1431298"/>
              <a:ext cx="10294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200" b="1" dirty="0" err="1" smtClean="0">
                  <a:latin typeface="Arial" pitchFamily="34" charset="0"/>
                  <a:cs typeface="Arial" pitchFamily="34" charset="0"/>
                </a:rPr>
                <a:t>Ceftriaxone</a:t>
              </a:r>
              <a:endParaRPr lang="sv-SE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ruta 11"/>
            <p:cNvSpPr txBox="1"/>
            <p:nvPr/>
          </p:nvSpPr>
          <p:spPr>
            <a:xfrm>
              <a:off x="1266182" y="3653661"/>
              <a:ext cx="84189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b="1" dirty="0" smtClean="0">
                  <a:latin typeface="Arial" pitchFamily="34" charset="0"/>
                  <a:cs typeface="Arial" pitchFamily="34" charset="0"/>
                </a:rPr>
                <a:t>MIC </a:t>
              </a:r>
              <a:r>
                <a:rPr lang="sv-SE" sz="1100" b="1" dirty="0" err="1" smtClean="0">
                  <a:latin typeface="Arial" pitchFamily="34" charset="0"/>
                  <a:cs typeface="Arial" pitchFamily="34" charset="0"/>
                </a:rPr>
                <a:t>value</a:t>
              </a:r>
              <a:endParaRPr lang="sv-SE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ruta 12"/>
            <p:cNvSpPr txBox="1"/>
            <p:nvPr/>
          </p:nvSpPr>
          <p:spPr>
            <a:xfrm>
              <a:off x="3849417" y="3654077"/>
              <a:ext cx="84189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b="1" dirty="0" smtClean="0">
                  <a:latin typeface="Arial" pitchFamily="34" charset="0"/>
                  <a:cs typeface="Arial" pitchFamily="34" charset="0"/>
                </a:rPr>
                <a:t>MIC </a:t>
              </a:r>
              <a:r>
                <a:rPr lang="sv-SE" sz="1100" b="1" dirty="0" err="1" smtClean="0">
                  <a:latin typeface="Arial" pitchFamily="34" charset="0"/>
                  <a:cs typeface="Arial" pitchFamily="34" charset="0"/>
                </a:rPr>
                <a:t>value</a:t>
              </a:r>
              <a:endParaRPr lang="sv-SE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ruta 13"/>
            <p:cNvSpPr txBox="1"/>
            <p:nvPr/>
          </p:nvSpPr>
          <p:spPr>
            <a:xfrm>
              <a:off x="6394776" y="3654077"/>
              <a:ext cx="84189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b="1" dirty="0" smtClean="0">
                  <a:latin typeface="Arial" pitchFamily="34" charset="0"/>
                  <a:cs typeface="Arial" pitchFamily="34" charset="0"/>
                </a:rPr>
                <a:t>MIC </a:t>
              </a:r>
              <a:r>
                <a:rPr lang="sv-SE" sz="1100" b="1" dirty="0" err="1" smtClean="0">
                  <a:latin typeface="Arial" pitchFamily="34" charset="0"/>
                  <a:cs typeface="Arial" pitchFamily="34" charset="0"/>
                </a:rPr>
                <a:t>value</a:t>
              </a:r>
              <a:endParaRPr lang="sv-SE" sz="11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5" name="Grupp 25"/>
            <p:cNvGrpSpPr/>
            <p:nvPr/>
          </p:nvGrpSpPr>
          <p:grpSpPr>
            <a:xfrm>
              <a:off x="8151791" y="2088007"/>
              <a:ext cx="956713" cy="795114"/>
              <a:chOff x="7749405" y="4176239"/>
              <a:chExt cx="956713" cy="795114"/>
            </a:xfrm>
          </p:grpSpPr>
          <p:sp>
            <p:nvSpPr>
              <p:cNvPr id="16" name="Rektangel 15"/>
              <p:cNvSpPr/>
              <p:nvPr/>
            </p:nvSpPr>
            <p:spPr>
              <a:xfrm>
                <a:off x="7749405" y="4266353"/>
                <a:ext cx="72008" cy="7200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7" name="Rektangel 16"/>
              <p:cNvSpPr/>
              <p:nvPr/>
            </p:nvSpPr>
            <p:spPr>
              <a:xfrm>
                <a:off x="7749405" y="4662189"/>
                <a:ext cx="72008" cy="7200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8" name="textruta 17"/>
              <p:cNvSpPr txBox="1"/>
              <p:nvPr/>
            </p:nvSpPr>
            <p:spPr>
              <a:xfrm>
                <a:off x="7803307" y="4176239"/>
                <a:ext cx="9028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000" dirty="0" err="1" smtClean="0">
                    <a:latin typeface="Arial" pitchFamily="34" charset="0"/>
                    <a:cs typeface="Arial" pitchFamily="34" charset="0"/>
                  </a:rPr>
                  <a:t>Results</a:t>
                </a:r>
                <a:r>
                  <a:rPr lang="sv-SE" sz="1000" dirty="0" smtClean="0">
                    <a:latin typeface="Arial" pitchFamily="34" charset="0"/>
                    <a:cs typeface="Arial" pitchFamily="34" charset="0"/>
                  </a:rPr>
                  <a:t> from</a:t>
                </a:r>
                <a:br>
                  <a:rPr lang="sv-SE" sz="1000" dirty="0" smtClean="0">
                    <a:latin typeface="Arial" pitchFamily="34" charset="0"/>
                    <a:cs typeface="Arial" pitchFamily="34" charset="0"/>
                  </a:rPr>
                </a:br>
                <a:r>
                  <a:rPr lang="sv-SE" sz="1000" dirty="0" smtClean="0">
                    <a:latin typeface="Arial" pitchFamily="34" charset="0"/>
                    <a:cs typeface="Arial" pitchFamily="34" charset="0"/>
                  </a:rPr>
                  <a:t>Bukavu</a:t>
                </a:r>
                <a:endParaRPr lang="sv-SE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ruta 18"/>
              <p:cNvSpPr txBox="1"/>
              <p:nvPr/>
            </p:nvSpPr>
            <p:spPr>
              <a:xfrm>
                <a:off x="7802891" y="4571243"/>
                <a:ext cx="9028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000" dirty="0" err="1" smtClean="0">
                    <a:latin typeface="Arial" pitchFamily="34" charset="0"/>
                    <a:cs typeface="Arial" pitchFamily="34" charset="0"/>
                  </a:rPr>
                  <a:t>Results</a:t>
                </a:r>
                <a:r>
                  <a:rPr lang="sv-SE" sz="1000" dirty="0" smtClean="0">
                    <a:latin typeface="Arial" pitchFamily="34" charset="0"/>
                    <a:cs typeface="Arial" pitchFamily="34" charset="0"/>
                  </a:rPr>
                  <a:t> from</a:t>
                </a:r>
                <a:br>
                  <a:rPr lang="sv-SE" sz="1000" dirty="0" smtClean="0">
                    <a:latin typeface="Arial" pitchFamily="34" charset="0"/>
                    <a:cs typeface="Arial" pitchFamily="34" charset="0"/>
                  </a:rPr>
                </a:br>
                <a:r>
                  <a:rPr lang="sv-SE" sz="1000" dirty="0" smtClean="0">
                    <a:latin typeface="Arial" pitchFamily="34" charset="0"/>
                    <a:cs typeface="Arial" pitchFamily="34" charset="0"/>
                  </a:rPr>
                  <a:t>Gothenburg</a:t>
                </a:r>
                <a:endParaRPr lang="sv-SE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StandardGU</dc:creator>
  <cp:lastModifiedBy>Biridwa Archippe</cp:lastModifiedBy>
  <cp:revision>1</cp:revision>
  <dcterms:created xsi:type="dcterms:W3CDTF">2017-12-19T12:20:11Z</dcterms:created>
  <dcterms:modified xsi:type="dcterms:W3CDTF">2017-12-21T07:26:21Z</dcterms:modified>
</cp:coreProperties>
</file>