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iridwaarchippe:Desktop:MIC%20adjusted%20and%20graph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3"/>
    </mc:Choice>
    <mc:Fallback>
      <c:style val="33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Sheet10!$C$57:$C$58</c:f>
              <c:strCache>
                <c:ptCount val="1"/>
                <c:pt idx="0">
                  <c:v>MICAP2014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</c:spPr>
          <c:invertIfNegative val="0"/>
          <c:cat>
            <c:numRef>
              <c:f>Sheet10!$B$59:$B$77</c:f>
              <c:numCache>
                <c:formatCode>General</c:formatCode>
                <c:ptCount val="19"/>
                <c:pt idx="0">
                  <c:v>0.001</c:v>
                </c:pt>
                <c:pt idx="1">
                  <c:v>0.002</c:v>
                </c:pt>
                <c:pt idx="2">
                  <c:v>0.00400000000000001</c:v>
                </c:pt>
                <c:pt idx="3">
                  <c:v>0.00800000000000001</c:v>
                </c:pt>
                <c:pt idx="4">
                  <c:v>0.016</c:v>
                </c:pt>
                <c:pt idx="5">
                  <c:v>0.032</c:v>
                </c:pt>
                <c:pt idx="6">
                  <c:v>0.0640000000000001</c:v>
                </c:pt>
                <c:pt idx="7">
                  <c:v>0.125</c:v>
                </c:pt>
                <c:pt idx="8">
                  <c:v>0.25</c:v>
                </c:pt>
                <c:pt idx="9">
                  <c:v>0.5</c:v>
                </c:pt>
                <c:pt idx="10">
                  <c:v>1.0</c:v>
                </c:pt>
                <c:pt idx="11">
                  <c:v>2.0</c:v>
                </c:pt>
                <c:pt idx="12">
                  <c:v>4.0</c:v>
                </c:pt>
                <c:pt idx="13">
                  <c:v>8.0</c:v>
                </c:pt>
                <c:pt idx="14">
                  <c:v>16.0</c:v>
                </c:pt>
                <c:pt idx="15">
                  <c:v>32.0</c:v>
                </c:pt>
                <c:pt idx="16">
                  <c:v>64.0</c:v>
                </c:pt>
                <c:pt idx="17">
                  <c:v>128.0</c:v>
                </c:pt>
                <c:pt idx="18">
                  <c:v>256.0</c:v>
                </c:pt>
              </c:numCache>
            </c:numRef>
          </c:cat>
          <c:val>
            <c:numRef>
              <c:f>Sheet10!$C$59:$C$77</c:f>
              <c:numCache>
                <c:formatCode>General</c:formatCode>
                <c:ptCount val="19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3.0</c:v>
                </c:pt>
                <c:pt idx="5">
                  <c:v>2.0</c:v>
                </c:pt>
                <c:pt idx="6">
                  <c:v>4.0</c:v>
                </c:pt>
                <c:pt idx="7">
                  <c:v>8.0</c:v>
                </c:pt>
                <c:pt idx="8">
                  <c:v>12.0</c:v>
                </c:pt>
                <c:pt idx="9">
                  <c:v>13.0</c:v>
                </c:pt>
                <c:pt idx="10">
                  <c:v>11.0</c:v>
                </c:pt>
                <c:pt idx="11">
                  <c:v>13.0</c:v>
                </c:pt>
                <c:pt idx="12">
                  <c:v>7.0</c:v>
                </c:pt>
                <c:pt idx="13">
                  <c:v>1.0</c:v>
                </c:pt>
                <c:pt idx="14">
                  <c:v>1.0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</c:numCache>
            </c:numRef>
          </c:val>
        </c:ser>
        <c:ser>
          <c:idx val="1"/>
          <c:order val="1"/>
          <c:tx>
            <c:strRef>
              <c:f>Sheet10!$D$57:$D$58</c:f>
              <c:strCache>
                <c:ptCount val="1"/>
                <c:pt idx="0">
                  <c:v>MICAP2015</c:v>
                </c:pt>
              </c:strCache>
            </c:strRef>
          </c:tx>
          <c:spPr>
            <a:ln>
              <a:noFill/>
            </a:ln>
          </c:spPr>
          <c:invertIfNegative val="0"/>
          <c:cat>
            <c:numRef>
              <c:f>Sheet10!$B$59:$B$77</c:f>
              <c:numCache>
                <c:formatCode>General</c:formatCode>
                <c:ptCount val="19"/>
                <c:pt idx="0">
                  <c:v>0.001</c:v>
                </c:pt>
                <c:pt idx="1">
                  <c:v>0.002</c:v>
                </c:pt>
                <c:pt idx="2">
                  <c:v>0.00400000000000001</c:v>
                </c:pt>
                <c:pt idx="3">
                  <c:v>0.00800000000000001</c:v>
                </c:pt>
                <c:pt idx="4">
                  <c:v>0.016</c:v>
                </c:pt>
                <c:pt idx="5">
                  <c:v>0.032</c:v>
                </c:pt>
                <c:pt idx="6">
                  <c:v>0.0640000000000001</c:v>
                </c:pt>
                <c:pt idx="7">
                  <c:v>0.125</c:v>
                </c:pt>
                <c:pt idx="8">
                  <c:v>0.25</c:v>
                </c:pt>
                <c:pt idx="9">
                  <c:v>0.5</c:v>
                </c:pt>
                <c:pt idx="10">
                  <c:v>1.0</c:v>
                </c:pt>
                <c:pt idx="11">
                  <c:v>2.0</c:v>
                </c:pt>
                <c:pt idx="12">
                  <c:v>4.0</c:v>
                </c:pt>
                <c:pt idx="13">
                  <c:v>8.0</c:v>
                </c:pt>
                <c:pt idx="14">
                  <c:v>16.0</c:v>
                </c:pt>
                <c:pt idx="15">
                  <c:v>32.0</c:v>
                </c:pt>
                <c:pt idx="16">
                  <c:v>64.0</c:v>
                </c:pt>
                <c:pt idx="17">
                  <c:v>128.0</c:v>
                </c:pt>
                <c:pt idx="18">
                  <c:v>256.0</c:v>
                </c:pt>
              </c:numCache>
            </c:numRef>
          </c:cat>
          <c:val>
            <c:numRef>
              <c:f>Sheet10!$D$59:$D$77</c:f>
              <c:numCache>
                <c:formatCode>General</c:formatCode>
                <c:ptCount val="19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2.0</c:v>
                </c:pt>
                <c:pt idx="5">
                  <c:v>2.0</c:v>
                </c:pt>
                <c:pt idx="6">
                  <c:v>3.0</c:v>
                </c:pt>
                <c:pt idx="7">
                  <c:v>6.0</c:v>
                </c:pt>
                <c:pt idx="8">
                  <c:v>11.0</c:v>
                </c:pt>
                <c:pt idx="9">
                  <c:v>9.0</c:v>
                </c:pt>
                <c:pt idx="10">
                  <c:v>12.0</c:v>
                </c:pt>
                <c:pt idx="11">
                  <c:v>13.0</c:v>
                </c:pt>
                <c:pt idx="12">
                  <c:v>5.0</c:v>
                </c:pt>
                <c:pt idx="13">
                  <c:v>3.0</c:v>
                </c:pt>
                <c:pt idx="14">
                  <c:v>1.0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51172984"/>
        <c:axId val="-2130826888"/>
      </c:barChart>
      <c:catAx>
        <c:axId val="20511729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 dirty="0">
                    <a:latin typeface="Arial" pitchFamily="34" charset="0"/>
                    <a:cs typeface="Arial" pitchFamily="34" charset="0"/>
                  </a:rPr>
                  <a:t>MIC</a:t>
                </a:r>
                <a:r>
                  <a:rPr lang="en-US" sz="1200" baseline="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200" baseline="0" dirty="0" smtClean="0">
                    <a:latin typeface="Arial" pitchFamily="34" charset="0"/>
                    <a:cs typeface="Arial" pitchFamily="34" charset="0"/>
                  </a:rPr>
                  <a:t>values </a:t>
                </a:r>
                <a:r>
                  <a:rPr lang="en-US" sz="1200" baseline="0" dirty="0" err="1" smtClean="0">
                    <a:latin typeface="Arial" pitchFamily="34" charset="0"/>
                    <a:cs typeface="Arial" pitchFamily="34" charset="0"/>
                  </a:rPr>
                  <a:t>Ampicillin</a:t>
                </a:r>
                <a:endParaRPr lang="en-US" sz="1200" dirty="0">
                  <a:latin typeface="Arial" pitchFamily="34" charset="0"/>
                  <a:cs typeface="Arial" pitchFamily="34" charset="0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 sz="11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2130826888"/>
        <c:crosses val="autoZero"/>
        <c:auto val="1"/>
        <c:lblAlgn val="ctr"/>
        <c:lblOffset val="100"/>
        <c:noMultiLvlLbl val="0"/>
      </c:catAx>
      <c:valAx>
        <c:axId val="-2130826888"/>
        <c:scaling>
          <c:orientation val="minMax"/>
        </c:scaling>
        <c:delete val="0"/>
        <c:axPos val="l"/>
        <c:majorGridlines>
          <c:spPr>
            <a:ln w="6350"/>
          </c:spPr>
        </c:majorGridlines>
        <c:title>
          <c:tx>
            <c:rich>
              <a:bodyPr rot="-5400000" vert="horz"/>
              <a:lstStyle/>
              <a:p>
                <a:pPr>
                  <a:defRPr sz="1200">
                    <a:latin typeface="Arial" pitchFamily="34" charset="0"/>
                    <a:cs typeface="Arial" pitchFamily="34" charset="0"/>
                  </a:defRPr>
                </a:pPr>
                <a:r>
                  <a:rPr lang="en-US" sz="1200" dirty="0">
                    <a:latin typeface="Arial" pitchFamily="34" charset="0"/>
                    <a:cs typeface="Arial" pitchFamily="34" charset="0"/>
                  </a:rPr>
                  <a:t>Number  of </a:t>
                </a:r>
                <a:r>
                  <a:rPr lang="en-US" sz="1200" dirty="0" smtClean="0">
                    <a:latin typeface="Arial" pitchFamily="34" charset="0"/>
                    <a:cs typeface="Arial" pitchFamily="34" charset="0"/>
                  </a:rPr>
                  <a:t>isolates</a:t>
                </a:r>
                <a:endParaRPr lang="en-US" sz="1200" dirty="0">
                  <a:latin typeface="Arial" pitchFamily="34" charset="0"/>
                  <a:cs typeface="Arial" pitchFamily="34" charset="0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051172984"/>
        <c:crosses val="autoZero"/>
        <c:crossBetween val="between"/>
      </c:valAx>
      <c:spPr>
        <a:noFill/>
      </c:spPr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396F-3810-4958-AFFB-206B8AF582AA}" type="datetimeFigureOut">
              <a:rPr lang="sv-SE" smtClean="0"/>
              <a:pPr/>
              <a:t>14/09/18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D39ED-342F-4B39-B509-49DED748D80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396F-3810-4958-AFFB-206B8AF582AA}" type="datetimeFigureOut">
              <a:rPr lang="sv-SE" smtClean="0"/>
              <a:pPr/>
              <a:t>14/09/18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D39ED-342F-4B39-B509-49DED748D80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396F-3810-4958-AFFB-206B8AF582AA}" type="datetimeFigureOut">
              <a:rPr lang="sv-SE" smtClean="0"/>
              <a:pPr/>
              <a:t>14/09/18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D39ED-342F-4B39-B509-49DED748D80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396F-3810-4958-AFFB-206B8AF582AA}" type="datetimeFigureOut">
              <a:rPr lang="sv-SE" smtClean="0"/>
              <a:pPr/>
              <a:t>14/09/18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D39ED-342F-4B39-B509-49DED748D80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396F-3810-4958-AFFB-206B8AF582AA}" type="datetimeFigureOut">
              <a:rPr lang="sv-SE" smtClean="0"/>
              <a:pPr/>
              <a:t>14/09/18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D39ED-342F-4B39-B509-49DED748D80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396F-3810-4958-AFFB-206B8AF582AA}" type="datetimeFigureOut">
              <a:rPr lang="sv-SE" smtClean="0"/>
              <a:pPr/>
              <a:t>14/09/18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D39ED-342F-4B39-B509-49DED748D80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396F-3810-4958-AFFB-206B8AF582AA}" type="datetimeFigureOut">
              <a:rPr lang="sv-SE" smtClean="0"/>
              <a:pPr/>
              <a:t>14/09/18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D39ED-342F-4B39-B509-49DED748D80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396F-3810-4958-AFFB-206B8AF582AA}" type="datetimeFigureOut">
              <a:rPr lang="sv-SE" smtClean="0"/>
              <a:pPr/>
              <a:t>14/09/18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D39ED-342F-4B39-B509-49DED748D80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396F-3810-4958-AFFB-206B8AF582AA}" type="datetimeFigureOut">
              <a:rPr lang="sv-SE" smtClean="0"/>
              <a:pPr/>
              <a:t>14/09/18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D39ED-342F-4B39-B509-49DED748D80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396F-3810-4958-AFFB-206B8AF582AA}" type="datetimeFigureOut">
              <a:rPr lang="sv-SE" smtClean="0"/>
              <a:pPr/>
              <a:t>14/09/18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D39ED-342F-4B39-B509-49DED748D80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396F-3810-4958-AFFB-206B8AF582AA}" type="datetimeFigureOut">
              <a:rPr lang="sv-SE" smtClean="0"/>
              <a:pPr/>
              <a:t>14/09/18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D39ED-342F-4B39-B509-49DED748D80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4396F-3810-4958-AFFB-206B8AF582AA}" type="datetimeFigureOut">
              <a:rPr lang="sv-SE" smtClean="0"/>
              <a:pPr/>
              <a:t>14/09/18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D39ED-342F-4B39-B509-49DED748D803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 8"/>
          <p:cNvGrpSpPr/>
          <p:nvPr/>
        </p:nvGrpSpPr>
        <p:grpSpPr>
          <a:xfrm>
            <a:off x="395536" y="1268761"/>
            <a:ext cx="8352928" cy="5184576"/>
            <a:chOff x="2267744" y="2278657"/>
            <a:chExt cx="4782868" cy="2528047"/>
          </a:xfrm>
        </p:grpSpPr>
        <p:graphicFrame>
          <p:nvGraphicFramePr>
            <p:cNvPr id="10" name="Chart 5"/>
            <p:cNvGraphicFramePr/>
            <p:nvPr/>
          </p:nvGraphicFramePr>
          <p:xfrm>
            <a:off x="2267744" y="2278657"/>
            <a:ext cx="4659173" cy="252804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1" name="Rektangel 10"/>
            <p:cNvSpPr/>
            <p:nvPr/>
          </p:nvSpPr>
          <p:spPr>
            <a:xfrm>
              <a:off x="6290972" y="3284984"/>
              <a:ext cx="648072" cy="5760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2" name="textruta 11"/>
            <p:cNvSpPr txBox="1"/>
            <p:nvPr/>
          </p:nvSpPr>
          <p:spPr>
            <a:xfrm>
              <a:off x="6407915" y="3370919"/>
              <a:ext cx="642697" cy="1350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200" b="1" dirty="0" smtClean="0">
                  <a:latin typeface="Arial" pitchFamily="34" charset="0"/>
                  <a:cs typeface="Arial" pitchFamily="34" charset="0"/>
                </a:rPr>
                <a:t>Bukavu 2014</a:t>
              </a:r>
              <a:endParaRPr lang="sv-SE" sz="1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ruta 12"/>
            <p:cNvSpPr txBox="1"/>
            <p:nvPr/>
          </p:nvSpPr>
          <p:spPr>
            <a:xfrm>
              <a:off x="6407352" y="3536611"/>
              <a:ext cx="642697" cy="1350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200" b="1" dirty="0" smtClean="0">
                  <a:latin typeface="Arial" pitchFamily="34" charset="0"/>
                  <a:cs typeface="Arial" pitchFamily="34" charset="0"/>
                </a:rPr>
                <a:t>Bukavu 2015</a:t>
              </a:r>
              <a:endParaRPr lang="sv-SE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10</Words>
  <Application>Microsoft Macintosh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Office-tema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StandardGU</dc:creator>
  <cp:lastModifiedBy>Biridwa Archippe</cp:lastModifiedBy>
  <cp:revision>5</cp:revision>
  <dcterms:created xsi:type="dcterms:W3CDTF">2017-12-19T12:35:32Z</dcterms:created>
  <dcterms:modified xsi:type="dcterms:W3CDTF">2018-09-14T09:07:00Z</dcterms:modified>
</cp:coreProperties>
</file>